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9"/>
  </p:notesMasterIdLst>
  <p:handoutMasterIdLst>
    <p:handoutMasterId r:id="rId10"/>
  </p:handoutMasterIdLst>
  <p:sldIdLst>
    <p:sldId id="993" r:id="rId2"/>
    <p:sldId id="1115" r:id="rId3"/>
    <p:sldId id="1116" r:id="rId4"/>
    <p:sldId id="1118" r:id="rId5"/>
    <p:sldId id="1119" r:id="rId6"/>
    <p:sldId id="1120" r:id="rId7"/>
    <p:sldId id="1117"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1"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3056"/>
    <a:srgbClr val="18355E"/>
    <a:srgbClr val="FBF4EB"/>
    <a:srgbClr val="FFCDBD"/>
    <a:srgbClr val="CC3300"/>
    <a:srgbClr val="E4061B"/>
    <a:srgbClr val="C70517"/>
    <a:srgbClr val="221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8" autoAdjust="0"/>
  </p:normalViewPr>
  <p:slideViewPr>
    <p:cSldViewPr snapToGrid="0">
      <p:cViewPr varScale="1">
        <p:scale>
          <a:sx n="107" d="100"/>
          <a:sy n="107" d="100"/>
        </p:scale>
        <p:origin x="61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77EC464-180C-4B6B-9426-94148B22EFE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EC91C4C-AF50-4841-BAA8-FE8EB6BD41C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2EA9799-4956-413D-BCE1-6FF16979B97F}" type="datetimeFigureOut">
              <a:rPr lang="es-CO" smtClean="0"/>
              <a:t>11/08/2025</a:t>
            </a:fld>
            <a:endParaRPr lang="es-CO"/>
          </a:p>
        </p:txBody>
      </p:sp>
      <p:sp>
        <p:nvSpPr>
          <p:cNvPr id="4" name="Marcador de pie de página 3">
            <a:extLst>
              <a:ext uri="{FF2B5EF4-FFF2-40B4-BE49-F238E27FC236}">
                <a16:creationId xmlns:a16="http://schemas.microsoft.com/office/drawing/2014/main" id="{F2614A70-F304-4EA8-ABCA-EBCF73A3507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F643D355-92C9-4A9B-A698-CCD1578EB5F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AFBC54-B8AB-4FAE-AB65-B89EE4630A8F}" type="slidenum">
              <a:rPr lang="es-CO" smtClean="0"/>
              <a:t>‹Nº›</a:t>
            </a:fld>
            <a:endParaRPr lang="es-CO"/>
          </a:p>
        </p:txBody>
      </p:sp>
    </p:spTree>
    <p:extLst>
      <p:ext uri="{BB962C8B-B14F-4D97-AF65-F5344CB8AC3E}">
        <p14:creationId xmlns:p14="http://schemas.microsoft.com/office/powerpoint/2010/main" val="52850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11/08/2025</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11/08/2025</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69291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11/08/2025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85936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33938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374612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ítulo 7">
            <a:extLst>
              <a:ext uri="{FF2B5EF4-FFF2-40B4-BE49-F238E27FC236}">
                <a16:creationId xmlns:a16="http://schemas.microsoft.com/office/drawing/2014/main" id="{C54DF608-6931-41AE-92BE-CF2F228C186D}"/>
              </a:ext>
            </a:extLst>
          </p:cNvPr>
          <p:cNvSpPr>
            <a:spLocks noGrp="1"/>
          </p:cNvSpPr>
          <p:nvPr>
            <p:ph type="title"/>
          </p:nvPr>
        </p:nvSpPr>
        <p:spPr/>
        <p:txBody>
          <a:bodyPr/>
          <a:lstStyle>
            <a:lvl1pPr>
              <a:defRPr>
                <a:solidFill>
                  <a:srgbClr val="0070C0"/>
                </a:solidFill>
              </a:defRPr>
            </a:lvl1pPr>
          </a:lstStyle>
          <a:p>
            <a:r>
              <a:rPr lang="es-ES"/>
              <a:t>Haga clic para modificar el estilo de título del patrón</a:t>
            </a:r>
            <a:endParaRPr lang="en-US"/>
          </a:p>
        </p:txBody>
      </p:sp>
      <p:sp>
        <p:nvSpPr>
          <p:cNvPr id="9" name="Marcador de fecha 8">
            <a:extLst>
              <a:ext uri="{FF2B5EF4-FFF2-40B4-BE49-F238E27FC236}">
                <a16:creationId xmlns:a16="http://schemas.microsoft.com/office/drawing/2014/main" id="{2734E854-772C-47F2-B482-E9B5453222D2}"/>
              </a:ext>
            </a:extLst>
          </p:cNvPr>
          <p:cNvSpPr>
            <a:spLocks noGrp="1"/>
          </p:cNvSpPr>
          <p:nvPr>
            <p:ph type="dt" sz="half" idx="10"/>
          </p:nvPr>
        </p:nvSpPr>
        <p:spPr/>
        <p:txBody>
          <a:bodyPr/>
          <a:lstStyle/>
          <a:p>
            <a:fld id="{E4BE6725-CAAA-4356-8325-39E40B4FA7D0}" type="datetimeFigureOut">
              <a:rPr lang="es-CO" smtClean="0"/>
              <a:t>11/08/2025</a:t>
            </a:fld>
            <a:endParaRPr lang="es-CO"/>
          </a:p>
        </p:txBody>
      </p:sp>
      <p:sp>
        <p:nvSpPr>
          <p:cNvPr id="10" name="Marcador de pie de página 9">
            <a:extLst>
              <a:ext uri="{FF2B5EF4-FFF2-40B4-BE49-F238E27FC236}">
                <a16:creationId xmlns:a16="http://schemas.microsoft.com/office/drawing/2014/main" id="{E8751B65-A422-4A65-9929-E0F761CA88F6}"/>
              </a:ext>
            </a:extLst>
          </p:cNvPr>
          <p:cNvSpPr>
            <a:spLocks noGrp="1"/>
          </p:cNvSpPr>
          <p:nvPr>
            <p:ph type="ftr" sz="quarter" idx="11"/>
          </p:nvPr>
        </p:nvSpPr>
        <p:spPr/>
        <p:txBody>
          <a:bodyPr/>
          <a:lstStyle/>
          <a:p>
            <a:endParaRPr lang="es-CO"/>
          </a:p>
        </p:txBody>
      </p:sp>
      <p:sp>
        <p:nvSpPr>
          <p:cNvPr id="11" name="Marcador de número de diapositiva 10">
            <a:extLst>
              <a:ext uri="{FF2B5EF4-FFF2-40B4-BE49-F238E27FC236}">
                <a16:creationId xmlns:a16="http://schemas.microsoft.com/office/drawing/2014/main" id="{7288F579-E24B-4093-AF49-B9A0D3D35DB9}"/>
              </a:ext>
            </a:extLst>
          </p:cNvPr>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8912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1513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20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BE6725-CAAA-4356-8325-39E40B4FA7D0}" type="datetimeFigureOut">
              <a:rPr lang="es-CO" smtClean="0"/>
              <a:t>11/08/2025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157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11/08/2025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61296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11/08/2025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471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11/08/2025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21922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11/08/2025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98500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11/08/2025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16523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0384"/>
            <a:ext cx="10515600" cy="675854"/>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11/08/2025</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a:p>
        </p:txBody>
      </p:sp>
    </p:spTree>
    <p:extLst>
      <p:ext uri="{BB962C8B-B14F-4D97-AF65-F5344CB8AC3E}">
        <p14:creationId xmlns:p14="http://schemas.microsoft.com/office/powerpoint/2010/main" val="273320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1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88" r:id="rId13"/>
  </p:sldLayoutIdLst>
  <p:txStyles>
    <p:title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64B22C1-DFED-49E8-8F2A-8A27B389265F}"/>
              </a:ext>
            </a:extLst>
          </p:cNvPr>
          <p:cNvSpPr txBox="1">
            <a:spLocks/>
          </p:cNvSpPr>
          <p:nvPr/>
        </p:nvSpPr>
        <p:spPr>
          <a:xfrm>
            <a:off x="1824783" y="4199801"/>
            <a:ext cx="4482354" cy="1979154"/>
          </a:xfrm>
          <a:prstGeom prst="rect">
            <a:avLst/>
          </a:prstGeom>
        </p:spPr>
        <p:txBody>
          <a:bodyPr anchor="b"/>
          <a:lstStyle>
            <a:lvl1pPr algn="l" defTabSz="914400" rtl="0" eaLnBrk="1" latinLnBrk="0" hangingPunct="1">
              <a:lnSpc>
                <a:spcPct val="90000"/>
              </a:lnSpc>
              <a:spcBef>
                <a:spcPct val="0"/>
              </a:spcBef>
              <a:buNone/>
              <a:defRPr sz="7200" b="1" kern="1200">
                <a:solidFill>
                  <a:schemeClr val="tx1"/>
                </a:solidFill>
                <a:latin typeface="Arial Rounded MT Bold" panose="020F0704030504030204" pitchFamily="34" charset="0"/>
                <a:ea typeface="+mj-ea"/>
                <a:cs typeface="+mj-cs"/>
              </a:defRPr>
            </a:lvl1pPr>
          </a:lstStyle>
          <a:p>
            <a:r>
              <a:rPr lang="es-CO" sz="5400" dirty="0" smtClean="0">
                <a:solidFill>
                  <a:schemeClr val="bg1"/>
                </a:solidFill>
              </a:rPr>
              <a:t>P</a:t>
            </a:r>
            <a:r>
              <a:rPr lang="es-CO" sz="3600" dirty="0" smtClean="0">
                <a:solidFill>
                  <a:schemeClr val="bg1"/>
                </a:solidFill>
              </a:rPr>
              <a:t>royecto</a:t>
            </a:r>
            <a:r>
              <a:rPr lang="es-CO" sz="3600" dirty="0">
                <a:solidFill>
                  <a:schemeClr val="bg1"/>
                </a:solidFill>
              </a:rPr>
              <a:t>: </a:t>
            </a:r>
            <a:r>
              <a:rPr lang="es-CO" sz="3200" b="0" dirty="0">
                <a:solidFill>
                  <a:schemeClr val="bg1"/>
                </a:solidFill>
              </a:rPr>
              <a:t>Diseño y renovación curricular de los programas académicos</a:t>
            </a:r>
          </a:p>
        </p:txBody>
      </p:sp>
      <p:sp>
        <p:nvSpPr>
          <p:cNvPr id="5" name="Title 1">
            <a:extLst>
              <a:ext uri="{FF2B5EF4-FFF2-40B4-BE49-F238E27FC236}">
                <a16:creationId xmlns:a16="http://schemas.microsoft.com/office/drawing/2014/main" id="{61A03A22-5E25-4D5F-929C-F09EB2E22223}"/>
              </a:ext>
            </a:extLst>
          </p:cNvPr>
          <p:cNvSpPr txBox="1">
            <a:spLocks/>
          </p:cNvSpPr>
          <p:nvPr/>
        </p:nvSpPr>
        <p:spPr>
          <a:xfrm>
            <a:off x="1303720" y="669940"/>
            <a:ext cx="5977813" cy="2114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4800" dirty="0">
                <a:solidFill>
                  <a:schemeClr val="bg1"/>
                </a:solidFill>
                <a:latin typeface="Asap Medium" panose="020F0604030102060203" pitchFamily="2" charset="0"/>
              </a:rPr>
              <a:t>Excelencia Académica para la Formación Integral</a:t>
            </a:r>
            <a:endParaRPr lang="es-ES" sz="3600" dirty="0">
              <a:solidFill>
                <a:schemeClr val="bg1"/>
              </a:solidFill>
              <a:latin typeface="Asap Medium" panose="020F0604030102060203" pitchFamily="2" charset="0"/>
            </a:endParaRPr>
          </a:p>
        </p:txBody>
      </p:sp>
      <p:sp>
        <p:nvSpPr>
          <p:cNvPr id="6" name="Title 1">
            <a:extLst>
              <a:ext uri="{FF2B5EF4-FFF2-40B4-BE49-F238E27FC236}">
                <a16:creationId xmlns:a16="http://schemas.microsoft.com/office/drawing/2014/main" id="{9F06EBA9-2D7D-495E-A223-1CDD07DAAED5}"/>
              </a:ext>
            </a:extLst>
          </p:cNvPr>
          <p:cNvSpPr txBox="1">
            <a:spLocks/>
          </p:cNvSpPr>
          <p:nvPr/>
        </p:nvSpPr>
        <p:spPr>
          <a:xfrm>
            <a:off x="7766177" y="914490"/>
            <a:ext cx="4076200" cy="132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5400" dirty="0" smtClean="0">
                <a:solidFill>
                  <a:schemeClr val="bg1"/>
                </a:solidFill>
                <a:latin typeface="Asap Medium" panose="020F0604030102060203" pitchFamily="2" charset="0"/>
              </a:rPr>
              <a:t>2025 - 2028</a:t>
            </a:r>
            <a:endParaRPr lang="es-ES" sz="1800" dirty="0">
              <a:solidFill>
                <a:schemeClr val="bg1"/>
              </a:solidFill>
              <a:latin typeface="Asap Medium" panose="020F0604030102060203" pitchFamily="2" charset="0"/>
            </a:endParaRPr>
          </a:p>
        </p:txBody>
      </p:sp>
      <p:pic>
        <p:nvPicPr>
          <p:cNvPr id="2" name="Imagen 1"/>
          <p:cNvPicPr>
            <a:picLocks noChangeAspect="1"/>
          </p:cNvPicPr>
          <p:nvPr/>
        </p:nvPicPr>
        <p:blipFill rotWithShape="1">
          <a:blip r:embed="rId2"/>
          <a:srcRect/>
          <a:stretch/>
        </p:blipFill>
        <p:spPr>
          <a:xfrm>
            <a:off x="6340755" y="2691392"/>
            <a:ext cx="4847197" cy="3639424"/>
          </a:xfrm>
          <a:prstGeom prst="rect">
            <a:avLst/>
          </a:prstGeom>
        </p:spPr>
      </p:pic>
      <p:sp>
        <p:nvSpPr>
          <p:cNvPr id="8" name="Anillo 7"/>
          <p:cNvSpPr/>
          <p:nvPr/>
        </p:nvSpPr>
        <p:spPr>
          <a:xfrm>
            <a:off x="204412" y="4468314"/>
            <a:ext cx="1586753" cy="1442131"/>
          </a:xfrm>
          <a:prstGeom prst="donut">
            <a:avLst>
              <a:gd name="adj" fmla="val 14617"/>
            </a:avLst>
          </a:prstGeom>
          <a:solidFill>
            <a:srgbClr val="16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9" name="Subtitle 2">
            <a:extLst>
              <a:ext uri="{FF2B5EF4-FFF2-40B4-BE49-F238E27FC236}">
                <a16:creationId xmlns:a16="http://schemas.microsoft.com/office/drawing/2014/main" id="{C2CFDD0A-90DE-4286-B19C-4FCA0ECF311C}"/>
              </a:ext>
            </a:extLst>
          </p:cNvPr>
          <p:cNvSpPr txBox="1">
            <a:spLocks/>
          </p:cNvSpPr>
          <p:nvPr/>
        </p:nvSpPr>
        <p:spPr>
          <a:xfrm>
            <a:off x="536665" y="4794078"/>
            <a:ext cx="922245" cy="790601"/>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4800" b="1" dirty="0" smtClean="0">
                <a:solidFill>
                  <a:schemeClr val="bg1"/>
                </a:solidFill>
                <a:latin typeface="Arial Rounded MT Bold" panose="020F0704030504030204" pitchFamily="34" charset="0"/>
                <a:ea typeface="+mj-ea"/>
                <a:cs typeface="+mj-cs"/>
              </a:rPr>
              <a:t>01</a:t>
            </a:r>
            <a:endParaRPr lang="es-ES" sz="4800" b="1" dirty="0">
              <a:solidFill>
                <a:schemeClr val="bg1"/>
              </a:solidFill>
              <a:latin typeface="Arial Rounded MT Bold" panose="020F0704030504030204" pitchFamily="34" charset="0"/>
              <a:ea typeface="+mj-ea"/>
              <a:cs typeface="+mj-cs"/>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0185" y="177857"/>
            <a:ext cx="1055100" cy="1025401"/>
          </a:xfrm>
          <a:prstGeom prst="rect">
            <a:avLst/>
          </a:prstGeom>
        </p:spPr>
      </p:pic>
    </p:spTree>
    <p:extLst>
      <p:ext uri="{BB962C8B-B14F-4D97-AF65-F5344CB8AC3E}">
        <p14:creationId xmlns:p14="http://schemas.microsoft.com/office/powerpoint/2010/main" val="178067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F9C17-DF16-4503-A23D-C04985936785}"/>
              </a:ext>
            </a:extLst>
          </p:cNvPr>
          <p:cNvSpPr>
            <a:spLocks noGrp="1"/>
          </p:cNvSpPr>
          <p:nvPr>
            <p:ph type="title"/>
          </p:nvPr>
        </p:nvSpPr>
        <p:spPr>
          <a:xfrm>
            <a:off x="2669241" y="154595"/>
            <a:ext cx="6853518" cy="720304"/>
          </a:xfrm>
        </p:spPr>
        <p:txBody>
          <a:bodyPr/>
          <a:lstStyle/>
          <a:p>
            <a:pPr algn="ctr"/>
            <a:r>
              <a:rPr lang="es-ES" sz="3600" dirty="0" smtClean="0">
                <a:solidFill>
                  <a:srgbClr val="CC3300"/>
                </a:solidFill>
                <a:effectLst>
                  <a:outerShdw blurRad="38100" dist="38100" dir="2700000" algn="tl">
                    <a:srgbClr val="000000">
                      <a:alpha val="43137"/>
                    </a:srgbClr>
                  </a:outerShdw>
                </a:effectLst>
              </a:rPr>
              <a:t>Información general del proyecto</a:t>
            </a:r>
            <a:endParaRPr lang="en-US" sz="3600" dirty="0">
              <a:solidFill>
                <a:srgbClr val="CC3300"/>
              </a:solidFill>
              <a:effectLst>
                <a:outerShdw blurRad="38100" dist="38100" dir="2700000" algn="tl">
                  <a:srgbClr val="000000">
                    <a:alpha val="43137"/>
                  </a:srgbClr>
                </a:outerShdw>
              </a:effectLst>
            </a:endParaRPr>
          </a:p>
        </p:txBody>
      </p:sp>
      <p:graphicFrame>
        <p:nvGraphicFramePr>
          <p:cNvPr id="4" name="Tabla 3"/>
          <p:cNvGraphicFramePr>
            <a:graphicFrameLocks noGrp="1"/>
          </p:cNvGraphicFramePr>
          <p:nvPr>
            <p:extLst>
              <p:ext uri="{D42A27DB-BD31-4B8C-83A1-F6EECF244321}">
                <p14:modId xmlns:p14="http://schemas.microsoft.com/office/powerpoint/2010/main" val="449690495"/>
              </p:ext>
            </p:extLst>
          </p:nvPr>
        </p:nvGraphicFramePr>
        <p:xfrm>
          <a:off x="1801324" y="1095374"/>
          <a:ext cx="8105257" cy="5813591"/>
        </p:xfrm>
        <a:graphic>
          <a:graphicData uri="http://schemas.openxmlformats.org/drawingml/2006/table">
            <a:tbl>
              <a:tblPr firstRow="1" firstCol="1" bandRow="1"/>
              <a:tblGrid>
                <a:gridCol w="2270889">
                  <a:extLst>
                    <a:ext uri="{9D8B030D-6E8A-4147-A177-3AD203B41FA5}">
                      <a16:colId xmlns:a16="http://schemas.microsoft.com/office/drawing/2014/main" val="3029946282"/>
                    </a:ext>
                  </a:extLst>
                </a:gridCol>
                <a:gridCol w="5834368">
                  <a:extLst>
                    <a:ext uri="{9D8B030D-6E8A-4147-A177-3AD203B41FA5}">
                      <a16:colId xmlns:a16="http://schemas.microsoft.com/office/drawing/2014/main" val="1200041076"/>
                    </a:ext>
                  </a:extLst>
                </a:gridCol>
              </a:tblGrid>
              <a:tr h="131859">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Código del proyecto</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(PDI2028 – CEA - 01)</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047888"/>
                  </a:ext>
                </a:extLst>
              </a:tr>
              <a:tr h="131859">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Dependencia responsable del proyecto</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Vicerrectoría Académica</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760972"/>
                  </a:ext>
                </a:extLst>
              </a:tr>
              <a:tr h="131859">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Pilar de Gestión</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Excelencia Académica para la Formación Integral </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634274"/>
                  </a:ext>
                </a:extLst>
              </a:tr>
              <a:tr h="131859">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Coordinador Pilar de Gestión</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Wilson Arenas Valencia</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058554"/>
                  </a:ext>
                </a:extLst>
              </a:tr>
              <a:tr h="131859">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Gestión curricular</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2353541"/>
                  </a:ext>
                </a:extLst>
              </a:tr>
              <a:tr h="131859">
                <a:tc rowSpan="3">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Procesos asociados </a:t>
                      </a:r>
                      <a:b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(Sistema Integral de Gestión)</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Estratégico - Direccionamiento Institucional</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2802095"/>
                  </a:ext>
                </a:extLst>
              </a:tr>
              <a:tr h="131859">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Misionales - Docencia</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6861128"/>
                  </a:ext>
                </a:extLst>
              </a:tr>
              <a:tr h="263717">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De evaluación y seguimiento - Aseguramiento de la calidad institucional</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3253943"/>
                  </a:ext>
                </a:extLst>
              </a:tr>
              <a:tr h="131859">
                <a:tc rowSpan="5">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Factores de calidad institucional a los que apunta el proyecto</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Misión y proyecto institucional</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9824198"/>
                  </a:ext>
                </a:extLst>
              </a:tr>
              <a:tr h="131859">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Estudiantes</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0760834"/>
                  </a:ext>
                </a:extLst>
              </a:tr>
              <a:tr h="131859">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Profesores</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6540164"/>
                  </a:ext>
                </a:extLst>
              </a:tr>
              <a:tr h="131859">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Procesos académicos</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3395845"/>
                  </a:ext>
                </a:extLst>
              </a:tr>
              <a:tr h="131859">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8. Procesos de autoevaluación y autorregulación</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0259703"/>
                  </a:ext>
                </a:extLst>
              </a:tr>
              <a:tr h="131859">
                <a:tc rowSpan="4">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Estándares de calidad (Modelo de acreditación internacional Sello Sofía)</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1. Política y estrategia</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7268519"/>
                  </a:ext>
                </a:extLst>
              </a:tr>
              <a:tr h="131859">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5. Formación</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6213018"/>
                  </a:ext>
                </a:extLst>
              </a:tr>
              <a:tr h="131859">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8. Sistema de Aseguramiento de la Calidad</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6684927"/>
                  </a:ext>
                </a:extLst>
              </a:tr>
              <a:tr h="131859">
                <a:tc vMerge="1">
                  <a:txBody>
                    <a:bodyPr/>
                    <a:lstStyle/>
                    <a:p>
                      <a:endParaRPr lang="es-CO"/>
                    </a:p>
                  </a:txBody>
                  <a:tcPr/>
                </a:tc>
                <a:tc>
                  <a:txBody>
                    <a:bodyPr/>
                    <a:lstStyle/>
                    <a:p>
                      <a:pPr>
                        <a:lnSpc>
                          <a:spcPct val="115000"/>
                        </a:lnSpc>
                        <a:spcAft>
                          <a:spcPts val="0"/>
                        </a:spcAft>
                      </a:pPr>
                      <a:r>
                        <a:rPr lang="es-CO" sz="1100">
                          <a:effectLst/>
                          <a:latin typeface="Arial Narrow" panose="020B0606020202030204" pitchFamily="34" charset="0"/>
                          <a:ea typeface="Times New Roman" panose="02020603050405020304" pitchFamily="18" charset="0"/>
                          <a:cs typeface="Calibri" panose="020F0502020204030204" pitchFamily="34" charset="0"/>
                        </a:rPr>
                        <a:t>11. Plan de Mejora.</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376470"/>
                  </a:ext>
                </a:extLst>
              </a:tr>
              <a:tr h="263717">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Otras instancias o dependencias participantes </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Facultades, programas y algunas dependencias administrativas </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167527"/>
                  </a:ext>
                </a:extLst>
              </a:tr>
              <a:tr h="263717">
                <a:tc>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Actores o entidades externas a la UTP que participan en el proyecto</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Egresados, Empleadores, Gremios, Asociaciones, Ministerio de Educación Nacional</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4669329"/>
                  </a:ext>
                </a:extLst>
              </a:tr>
              <a:tr h="131859">
                <a:tc rowSpan="5">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Programas a los cuales le aporta indirectamente el proyecto</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Formación Vivencial</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880760"/>
                  </a:ext>
                </a:extLst>
              </a:tr>
              <a:tr h="131859">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Desarrollo Docente</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6042555"/>
                  </a:ext>
                </a:extLst>
              </a:tr>
              <a:tr h="131859">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Gestión de egresados</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937288"/>
                  </a:ext>
                </a:extLst>
              </a:tr>
              <a:tr h="131859">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Internacionalización integral de la Universidad</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3861003"/>
                  </a:ext>
                </a:extLst>
              </a:tr>
              <a:tr h="263717">
                <a:tc vMerge="1">
                  <a:txBody>
                    <a:bodyPr/>
                    <a:lstStyle/>
                    <a:p>
                      <a:endParaRPr lang="es-CO"/>
                    </a:p>
                  </a:txBody>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Procesos asociados al desarrollo sostenible, la competitividad y la movilización social</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8489271"/>
                  </a:ext>
                </a:extLst>
              </a:tr>
              <a:tr h="395576">
                <a:tc rowSpan="2">
                  <a:txBody>
                    <a:bodyPr/>
                    <a:lstStyle/>
                    <a:p>
                      <a:pPr>
                        <a:lnSpc>
                          <a:spcPct val="115000"/>
                        </a:lnSpc>
                        <a:spcAft>
                          <a:spcPts val="0"/>
                        </a:spcAft>
                      </a:pPr>
                      <a:r>
                        <a:rPr lang="es-CO"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Objetivos de Desarrollo Sostenible (ODS) a los cuales le aporta el proyecto</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spcAft>
                          <a:spcPts val="0"/>
                        </a:spcAft>
                      </a:pPr>
                      <a:r>
                        <a:rPr lang="es-CO"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Garantizar una educación inclusiva, equitativa y de calidad y promover oportunidades de aprendizaje durante toda la vida para todos</a:t>
                      </a:r>
                      <a:endParaRPr lang="es-CO" sz="12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2192152"/>
                  </a:ext>
                </a:extLst>
              </a:tr>
              <a:tr h="263717">
                <a:tc vMerge="1">
                  <a:txBody>
                    <a:bodyPr/>
                    <a:lstStyle/>
                    <a:p>
                      <a:endParaRPr lang="es-CO"/>
                    </a:p>
                  </a:txBody>
                  <a:tcPr/>
                </a:tc>
                <a:tc>
                  <a:txBody>
                    <a:bodyPr/>
                    <a:lstStyle/>
                    <a:p>
                      <a:pPr>
                        <a:lnSpc>
                          <a:spcPct val="115000"/>
                        </a:lnSpc>
                        <a:spcAft>
                          <a:spcPts val="0"/>
                        </a:spcAft>
                      </a:pPr>
                      <a:r>
                        <a:rPr lang="es-CO" sz="1100" dirty="0">
                          <a:effectLst/>
                          <a:latin typeface="Arial Narrow" panose="020B0606020202030204" pitchFamily="34" charset="0"/>
                          <a:ea typeface="Times New Roman" panose="02020603050405020304" pitchFamily="18" charset="0"/>
                          <a:cs typeface="Calibri" panose="020F0502020204030204" pitchFamily="34" charset="0"/>
                        </a:rPr>
                        <a:t>12. Garantizar modalidades de consumo y producción sostenibles</a:t>
                      </a:r>
                      <a:endParaRPr lang="es-CO" sz="1200" dirty="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744374"/>
                  </a:ext>
                </a:extLst>
              </a:tr>
            </a:tbl>
          </a:graphicData>
        </a:graphic>
      </p:graphicFrame>
      <p:sp>
        <p:nvSpPr>
          <p:cNvPr id="5" name="Rectángulo 4"/>
          <p:cNvSpPr/>
          <p:nvPr/>
        </p:nvSpPr>
        <p:spPr>
          <a:xfrm rot="16200000">
            <a:off x="-1076601" y="3470179"/>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01. Diseño y renovación curricular de los programas académicos</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Tree>
    <p:extLst>
      <p:ext uri="{BB962C8B-B14F-4D97-AF65-F5344CB8AC3E}">
        <p14:creationId xmlns:p14="http://schemas.microsoft.com/office/powerpoint/2010/main" val="3665913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874059" y="1198096"/>
            <a:ext cx="10515600" cy="1249269"/>
          </a:xfrm>
        </p:spPr>
        <p:txBody>
          <a:bodyPr>
            <a:normAutofit/>
          </a:bodyPr>
          <a:lstStyle/>
          <a:p>
            <a:pPr marL="0" indent="0" algn="just">
              <a:buNone/>
            </a:pPr>
            <a:r>
              <a:rPr lang="es-CO" sz="1200" dirty="0">
                <a:latin typeface="Arial Narrow" panose="020B0606020202030204" pitchFamily="34" charset="0"/>
              </a:rPr>
              <a:t>Los cambios en todos los ámbitos del sistema social, en lo político, económico, laboral, ambiental, cultural, social y educativo, abogan por una renovación profunda de la Universidad, en su compromiso con la formación de los ciudadanos y los profesionales del siglo XXI. En el contexto anterior, esta institución está llamada a construir otras perspectivas educativas, para superar la racionalidad técnica que ha predominado en su misión, para la comprensión de la realidad y del </a:t>
            </a:r>
            <a:r>
              <a:rPr lang="es-CO" sz="1200" dirty="0" smtClean="0">
                <a:latin typeface="Arial Narrow" panose="020B0606020202030204" pitchFamily="34" charset="0"/>
              </a:rPr>
              <a:t>conocimiento. El </a:t>
            </a:r>
            <a:r>
              <a:rPr lang="es-CO" sz="1200" dirty="0">
                <a:latin typeface="Arial Narrow" panose="020B0606020202030204" pitchFamily="34" charset="0"/>
              </a:rPr>
              <a:t>mundo de hoy, signado por la incertidumbre, la complejidad, la diversidad, entre otra serie de características, necesita nuevas formas de educación, más abiertas, flexibles y pertinentes; fundamentadas en otras perspectivas teóricas, como la crítica, que favorezca la formación de ciudadanos y profesionales con responsabilidad ambiental, pensamiento crítico y compromiso ético-político en la construcción de democracia y justicia social.  </a:t>
            </a:r>
            <a:r>
              <a:rPr lang="es-CO" sz="1200" dirty="0" smtClean="0">
                <a:latin typeface="Arial Narrow" panose="020B0606020202030204" pitchFamily="34" charset="0"/>
              </a:rPr>
              <a:t>En </a:t>
            </a:r>
            <a:r>
              <a:rPr lang="es-CO" sz="1200" dirty="0">
                <a:latin typeface="Arial Narrow" panose="020B0606020202030204" pitchFamily="34" charset="0"/>
              </a:rPr>
              <a:t>búsqueda del cambio para la formación de los ciudadanos y los profesionales del siglo XXI, se requiere la participación y la reflexión compartida de todos los miembros de la comunidad educativa para la construcción de propuestas curriculares flexibles, integradas y pertinentes.</a:t>
            </a:r>
          </a:p>
          <a:p>
            <a:pPr marL="0" indent="0">
              <a:buNone/>
            </a:pPr>
            <a:endParaRPr lang="en-US" dirty="0"/>
          </a:p>
        </p:txBody>
      </p:sp>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Identificación </a:t>
            </a:r>
            <a:r>
              <a:rPr lang="es-CO" sz="3600" dirty="0">
                <a:solidFill>
                  <a:srgbClr val="CC3300"/>
                </a:solidFill>
                <a:effectLst>
                  <a:outerShdw blurRad="38100" dist="38100" dir="2700000" algn="tl">
                    <a:srgbClr val="000000">
                      <a:alpha val="43137"/>
                    </a:srgbClr>
                  </a:outerShdw>
                </a:effectLst>
              </a:rPr>
              <a:t>del problema, necesidad u oportunidad </a:t>
            </a:r>
          </a:p>
        </p:txBody>
      </p:sp>
      <p:graphicFrame>
        <p:nvGraphicFramePr>
          <p:cNvPr id="3" name="Tabla 2"/>
          <p:cNvGraphicFramePr>
            <a:graphicFrameLocks noGrp="1"/>
          </p:cNvGraphicFramePr>
          <p:nvPr>
            <p:extLst>
              <p:ext uri="{D42A27DB-BD31-4B8C-83A1-F6EECF244321}">
                <p14:modId xmlns:p14="http://schemas.microsoft.com/office/powerpoint/2010/main" val="3826661699"/>
              </p:ext>
            </p:extLst>
          </p:nvPr>
        </p:nvGraphicFramePr>
        <p:xfrm>
          <a:off x="987800" y="2698844"/>
          <a:ext cx="9823636" cy="3505200"/>
        </p:xfrm>
        <a:graphic>
          <a:graphicData uri="http://schemas.openxmlformats.org/drawingml/2006/table">
            <a:tbl>
              <a:tblPr firstRow="1" firstCol="1" bandRow="1"/>
              <a:tblGrid>
                <a:gridCol w="2357505">
                  <a:extLst>
                    <a:ext uri="{9D8B030D-6E8A-4147-A177-3AD203B41FA5}">
                      <a16:colId xmlns:a16="http://schemas.microsoft.com/office/drawing/2014/main" val="859147728"/>
                    </a:ext>
                  </a:extLst>
                </a:gridCol>
                <a:gridCol w="3986403">
                  <a:extLst>
                    <a:ext uri="{9D8B030D-6E8A-4147-A177-3AD203B41FA5}">
                      <a16:colId xmlns:a16="http://schemas.microsoft.com/office/drawing/2014/main" val="1901599680"/>
                    </a:ext>
                  </a:extLst>
                </a:gridCol>
                <a:gridCol w="3479728">
                  <a:extLst>
                    <a:ext uri="{9D8B030D-6E8A-4147-A177-3AD203B41FA5}">
                      <a16:colId xmlns:a16="http://schemas.microsoft.com/office/drawing/2014/main" val="2286494243"/>
                    </a:ext>
                  </a:extLst>
                </a:gridCol>
              </a:tblGrid>
              <a:tr h="209550">
                <a:tc>
                  <a:txBody>
                    <a:bodyPr/>
                    <a:lstStyle/>
                    <a:p>
                      <a:pPr algn="ctr">
                        <a:lnSpc>
                          <a:spcPct val="115000"/>
                        </a:lnSpc>
                        <a:spcAft>
                          <a:spcPts val="0"/>
                        </a:spcAft>
                      </a:pPr>
                      <a:r>
                        <a:rPr lang="es-CO"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Problema Central</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s-CO"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directas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s-CO"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Indirectas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21365210"/>
                  </a:ext>
                </a:extLst>
              </a:tr>
              <a:tr h="389890">
                <a:tc rowSpan="6">
                  <a:txBody>
                    <a:bodyPr/>
                    <a:lstStyle/>
                    <a:p>
                      <a:pPr algn="ctr">
                        <a:lnSpc>
                          <a:spcPct val="115000"/>
                        </a:lnSpc>
                        <a:spcAft>
                          <a:spcPts val="0"/>
                        </a:spcAft>
                      </a:pP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La Universidad Tecnológica de Pereira para mantener su esencia de institución de educación superior pública y responder a los objetivos que el Estado le ha encomendado, debe promover en los programas académicos la revisión y renovación permanente de las propuestas académicas curriculares para hacerlas pertinentes a la sociedad actual y del futuro, en búsqueda de la calidad y la excelencia académica.</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Resistencia al cambio de la comunidad universitaria para renovar las propuestas curriculares de los programas.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 Deserción estudiantil</a:t>
                      </a:r>
                      <a:b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 Movilidad de profesores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0181414"/>
                  </a:ext>
                </a:extLst>
              </a:tr>
              <a:tr h="410210">
                <a:tc vMerge="1">
                  <a:txBody>
                    <a:bodyPr/>
                    <a:lstStyle/>
                    <a:p>
                      <a:endParaRPr lang="es-CO"/>
                    </a:p>
                  </a:txBody>
                  <a:tcPr/>
                </a:tc>
                <a:tc>
                  <a:txBody>
                    <a:bodyPr/>
                    <a:lstStyle/>
                    <a:p>
                      <a:pPr>
                        <a:lnSpc>
                          <a:spcPct val="115000"/>
                        </a:lnSpc>
                        <a:spcAft>
                          <a:spcPts val="0"/>
                        </a:spcAft>
                      </a:pP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Falta de formación pedagógica, didáctica y  curricular en la base docente de la Universidad para promover los cambios curriculares.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 Prácticas educativas obsoletas y descontextualizadas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148223"/>
                  </a:ext>
                </a:extLst>
              </a:tr>
              <a:tr h="209550">
                <a:tc vMerge="1">
                  <a:txBody>
                    <a:bodyPr/>
                    <a:lstStyle/>
                    <a:p>
                      <a:endParaRPr lang="es-CO"/>
                    </a:p>
                  </a:txBody>
                  <a:tcPr/>
                </a:tc>
                <a:tc>
                  <a:txBody>
                    <a:bodyPr/>
                    <a:lstStyle/>
                    <a:p>
                      <a:pPr algn="ctr">
                        <a:lnSpc>
                          <a:spcPct val="115000"/>
                        </a:lnSpc>
                        <a:spcAft>
                          <a:spcPts val="0"/>
                        </a:spcAft>
                      </a:pPr>
                      <a:r>
                        <a:rPr lang="es-CO"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directos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s-CO" sz="16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indirectos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386375096"/>
                  </a:ext>
                </a:extLst>
              </a:tr>
              <a:tr h="271780">
                <a:tc vMerge="1">
                  <a:txBody>
                    <a:bodyPr/>
                    <a:lstStyle/>
                    <a:p>
                      <a:endParaRPr lang="es-CO"/>
                    </a:p>
                  </a:txBody>
                  <a:tcPr/>
                </a:tc>
                <a:tc>
                  <a:txBody>
                    <a:bodyPr/>
                    <a:lstStyle/>
                    <a:p>
                      <a:pPr>
                        <a:lnSpc>
                          <a:spcPct val="115000"/>
                        </a:lnSpc>
                        <a:spcAft>
                          <a:spcPts val="0"/>
                        </a:spcAft>
                      </a:pP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Racionalidad técnica que ha predominado los currículos de los programas académicos.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 Desactualización en la formación de profesionales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793217"/>
                  </a:ext>
                </a:extLst>
              </a:tr>
              <a:tr h="594360">
                <a:tc vMerge="1">
                  <a:txBody>
                    <a:bodyPr/>
                    <a:lstStyle/>
                    <a:p>
                      <a:endParaRPr lang="es-CO"/>
                    </a:p>
                  </a:txBody>
                  <a:tcPr/>
                </a:tc>
                <a:tc>
                  <a:txBody>
                    <a:bodyPr/>
                    <a:lstStyle/>
                    <a:p>
                      <a:pPr>
                        <a:lnSpc>
                          <a:spcPct val="115000"/>
                        </a:lnSpc>
                        <a:spcAft>
                          <a:spcPts val="0"/>
                        </a:spcAft>
                      </a:pP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Reformas impuestas por organismos </a:t>
                      </a:r>
                      <a:b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gubernamentales que desconocen los procesos de evaluación y avances de los programas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 Incapacidad de competir en el medio con profesionales altamente formados</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437051"/>
                  </a:ext>
                </a:extLst>
              </a:tr>
              <a:tr h="294640">
                <a:tc vMerge="1">
                  <a:txBody>
                    <a:bodyPr/>
                    <a:lstStyle/>
                    <a:p>
                      <a:endParaRPr lang="es-CO"/>
                    </a:p>
                  </a:txBody>
                  <a:tcPr/>
                </a:tc>
                <a:tc>
                  <a:txBody>
                    <a:bodyPr/>
                    <a:lstStyle/>
                    <a:p>
                      <a:pPr>
                        <a:lnSpc>
                          <a:spcPct val="115000"/>
                        </a:lnSpc>
                        <a:spcAft>
                          <a:spcPts val="0"/>
                        </a:spcAft>
                      </a:pPr>
                      <a:r>
                        <a:rPr lang="es-CO" sz="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Disminución en la calidad y  pertinencia en la  formación de los profesionales del siglo XXI</a:t>
                      </a:r>
                      <a:endParaRPr lang="es-CO" sz="160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3.1 Profesionales sin las competencias suficientes para la sociedad y el mundo laboral del siglo XXI</a:t>
                      </a:r>
                      <a:endParaRPr lang="es-CO" sz="1600" dirty="0">
                        <a:effectLst/>
                        <a:latin typeface="Times New Roman" panose="02020603050405020304" pitchFamily="18" charset="0"/>
                        <a:ea typeface="SimSun" panose="02010600030101010101" pitchFamily="2" charset="-122"/>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4898030"/>
                  </a:ext>
                </a:extLst>
              </a:tr>
            </a:tbl>
          </a:graphicData>
        </a:graphic>
      </p:graphicFrame>
      <p:sp>
        <p:nvSpPr>
          <p:cNvPr id="7" name="Rectángulo 6"/>
          <p:cNvSpPr/>
          <p:nvPr/>
        </p:nvSpPr>
        <p:spPr>
          <a:xfrm rot="16200000">
            <a:off x="-1076601" y="3470179"/>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01. Diseño y renovación curricular de los programas académicos</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Tree>
    <p:extLst>
      <p:ext uri="{BB962C8B-B14F-4D97-AF65-F5344CB8AC3E}">
        <p14:creationId xmlns:p14="http://schemas.microsoft.com/office/powerpoint/2010/main" val="3508401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p:nvPr/>
        </p:nvCxnSpPr>
        <p:spPr>
          <a:xfrm>
            <a:off x="6345721" y="2282980"/>
            <a:ext cx="2538303"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730623" y="946617"/>
            <a:ext cx="4719918" cy="3759386"/>
          </a:xfrm>
        </p:spPr>
        <p:txBody>
          <a:bodyPr>
            <a:noAutofit/>
          </a:bodyPr>
          <a:lstStyle/>
          <a:p>
            <a:pPr marL="0" indent="0" algn="just">
              <a:lnSpc>
                <a:spcPct val="120000"/>
              </a:lnSpc>
              <a:buNone/>
            </a:pPr>
            <a:r>
              <a:rPr lang="es-CO" sz="1800" dirty="0">
                <a:latin typeface="Arial Narrow" panose="020B0606020202030204" pitchFamily="34" charset="0"/>
              </a:rPr>
              <a:t>La Universidad Tecnológica de Pereira como institución de educación superior comprometida con la calidad y la búsqueda permanente de la excelencia, requiere la renovación de las políticas académicas y curriculares y la estructuración de los Proyectos Educativos de Programas (PEP) que estén acordes con los lineamientos consignados en la nueva propuesta de PEI. El propósito es hacer de este proceso una oportunidad para la construcción y consolidación de una cultura académica de la participación y la reflexión en la comunidad universitaria, para buscar coherencia con los PEP, que hagan de la institución una Universidad de excelencia en la formación de los ciudadanos y los profesionales del siglo XXI.</a:t>
            </a:r>
          </a:p>
          <a:p>
            <a:pPr marL="0" indent="0" algn="just">
              <a:buNone/>
            </a:pPr>
            <a:endParaRPr lang="en-US" sz="1800" dirty="0">
              <a:latin typeface="Arial Narrow" panose="020B0606020202030204" pitchFamily="34" charset="0"/>
            </a:endParaRPr>
          </a:p>
        </p:txBody>
      </p:sp>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Descripción del proyecto</a:t>
            </a:r>
            <a:endParaRPr lang="es-CO" sz="3600" dirty="0">
              <a:solidFill>
                <a:srgbClr val="CC3300"/>
              </a:solidFill>
              <a:effectLst>
                <a:outerShdw blurRad="38100" dist="38100" dir="2700000" algn="tl">
                  <a:srgbClr val="000000">
                    <a:alpha val="43137"/>
                  </a:srgbClr>
                </a:outerShdw>
              </a:effectLst>
            </a:endParaRPr>
          </a:p>
        </p:txBody>
      </p:sp>
      <p:sp>
        <p:nvSpPr>
          <p:cNvPr id="19" name="CuadroTexto 18"/>
          <p:cNvSpPr txBox="1"/>
          <p:nvPr/>
        </p:nvSpPr>
        <p:spPr>
          <a:xfrm>
            <a:off x="6090250" y="1100052"/>
            <a:ext cx="2304616" cy="636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800" b="1" dirty="0">
                <a:solidFill>
                  <a:schemeClr val="accent1">
                    <a:lumMod val="50000"/>
                  </a:schemeClr>
                </a:solidFill>
                <a:effectLst>
                  <a:outerShdw blurRad="38100" dist="38100" dir="2700000" algn="tl">
                    <a:srgbClr val="000000">
                      <a:alpha val="43137"/>
                    </a:srgbClr>
                  </a:outerShdw>
                </a:effectLst>
                <a:latin typeface="+mj-lt"/>
                <a:ea typeface="+mj-ea"/>
                <a:cs typeface="+mj-cs"/>
              </a:rPr>
              <a:t>Involucrados</a:t>
            </a:r>
          </a:p>
        </p:txBody>
      </p:sp>
      <p:grpSp>
        <p:nvGrpSpPr>
          <p:cNvPr id="8" name="Grupo 7"/>
          <p:cNvGrpSpPr/>
          <p:nvPr/>
        </p:nvGrpSpPr>
        <p:grpSpPr>
          <a:xfrm>
            <a:off x="6589106" y="1968382"/>
            <a:ext cx="4001276" cy="666178"/>
            <a:chOff x="481236" y="1624130"/>
            <a:chExt cx="4001276" cy="666178"/>
          </a:xfrm>
        </p:grpSpPr>
        <p:sp>
          <p:nvSpPr>
            <p:cNvPr id="16" name="Rectángulo redondeado 15"/>
            <p:cNvSpPr/>
            <p:nvPr/>
          </p:nvSpPr>
          <p:spPr>
            <a:xfrm>
              <a:off x="481236" y="1624130"/>
              <a:ext cx="4001276" cy="666178"/>
            </a:xfrm>
            <a:prstGeom prst="roundRect">
              <a:avLst>
                <a:gd name="adj" fmla="val 10000"/>
              </a:avLst>
            </a:prstGeom>
            <a:ln>
              <a:solidFill>
                <a:schemeClr val="accent6">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CuadroTexto 16"/>
            <p:cNvSpPr txBox="1"/>
            <p:nvPr/>
          </p:nvSpPr>
          <p:spPr>
            <a:xfrm>
              <a:off x="500748" y="1643642"/>
              <a:ext cx="3962252" cy="627154"/>
            </a:xfrm>
            <a:prstGeom prst="rect">
              <a:avLst/>
            </a:prstGeom>
            <a:solidFill>
              <a:schemeClr val="bg1"/>
            </a:solidFill>
            <a:ln>
              <a:solidFill>
                <a:schemeClr val="accent6">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gn="just">
                <a:lnSpc>
                  <a:spcPct val="115000"/>
                </a:lnSpc>
                <a:spcAft>
                  <a:spcPts val="0"/>
                </a:spcAft>
              </a:pPr>
              <a:r>
                <a:rPr lang="es-CO" sz="1100" b="1" u="none" kern="1200" dirty="0" smtClean="0">
                  <a:solidFill>
                    <a:schemeClr val="tx2">
                      <a:lumMod val="50000"/>
                    </a:schemeClr>
                  </a:solidFill>
                  <a:latin typeface="Arial Narrow" panose="020B0606020202030204" pitchFamily="34" charset="0"/>
                  <a:cs typeface="Khmer UI" panose="020B0502040204020203" pitchFamily="34" charset="0"/>
                </a:rPr>
                <a:t>Unidades organizacionales: </a:t>
              </a:r>
              <a:r>
                <a:rPr lang="es-CO" sz="1100" dirty="0">
                  <a:latin typeface="Arial Narrow" panose="020B0606020202030204" pitchFamily="34" charset="0"/>
                </a:rPr>
                <a:t>Facultades, programas y algunas dependencias administrativas </a:t>
              </a:r>
              <a:endParaRPr lang="es-CO" sz="1600" dirty="0">
                <a:latin typeface="Arial Narrow" panose="020B0606020202030204" pitchFamily="34" charset="0"/>
                <a:ea typeface="SimSun" panose="02010600030101010101" pitchFamily="2" charset="-122"/>
              </a:endParaRPr>
            </a:p>
          </p:txBody>
        </p:sp>
      </p:grpSp>
      <p:grpSp>
        <p:nvGrpSpPr>
          <p:cNvPr id="9" name="Grupo 8"/>
          <p:cNvGrpSpPr/>
          <p:nvPr/>
        </p:nvGrpSpPr>
        <p:grpSpPr>
          <a:xfrm>
            <a:off x="6580145" y="2803666"/>
            <a:ext cx="4022445" cy="516696"/>
            <a:chOff x="472275" y="2459414"/>
            <a:chExt cx="4022445" cy="516696"/>
          </a:xfrm>
        </p:grpSpPr>
        <p:sp>
          <p:nvSpPr>
            <p:cNvPr id="14" name="Rectángulo redondeado 13"/>
            <p:cNvSpPr/>
            <p:nvPr/>
          </p:nvSpPr>
          <p:spPr>
            <a:xfrm>
              <a:off x="472275" y="2459414"/>
              <a:ext cx="4022445" cy="516696"/>
            </a:xfrm>
            <a:prstGeom prst="roundRect">
              <a:avLst>
                <a:gd name="adj" fmla="val 10000"/>
              </a:avLst>
            </a:prstGeom>
            <a:ln>
              <a:solidFill>
                <a:schemeClr val="accent6">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CuadroTexto 14"/>
            <p:cNvSpPr txBox="1"/>
            <p:nvPr/>
          </p:nvSpPr>
          <p:spPr>
            <a:xfrm>
              <a:off x="487409" y="2474548"/>
              <a:ext cx="3992177" cy="486428"/>
            </a:xfrm>
            <a:prstGeom prst="rect">
              <a:avLst/>
            </a:prstGeom>
            <a:ln>
              <a:solidFill>
                <a:schemeClr val="accent6">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gn="just" defTabSz="533400">
                <a:spcBef>
                  <a:spcPct val="0"/>
                </a:spcBef>
                <a:spcAft>
                  <a:spcPct val="35000"/>
                </a:spcAft>
              </a:pPr>
              <a:r>
                <a:rPr lang="es-CO" sz="1100" b="1" kern="1200" dirty="0" smtClean="0">
                  <a:solidFill>
                    <a:schemeClr val="tx2">
                      <a:lumMod val="50000"/>
                    </a:schemeClr>
                  </a:solidFill>
                  <a:latin typeface="Arial Narrow" panose="020B0606020202030204" pitchFamily="34" charset="0"/>
                  <a:cs typeface="Khmer UI" panose="020B0502040204020203" pitchFamily="34" charset="0"/>
                </a:rPr>
                <a:t>Entidades externas a la UTP: </a:t>
              </a:r>
              <a:r>
                <a:rPr lang="es-ES" sz="1100" b="1" kern="1200" dirty="0" smtClean="0">
                  <a:solidFill>
                    <a:schemeClr val="tx2">
                      <a:lumMod val="50000"/>
                    </a:schemeClr>
                  </a:solidFill>
                  <a:latin typeface="Arial Narrow" panose="020B0606020202030204" pitchFamily="34" charset="0"/>
                  <a:cs typeface="Khmer UI" panose="020B0502040204020203" pitchFamily="34" charset="0"/>
                </a:rPr>
                <a:t> </a:t>
              </a:r>
              <a:r>
                <a:rPr lang="es-CO" sz="1100" dirty="0">
                  <a:latin typeface="Arial Narrow" panose="020B0606020202030204" pitchFamily="34" charset="0"/>
                </a:rPr>
                <a:t>Egresados, Empleadores, Gremios, Asociaciones, Ministerio de Educación Nacional</a:t>
              </a:r>
              <a:endParaRPr lang="es-CO" sz="1600" dirty="0">
                <a:latin typeface="Arial Narrow" panose="020B0606020202030204" pitchFamily="34" charset="0"/>
                <a:ea typeface="SimSun" panose="02010600030101010101" pitchFamily="2" charset="-122"/>
              </a:endParaRPr>
            </a:p>
            <a:p>
              <a:pPr lvl="0" algn="just" defTabSz="533400">
                <a:lnSpc>
                  <a:spcPct val="90000"/>
                </a:lnSpc>
                <a:spcBef>
                  <a:spcPct val="0"/>
                </a:spcBef>
                <a:spcAft>
                  <a:spcPct val="35000"/>
                </a:spcAft>
              </a:pPr>
              <a:endParaRPr lang="es-ES" sz="100" b="0" kern="1200" dirty="0">
                <a:solidFill>
                  <a:schemeClr val="tx2">
                    <a:lumMod val="50000"/>
                  </a:schemeClr>
                </a:solidFill>
                <a:latin typeface="+mn-lt"/>
                <a:cs typeface="Khmer UI" panose="020B0502040204020203" pitchFamily="34" charset="0"/>
              </a:endParaRPr>
            </a:p>
          </p:txBody>
        </p:sp>
      </p:grpSp>
      <p:sp>
        <p:nvSpPr>
          <p:cNvPr id="10" name="Conector recto 9"/>
          <p:cNvSpPr/>
          <p:nvPr/>
        </p:nvSpPr>
        <p:spPr>
          <a:xfrm>
            <a:off x="6346127" y="1968382"/>
            <a:ext cx="234424" cy="2303605"/>
          </a:xfrm>
          <a:custGeom>
            <a:avLst/>
            <a:gdLst/>
            <a:ahLst/>
            <a:cxnLst/>
            <a:rect l="0" t="0" r="0" b="0"/>
            <a:pathLst>
              <a:path>
                <a:moveTo>
                  <a:pt x="0" y="0"/>
                </a:moveTo>
                <a:lnTo>
                  <a:pt x="0" y="2057073"/>
                </a:lnTo>
                <a:lnTo>
                  <a:pt x="234424" y="2057073"/>
                </a:lnTo>
              </a:path>
            </a:pathLst>
          </a:custGeom>
          <a:noFill/>
          <a:ln w="28575">
            <a:solidFill>
              <a:schemeClr val="accent6">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1" name="Grupo 10"/>
          <p:cNvGrpSpPr/>
          <p:nvPr/>
        </p:nvGrpSpPr>
        <p:grpSpPr>
          <a:xfrm>
            <a:off x="6580145" y="3470339"/>
            <a:ext cx="4036699" cy="1033184"/>
            <a:chOff x="472275" y="3145215"/>
            <a:chExt cx="4036699" cy="626053"/>
          </a:xfrm>
        </p:grpSpPr>
        <p:sp>
          <p:nvSpPr>
            <p:cNvPr id="12" name="Rectángulo redondeado 11"/>
            <p:cNvSpPr/>
            <p:nvPr/>
          </p:nvSpPr>
          <p:spPr>
            <a:xfrm>
              <a:off x="472275" y="3145215"/>
              <a:ext cx="4036699" cy="626053"/>
            </a:xfrm>
            <a:prstGeom prst="roundRect">
              <a:avLst>
                <a:gd name="adj" fmla="val 10000"/>
              </a:avLst>
            </a:prstGeom>
            <a:ln>
              <a:solidFill>
                <a:schemeClr val="accent6">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CuadroTexto 12"/>
            <p:cNvSpPr txBox="1"/>
            <p:nvPr/>
          </p:nvSpPr>
          <p:spPr>
            <a:xfrm>
              <a:off x="490611" y="3163551"/>
              <a:ext cx="4000027" cy="589381"/>
            </a:xfrm>
            <a:prstGeom prst="rect">
              <a:avLst/>
            </a:prstGeom>
            <a:ln>
              <a:solidFill>
                <a:schemeClr val="accent6">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gn="just"/>
              <a:r>
                <a:rPr lang="es-CO" sz="1100" b="1" u="none" kern="1200" dirty="0" smtClean="0">
                  <a:solidFill>
                    <a:schemeClr val="tx2">
                      <a:lumMod val="50000"/>
                    </a:schemeClr>
                  </a:solidFill>
                  <a:latin typeface="Arial Narrow" panose="020B0606020202030204" pitchFamily="34" charset="0"/>
                  <a:cs typeface="Arial" panose="020B0604020202020204" pitchFamily="34" charset="0"/>
                </a:rPr>
                <a:t>Beneficiarios:</a:t>
              </a:r>
              <a:r>
                <a:rPr lang="es-CO" sz="1000" b="1" u="none" kern="1200" dirty="0" smtClean="0">
                  <a:solidFill>
                    <a:schemeClr val="tx2">
                      <a:lumMod val="50000"/>
                    </a:schemeClr>
                  </a:solidFill>
                  <a:latin typeface="Arial Narrow" panose="020B0606020202030204" pitchFamily="34" charset="0"/>
                  <a:cs typeface="Arial" panose="020B0604020202020204" pitchFamily="34" charset="0"/>
                </a:rPr>
                <a:t> </a:t>
              </a:r>
              <a:r>
                <a:rPr lang="es-CO" sz="1050" dirty="0">
                  <a:latin typeface="Arial Narrow" panose="020B0606020202030204" pitchFamily="34" charset="0"/>
                </a:rPr>
                <a:t>Al interior de la Universidad a los estudiantes de pregrado, postgrado y a los estudiantes de la educación media que ingresan a la </a:t>
              </a:r>
              <a:r>
                <a:rPr lang="es-CO" sz="1050" dirty="0" smtClean="0">
                  <a:latin typeface="Arial Narrow" panose="020B0606020202030204" pitchFamily="34" charset="0"/>
                </a:rPr>
                <a:t>Universidad. Al </a:t>
              </a:r>
              <a:r>
                <a:rPr lang="es-CO" sz="1050" dirty="0">
                  <a:latin typeface="Arial Narrow" panose="020B0606020202030204" pitchFamily="34" charset="0"/>
                </a:rPr>
                <a:t>exterior, impactar al Departamento y las regiones a través del desempeño profesional integral de los egresados y, a los sectores que tengan algún tipo de vinculación con la Universidad.</a:t>
              </a:r>
              <a:endParaRPr lang="es-CO" sz="700" dirty="0">
                <a:latin typeface="Arial Narrow" panose="020B0606020202030204" pitchFamily="34" charset="0"/>
              </a:endParaRPr>
            </a:p>
          </p:txBody>
        </p:sp>
      </p:grpSp>
      <p:sp>
        <p:nvSpPr>
          <p:cNvPr id="20" name="Marco 19"/>
          <p:cNvSpPr/>
          <p:nvPr/>
        </p:nvSpPr>
        <p:spPr>
          <a:xfrm>
            <a:off x="6147938" y="1124574"/>
            <a:ext cx="2189240" cy="612273"/>
          </a:xfrm>
          <a:prstGeom prst="fram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1" name="Conector recto 3"/>
          <p:cNvSpPr/>
          <p:nvPr/>
        </p:nvSpPr>
        <p:spPr>
          <a:xfrm>
            <a:off x="6345721" y="1761370"/>
            <a:ext cx="234424" cy="521610"/>
          </a:xfrm>
          <a:custGeom>
            <a:avLst/>
            <a:gdLst/>
            <a:ahLst/>
            <a:cxnLst/>
            <a:rect l="0" t="0" r="0" b="0"/>
            <a:pathLst>
              <a:path>
                <a:moveTo>
                  <a:pt x="0" y="0"/>
                </a:moveTo>
                <a:lnTo>
                  <a:pt x="0" y="1316593"/>
                </a:lnTo>
                <a:lnTo>
                  <a:pt x="234424" y="1316593"/>
                </a:lnTo>
              </a:path>
            </a:pathLst>
          </a:custGeom>
          <a:noFill/>
          <a:ln w="28575">
            <a:solidFill>
              <a:schemeClr val="accent6">
                <a:lumMod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Rectángulo 17"/>
          <p:cNvSpPr/>
          <p:nvPr/>
        </p:nvSpPr>
        <p:spPr>
          <a:xfrm rot="16200000">
            <a:off x="-1076601" y="3470179"/>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01. Diseño y renovación curricular de los programas académicos</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pic>
        <p:nvPicPr>
          <p:cNvPr id="23" name="Imagen 22"/>
          <p:cNvPicPr>
            <a:picLocks noChangeAspect="1"/>
          </p:cNvPicPr>
          <p:nvPr/>
        </p:nvPicPr>
        <p:blipFill>
          <a:blip r:embed="rId3"/>
          <a:stretch>
            <a:fillRect/>
          </a:stretch>
        </p:blipFill>
        <p:spPr>
          <a:xfrm>
            <a:off x="7376361" y="5238544"/>
            <a:ext cx="1339214" cy="1339214"/>
          </a:xfrm>
          <a:prstGeom prst="rect">
            <a:avLst/>
          </a:prstGeom>
        </p:spPr>
      </p:pic>
      <p:pic>
        <p:nvPicPr>
          <p:cNvPr id="24" name="Imagen 23"/>
          <p:cNvPicPr>
            <a:picLocks noChangeAspect="1"/>
          </p:cNvPicPr>
          <p:nvPr/>
        </p:nvPicPr>
        <p:blipFill>
          <a:blip r:embed="rId4"/>
          <a:stretch>
            <a:fillRect/>
          </a:stretch>
        </p:blipFill>
        <p:spPr>
          <a:xfrm>
            <a:off x="6428369" y="4567071"/>
            <a:ext cx="4476486" cy="671473"/>
          </a:xfrm>
          <a:prstGeom prst="rect">
            <a:avLst/>
          </a:prstGeom>
        </p:spPr>
      </p:pic>
      <p:pic>
        <p:nvPicPr>
          <p:cNvPr id="1026" name="Picture 2" descr="Objetivo 12 - PRODUCCIÓN Y CONSUMOS RESPONSAB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4683" y="5238544"/>
            <a:ext cx="1355605" cy="135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282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1246094" y="1732386"/>
            <a:ext cx="10148047" cy="992885"/>
          </a:xfrm>
        </p:spPr>
        <p:txBody>
          <a:bodyPr>
            <a:noAutofit/>
          </a:bodyPr>
          <a:lstStyle/>
          <a:p>
            <a:pPr marL="0" indent="0" algn="just">
              <a:buNone/>
            </a:pPr>
            <a:r>
              <a:rPr lang="es-CO" sz="1800" dirty="0">
                <a:latin typeface="Arial Narrow" panose="020B0606020202030204" pitchFamily="34" charset="0"/>
              </a:rPr>
              <a:t>Acompañar a los programas académicos de pregrado y postgrado de las 10 facultades, para el diseño o la renovación de los currículos con base en el PEI, las orientaciones institucionales para la renovación curricular en la UTP, las necesidades del contexto y, los desarrollos científicos de las disciplinas.</a:t>
            </a:r>
          </a:p>
          <a:p>
            <a:pPr marL="0" indent="0" algn="just">
              <a:buNone/>
            </a:pPr>
            <a:endParaRPr lang="en-US" sz="1800" dirty="0">
              <a:latin typeface="Arial Narrow" panose="020B0606020202030204" pitchFamily="34" charset="0"/>
            </a:endParaRPr>
          </a:p>
        </p:txBody>
      </p:sp>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Objetivos del proyecto</a:t>
            </a:r>
            <a:endParaRPr lang="es-CO" sz="3600" dirty="0">
              <a:solidFill>
                <a:srgbClr val="CC3300"/>
              </a:solidFill>
              <a:effectLst>
                <a:outerShdw blurRad="38100" dist="38100" dir="2700000" algn="tl">
                  <a:srgbClr val="000000">
                    <a:alpha val="43137"/>
                  </a:srgbClr>
                </a:outerShdw>
              </a:effectLst>
            </a:endParaRPr>
          </a:p>
        </p:txBody>
      </p:sp>
      <p:sp>
        <p:nvSpPr>
          <p:cNvPr id="18" name="Título 1">
            <a:extLst>
              <a:ext uri="{FF2B5EF4-FFF2-40B4-BE49-F238E27FC236}">
                <a16:creationId xmlns:a16="http://schemas.microsoft.com/office/drawing/2014/main" id="{6E8F9C17-DF16-4503-A23D-C04985936785}"/>
              </a:ext>
            </a:extLst>
          </p:cNvPr>
          <p:cNvSpPr txBox="1">
            <a:spLocks/>
          </p:cNvSpPr>
          <p:nvPr/>
        </p:nvSpPr>
        <p:spPr>
          <a:xfrm>
            <a:off x="645459" y="1060289"/>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CC3300"/>
                </a:solidFill>
                <a:effectLst>
                  <a:outerShdw blurRad="38100" dist="38100" dir="2700000" algn="tl">
                    <a:srgbClr val="000000">
                      <a:alpha val="43137"/>
                    </a:srgbClr>
                  </a:outerShdw>
                </a:effectLst>
              </a:rPr>
              <a:t>General</a:t>
            </a:r>
            <a:endParaRPr lang="es-CO" sz="3200" dirty="0">
              <a:solidFill>
                <a:srgbClr val="CC3300"/>
              </a:solidFill>
              <a:effectLst>
                <a:outerShdw blurRad="38100" dist="38100" dir="2700000" algn="tl">
                  <a:srgbClr val="000000">
                    <a:alpha val="43137"/>
                  </a:srgbClr>
                </a:outerShdw>
              </a:effectLst>
            </a:endParaRPr>
          </a:p>
        </p:txBody>
      </p:sp>
      <p:sp>
        <p:nvSpPr>
          <p:cNvPr id="22" name="Título 1">
            <a:extLst>
              <a:ext uri="{FF2B5EF4-FFF2-40B4-BE49-F238E27FC236}">
                <a16:creationId xmlns:a16="http://schemas.microsoft.com/office/drawing/2014/main" id="{6E8F9C17-DF16-4503-A23D-C04985936785}"/>
              </a:ext>
            </a:extLst>
          </p:cNvPr>
          <p:cNvSpPr txBox="1">
            <a:spLocks/>
          </p:cNvSpPr>
          <p:nvPr/>
        </p:nvSpPr>
        <p:spPr>
          <a:xfrm>
            <a:off x="645459" y="2790736"/>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CC3300"/>
                </a:solidFill>
                <a:effectLst>
                  <a:outerShdw blurRad="38100" dist="38100" dir="2700000" algn="tl">
                    <a:srgbClr val="000000">
                      <a:alpha val="43137"/>
                    </a:srgbClr>
                  </a:outerShdw>
                </a:effectLst>
              </a:rPr>
              <a:t>Específicos</a:t>
            </a:r>
            <a:endParaRPr lang="es-CO" sz="3200" dirty="0">
              <a:solidFill>
                <a:srgbClr val="CC3300"/>
              </a:solidFill>
              <a:effectLst>
                <a:outerShdw blurRad="38100" dist="38100" dir="2700000" algn="tl">
                  <a:srgbClr val="000000">
                    <a:alpha val="43137"/>
                  </a:srgbClr>
                </a:outerShdw>
              </a:effectLst>
            </a:endParaRPr>
          </a:p>
        </p:txBody>
      </p:sp>
      <p:sp>
        <p:nvSpPr>
          <p:cNvPr id="2" name="Rectángulo 1"/>
          <p:cNvSpPr/>
          <p:nvPr/>
        </p:nvSpPr>
        <p:spPr>
          <a:xfrm>
            <a:off x="1246094" y="3505520"/>
            <a:ext cx="10148048" cy="1754326"/>
          </a:xfrm>
          <a:prstGeom prst="rect">
            <a:avLst/>
          </a:prstGeom>
        </p:spPr>
        <p:txBody>
          <a:bodyPr wrap="square">
            <a:spAutoFit/>
          </a:bodyPr>
          <a:lstStyle/>
          <a:p>
            <a:pPr marL="285750" indent="-285750" algn="just">
              <a:spcAft>
                <a:spcPts val="0"/>
              </a:spcAft>
              <a:buFontTx/>
              <a:buChar char="-"/>
            </a:pPr>
            <a:r>
              <a:rPr lang="es-CO" dirty="0" smtClean="0">
                <a:latin typeface="Arial Narrow" panose="020B0606020202030204" pitchFamily="34" charset="0"/>
              </a:rPr>
              <a:t>Acompañar </a:t>
            </a:r>
            <a:r>
              <a:rPr lang="es-CO" dirty="0">
                <a:latin typeface="Arial Narrow" panose="020B0606020202030204" pitchFamily="34" charset="0"/>
              </a:rPr>
              <a:t>en la elaboración de diagnósticos de los estados de los currículos, en la elaboración de rutas de trabajo y, en el seguimiento y sistematización del proceso de renovación de los currículos por parte de los programas académicos de pregrado y postgrado, promoviendo la participación de los colectivos académicos y procesos de reflexión que aporten a la formación de profesionales críticos, comprometidos con la transformación personal y social</a:t>
            </a:r>
            <a:r>
              <a:rPr lang="es-CO" dirty="0" smtClean="0">
                <a:latin typeface="Arial Narrow" panose="020B0606020202030204" pitchFamily="34" charset="0"/>
              </a:rPr>
              <a:t>.</a:t>
            </a:r>
          </a:p>
          <a:p>
            <a:pPr algn="just">
              <a:spcAft>
                <a:spcPts val="0"/>
              </a:spcAft>
            </a:pPr>
            <a:endParaRPr lang="es-CO" dirty="0">
              <a:latin typeface="Arial Narrow" panose="020B0606020202030204" pitchFamily="34" charset="0"/>
            </a:endParaRPr>
          </a:p>
        </p:txBody>
      </p:sp>
      <p:sp>
        <p:nvSpPr>
          <p:cNvPr id="7" name="Rectángulo 6"/>
          <p:cNvSpPr/>
          <p:nvPr/>
        </p:nvSpPr>
        <p:spPr>
          <a:xfrm rot="16200000">
            <a:off x="-1076601" y="3470179"/>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01. Diseño y renovación curricular de los programas académicos</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Tree>
    <p:extLst>
      <p:ext uri="{BB962C8B-B14F-4D97-AF65-F5344CB8AC3E}">
        <p14:creationId xmlns:p14="http://schemas.microsoft.com/office/powerpoint/2010/main" val="1257557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smtClean="0">
                <a:solidFill>
                  <a:srgbClr val="CC3300"/>
                </a:solidFill>
                <a:effectLst>
                  <a:outerShdw blurRad="38100" dist="38100" dir="2700000" algn="tl">
                    <a:srgbClr val="000000">
                      <a:alpha val="43137"/>
                    </a:srgbClr>
                  </a:outerShdw>
                </a:effectLst>
              </a:rPr>
              <a:t>Planes operativos</a:t>
            </a:r>
            <a:endParaRPr lang="es-CO" sz="3600" dirty="0">
              <a:solidFill>
                <a:srgbClr val="CC3300"/>
              </a:solidFill>
              <a:effectLst>
                <a:outerShdw blurRad="38100" dist="38100" dir="2700000" algn="tl">
                  <a:srgbClr val="000000">
                    <a:alpha val="43137"/>
                  </a:srgbClr>
                </a:outerShdw>
              </a:effectLst>
            </a:endParaRPr>
          </a:p>
        </p:txBody>
      </p:sp>
      <p:graphicFrame>
        <p:nvGraphicFramePr>
          <p:cNvPr id="9" name="Tabla 8"/>
          <p:cNvGraphicFramePr>
            <a:graphicFrameLocks noGrp="1"/>
          </p:cNvGraphicFramePr>
          <p:nvPr>
            <p:extLst>
              <p:ext uri="{D42A27DB-BD31-4B8C-83A1-F6EECF244321}">
                <p14:modId xmlns:p14="http://schemas.microsoft.com/office/powerpoint/2010/main" val="931318067"/>
              </p:ext>
            </p:extLst>
          </p:nvPr>
        </p:nvGraphicFramePr>
        <p:xfrm>
          <a:off x="1361916" y="1260382"/>
          <a:ext cx="8768201" cy="4917825"/>
        </p:xfrm>
        <a:graphic>
          <a:graphicData uri="http://schemas.openxmlformats.org/drawingml/2006/table">
            <a:tbl>
              <a:tblPr firstRow="1" firstCol="1" bandRow="1"/>
              <a:tblGrid>
                <a:gridCol w="2858413">
                  <a:extLst>
                    <a:ext uri="{9D8B030D-6E8A-4147-A177-3AD203B41FA5}">
                      <a16:colId xmlns:a16="http://schemas.microsoft.com/office/drawing/2014/main" val="622973615"/>
                    </a:ext>
                  </a:extLst>
                </a:gridCol>
                <a:gridCol w="5909788">
                  <a:extLst>
                    <a:ext uri="{9D8B030D-6E8A-4147-A177-3AD203B41FA5}">
                      <a16:colId xmlns:a16="http://schemas.microsoft.com/office/drawing/2014/main" val="2008709917"/>
                    </a:ext>
                  </a:extLst>
                </a:gridCol>
              </a:tblGrid>
              <a:tr h="33717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DB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DBD"/>
                    </a:solidFill>
                  </a:tcPr>
                </a:tc>
                <a:extLst>
                  <a:ext uri="{0D108BD9-81ED-4DB2-BD59-A6C34878D82A}">
                    <a16:rowId xmlns:a16="http://schemas.microsoft.com/office/drawing/2014/main" val="3686363448"/>
                  </a:ext>
                </a:extLst>
              </a:tr>
              <a:tr h="26248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1800" b="1" kern="1200" dirty="0" smtClean="0">
                          <a:solidFill>
                            <a:schemeClr val="tx1"/>
                          </a:solidFill>
                          <a:effectLst/>
                          <a:latin typeface="Calibri" panose="020F0502020204030204"/>
                          <a:ea typeface="+mn-ea"/>
                          <a:cs typeface="+mn-cs"/>
                        </a:rPr>
                        <a:t>Acompañamiento en el diseño y renovación curricular de los programas académicos</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DBD"/>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Arial Narrow" panose="020B0606020202030204" pitchFamily="34" charset="0"/>
                          <a:ea typeface="+mn-ea"/>
                          <a:cs typeface="+mn-cs"/>
                        </a:rPr>
                        <a:t>A través de este plan operativo se realizarán diferentes actividades como la producción de documentos de base para el acompañamiento en la renovación curricular, la socialización de los documentos para la renovación curricular, el acompañamiento a los programas académicos en la definición y desarrollo de rutas de trabajo para la creación y la renovación de los currículos, así como en la formulación de las propuestas de nuevos programas académicos o modificación a los registros calificados existentes para la ampliación de cobertura.</a:t>
                      </a:r>
                      <a:endParaRPr lang="es-CO"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F4EB"/>
                    </a:solidFill>
                  </a:tcPr>
                </a:tc>
                <a:extLst>
                  <a:ext uri="{0D108BD9-81ED-4DB2-BD59-A6C34878D82A}">
                    <a16:rowId xmlns:a16="http://schemas.microsoft.com/office/drawing/2014/main" val="3877856177"/>
                  </a:ext>
                </a:extLst>
              </a:tr>
              <a:tr h="1955830">
                <a:tc>
                  <a:txBody>
                    <a:bodyPr/>
                    <a:lstStyle/>
                    <a:p>
                      <a:pPr algn="ctr">
                        <a:lnSpc>
                          <a:spcPct val="107000"/>
                        </a:lnSpc>
                        <a:spcAft>
                          <a:spcPts val="0"/>
                        </a:spcAft>
                      </a:pPr>
                      <a:r>
                        <a:rPr lang="es-CO" sz="1800" b="1" kern="1200" dirty="0" smtClean="0">
                          <a:solidFill>
                            <a:schemeClr val="tx1"/>
                          </a:solidFill>
                          <a:effectLst/>
                          <a:latin typeface="+mn-lt"/>
                          <a:ea typeface="+mn-ea"/>
                          <a:cs typeface="+mn-cs"/>
                        </a:rPr>
                        <a:t>Desarrollo y gestión integral de los posgrados</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DBD"/>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Arial Narrow" panose="020B0606020202030204" pitchFamily="34" charset="0"/>
                          <a:ea typeface="+mn-ea"/>
                          <a:cs typeface="+mn-cs"/>
                        </a:rPr>
                        <a:t>Con este plan operativo se desarrollarán acciones en materia de gestión de convocatorias para fortalecimiento de posgrados (Ejecución de proyectos derivados de convocatorias MinCiencias y MEN) , así como el acompañamiento al Comité Central de Posgrados.  	</a:t>
                      </a: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BF4EB"/>
                    </a:solidFill>
                  </a:tcPr>
                </a:tc>
                <a:extLst>
                  <a:ext uri="{0D108BD9-81ED-4DB2-BD59-A6C34878D82A}">
                    <a16:rowId xmlns:a16="http://schemas.microsoft.com/office/drawing/2014/main" val="3052261607"/>
                  </a:ext>
                </a:extLst>
              </a:tr>
            </a:tbl>
          </a:graphicData>
        </a:graphic>
      </p:graphicFrame>
      <p:sp>
        <p:nvSpPr>
          <p:cNvPr id="4" name="Rectángulo 3"/>
          <p:cNvSpPr/>
          <p:nvPr/>
        </p:nvSpPr>
        <p:spPr>
          <a:xfrm rot="16200000">
            <a:off x="-1076601" y="3470179"/>
            <a:ext cx="2614870" cy="461665"/>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01. Diseño y renovación curricular de los programas académicos</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Tree>
    <p:extLst>
      <p:ext uri="{BB962C8B-B14F-4D97-AF65-F5344CB8AC3E}">
        <p14:creationId xmlns:p14="http://schemas.microsoft.com/office/powerpoint/2010/main" val="3198728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6E23B3A-2FD3-4FB4-8F91-E9FFED48E944}"/>
              </a:ext>
            </a:extLst>
          </p:cNvPr>
          <p:cNvSpPr txBox="1">
            <a:spLocks/>
          </p:cNvSpPr>
          <p:nvPr/>
        </p:nvSpPr>
        <p:spPr>
          <a:xfrm>
            <a:off x="3052941" y="2147692"/>
            <a:ext cx="5888891" cy="10924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yriad Pro" panose="020B0503030403020204" pitchFamily="34" charset="0"/>
                <a:ea typeface="+mj-ea"/>
                <a:cs typeface="+mj-cs"/>
              </a:defRPr>
            </a:lvl1pPr>
          </a:lstStyle>
          <a:p>
            <a:pPr algn="ctr"/>
            <a:r>
              <a:rPr lang="es-ES" sz="7200" dirty="0">
                <a:solidFill>
                  <a:schemeClr val="accent1">
                    <a:lumMod val="50000"/>
                  </a:schemeClr>
                </a:solidFill>
                <a:effectLst>
                  <a:outerShdw blurRad="38100" dist="38100" dir="2700000" algn="tl">
                    <a:srgbClr val="000000">
                      <a:alpha val="43137"/>
                    </a:srgbClr>
                  </a:outerShdw>
                </a:effectLst>
                <a:latin typeface="Arial Rounded MT Bold" panose="020F0704030504030204" pitchFamily="34" charset="0"/>
              </a:rPr>
              <a:t>¡GRACIAS!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098" y="3975202"/>
            <a:ext cx="2513802" cy="2443044"/>
          </a:xfrm>
          <a:prstGeom prst="rect">
            <a:avLst/>
          </a:prstGeom>
        </p:spPr>
      </p:pic>
    </p:spTree>
    <p:extLst>
      <p:ext uri="{BB962C8B-B14F-4D97-AF65-F5344CB8AC3E}">
        <p14:creationId xmlns:p14="http://schemas.microsoft.com/office/powerpoint/2010/main" val="2826325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6293</TotalTime>
  <Words>1225</Words>
  <Application>Microsoft Office PowerPoint</Application>
  <PresentationFormat>Panorámica</PresentationFormat>
  <Paragraphs>85</Paragraphs>
  <Slides>7</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vt:i4>
      </vt:variant>
    </vt:vector>
  </HeadingPairs>
  <TitlesOfParts>
    <vt:vector size="18" baseType="lpstr">
      <vt:lpstr>SimSun</vt:lpstr>
      <vt:lpstr>Arial</vt:lpstr>
      <vt:lpstr>Arial Narrow</vt:lpstr>
      <vt:lpstr>Arial Rounded MT Bold</vt:lpstr>
      <vt:lpstr>Asap Medium</vt:lpstr>
      <vt:lpstr>Calibri</vt:lpstr>
      <vt:lpstr>Calibri Light</vt:lpstr>
      <vt:lpstr>Khmer UI</vt:lpstr>
      <vt:lpstr>Open Sans Light</vt:lpstr>
      <vt:lpstr>Times New Roman</vt:lpstr>
      <vt:lpstr>Tema de Office</vt:lpstr>
      <vt:lpstr>Presentación de PowerPoint</vt:lpstr>
      <vt:lpstr>Información general del proyecto</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719</cp:revision>
  <cp:lastPrinted>2017-05-16T14:27:28Z</cp:lastPrinted>
  <dcterms:created xsi:type="dcterms:W3CDTF">2017-03-06T22:18:18Z</dcterms:created>
  <dcterms:modified xsi:type="dcterms:W3CDTF">2025-08-11T21:20:49Z</dcterms:modified>
</cp:coreProperties>
</file>