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6" r:id="rId4"/>
    <p:sldId id="1118" r:id="rId5"/>
    <p:sldId id="1119" r:id="rId6"/>
    <p:sldId id="1120" r:id="rId7"/>
    <p:sldId id="1117"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63056"/>
    <a:srgbClr val="18355E"/>
    <a:srgbClr val="FBF4EB"/>
    <a:srgbClr val="FFCDBD"/>
    <a:srgbClr val="CC3300"/>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12/08/2025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12/08/2025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5271117E-C91F-4BCB-B907-251B7F613742}" type="slidenum">
              <a:rPr lang="es-CO" smtClean="0"/>
              <a:t>1</a:t>
            </a:fld>
            <a:endParaRPr lang="es-CO"/>
          </a:p>
        </p:txBody>
      </p:sp>
    </p:spTree>
    <p:extLst>
      <p:ext uri="{BB962C8B-B14F-4D97-AF65-F5344CB8AC3E}">
        <p14:creationId xmlns:p14="http://schemas.microsoft.com/office/powerpoint/2010/main" val="21647788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12/08/2025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12/08/2025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12/08/2025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12/08/2025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12/08/2025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64B22C1-DFED-49E8-8F2A-8A27B389265F}"/>
              </a:ext>
            </a:extLst>
          </p:cNvPr>
          <p:cNvSpPr txBox="1">
            <a:spLocks/>
          </p:cNvSpPr>
          <p:nvPr/>
        </p:nvSpPr>
        <p:spPr>
          <a:xfrm>
            <a:off x="2130398" y="3804501"/>
            <a:ext cx="4324456"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 </a:t>
            </a:r>
            <a:r>
              <a:rPr lang="es-CO" sz="2800" b="0" dirty="0" smtClean="0">
                <a:solidFill>
                  <a:schemeClr val="bg1"/>
                </a:solidFill>
              </a:rPr>
              <a:t>Política </a:t>
            </a:r>
            <a:r>
              <a:rPr lang="es-CO" sz="2800" b="0" dirty="0">
                <a:solidFill>
                  <a:schemeClr val="bg1"/>
                </a:solidFill>
              </a:rPr>
              <a:t>Institucional para la educación mediada por TIC</a:t>
            </a:r>
          </a:p>
        </p:txBody>
      </p:sp>
      <p:sp>
        <p:nvSpPr>
          <p:cNvPr id="5" name="Title 1">
            <a:extLst>
              <a:ext uri="{FF2B5EF4-FFF2-40B4-BE49-F238E27FC236}">
                <a16:creationId xmlns:a16="http://schemas.microsoft.com/office/drawing/2014/main" id="{61A03A22-5E25-4D5F-929C-F09EB2E22223}"/>
              </a:ext>
            </a:extLst>
          </p:cNvPr>
          <p:cNvSpPr txBox="1">
            <a:spLocks/>
          </p:cNvSpPr>
          <p:nvPr/>
        </p:nvSpPr>
        <p:spPr>
          <a:xfrm>
            <a:off x="1303720" y="669940"/>
            <a:ext cx="5977813"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a:solidFill>
                  <a:schemeClr val="bg1"/>
                </a:solidFill>
                <a:latin typeface="Asap Medium" panose="020F0604030102060203" pitchFamily="2" charset="0"/>
              </a:rPr>
              <a:t>Excelencia Académica para la Formación Integral</a:t>
            </a:r>
            <a:endParaRPr lang="es-ES" sz="3600" dirty="0">
              <a:solidFill>
                <a:schemeClr val="bg1"/>
              </a:solidFill>
              <a:latin typeface="Asap Medium" panose="020F0604030102060203" pitchFamily="2" charset="0"/>
            </a:endParaRPr>
          </a:p>
        </p:txBody>
      </p:sp>
      <p:sp>
        <p:nvSpPr>
          <p:cNvPr id="6" name="Title 1">
            <a:extLst>
              <a:ext uri="{FF2B5EF4-FFF2-40B4-BE49-F238E27FC236}">
                <a16:creationId xmlns:a16="http://schemas.microsoft.com/office/drawing/2014/main" id="{9F06EBA9-2D7D-495E-A223-1CDD07DAAED5}"/>
              </a:ext>
            </a:extLst>
          </p:cNvPr>
          <p:cNvSpPr txBox="1">
            <a:spLocks/>
          </p:cNvSpPr>
          <p:nvPr/>
        </p:nvSpPr>
        <p:spPr>
          <a:xfrm>
            <a:off x="7766177" y="914490"/>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8" name="Anillo 7"/>
          <p:cNvSpPr/>
          <p:nvPr/>
        </p:nvSpPr>
        <p:spPr>
          <a:xfrm>
            <a:off x="204412" y="4468314"/>
            <a:ext cx="1586753" cy="1442131"/>
          </a:xfrm>
          <a:prstGeom prst="donut">
            <a:avLst>
              <a:gd name="adj" fmla="val 14617"/>
            </a:avLst>
          </a:prstGeom>
          <a:solidFill>
            <a:srgbClr val="163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9"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11</a:t>
            </a:r>
            <a:endParaRPr lang="es-ES" sz="4800" b="1" dirty="0">
              <a:solidFill>
                <a:schemeClr val="bg1"/>
              </a:solidFill>
              <a:latin typeface="Arial Rounded MT Bold" panose="020F0704030504030204" pitchFamily="34" charset="0"/>
              <a:ea typeface="+mj-ea"/>
              <a:cs typeface="+mj-cs"/>
            </a:endParaRPr>
          </a:p>
        </p:txBody>
      </p:sp>
      <p:pic>
        <p:nvPicPr>
          <p:cNvPr id="12" name="Imagen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1" name="Imagen 10"/>
          <p:cNvPicPr/>
          <p:nvPr/>
        </p:nvPicPr>
        <p:blipFill>
          <a:blip r:embed="rId4" cstate="print">
            <a:extLst>
              <a:ext uri="{28A0092B-C50C-407E-A947-70E740481C1C}">
                <a14:useLocalDpi xmlns:a14="http://schemas.microsoft.com/office/drawing/2010/main" val="0"/>
              </a:ext>
            </a:extLst>
          </a:blip>
          <a:stretch>
            <a:fillRect/>
          </a:stretch>
        </p:blipFill>
        <p:spPr>
          <a:xfrm>
            <a:off x="6544235" y="2980159"/>
            <a:ext cx="4691887" cy="3248802"/>
          </a:xfrm>
          <a:prstGeom prst="teardrop">
            <a:avLst/>
          </a:prstGeom>
        </p:spPr>
      </p:pic>
    </p:spTree>
    <p:extLst>
      <p:ext uri="{BB962C8B-B14F-4D97-AF65-F5344CB8AC3E}">
        <p14:creationId xmlns:p14="http://schemas.microsoft.com/office/powerpoint/2010/main" val="178067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F9C17-DF16-4503-A23D-C04985936785}"/>
              </a:ext>
            </a:extLst>
          </p:cNvPr>
          <p:cNvSpPr>
            <a:spLocks noGrp="1"/>
          </p:cNvSpPr>
          <p:nvPr>
            <p:ph type="title"/>
          </p:nvPr>
        </p:nvSpPr>
        <p:spPr>
          <a:xfrm>
            <a:off x="2669241" y="154595"/>
            <a:ext cx="6853518" cy="720304"/>
          </a:xfrm>
        </p:spPr>
        <p:txBody>
          <a:bodyPr/>
          <a:lstStyle/>
          <a:p>
            <a:pPr algn="ctr"/>
            <a:r>
              <a:rPr lang="es-ES" sz="3600" dirty="0" smtClean="0">
                <a:solidFill>
                  <a:srgbClr val="CC3300"/>
                </a:solidFill>
                <a:effectLst>
                  <a:outerShdw blurRad="38100" dist="38100" dir="2700000" algn="tl">
                    <a:srgbClr val="000000">
                      <a:alpha val="43137"/>
                    </a:srgbClr>
                  </a:outerShdw>
                </a:effectLst>
              </a:rPr>
              <a:t>Información general del proyecto</a:t>
            </a:r>
            <a:endParaRPr lang="en-US" sz="3600" dirty="0">
              <a:solidFill>
                <a:srgbClr val="CC3300"/>
              </a:solidFill>
              <a:effectLst>
                <a:outerShdw blurRad="38100" dist="38100" dir="2700000" algn="tl">
                  <a:srgbClr val="000000">
                    <a:alpha val="43137"/>
                  </a:srgbClr>
                </a:outerShdw>
              </a:effectLst>
            </a:endParaRPr>
          </a:p>
        </p:txBody>
      </p:sp>
      <p:sp>
        <p:nvSpPr>
          <p:cNvPr id="5" name="Rectángulo 4"/>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11. </a:t>
            </a:r>
            <a:r>
              <a:rPr lang="es-CO" sz="800" dirty="0">
                <a:solidFill>
                  <a:schemeClr val="bg1">
                    <a:lumMod val="50000"/>
                  </a:schemeClr>
                </a:solidFill>
                <a:latin typeface="Arial Rounded MT Bold" panose="020F0704030504030204" pitchFamily="34" charset="0"/>
              </a:rPr>
              <a:t>Política Institucional para la educación mediada por TIC</a:t>
            </a:r>
            <a:endParaRPr lang="es-CO" sz="800" dirty="0">
              <a:solidFill>
                <a:schemeClr val="bg1">
                  <a:lumMod val="50000"/>
                </a:schemeClr>
              </a:solidFill>
              <a:latin typeface="Arial Rounded MT Bold" panose="020F0704030504030204" pitchFamily="34" charset="0"/>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7" name="Tabla 6"/>
          <p:cNvGraphicFramePr>
            <a:graphicFrameLocks noGrp="1"/>
          </p:cNvGraphicFramePr>
          <p:nvPr>
            <p:extLst>
              <p:ext uri="{D42A27DB-BD31-4B8C-83A1-F6EECF244321}">
                <p14:modId xmlns:p14="http://schemas.microsoft.com/office/powerpoint/2010/main" val="3326223565"/>
              </p:ext>
            </p:extLst>
          </p:nvPr>
        </p:nvGraphicFramePr>
        <p:xfrm>
          <a:off x="851586" y="1047553"/>
          <a:ext cx="9807386" cy="4837176"/>
        </p:xfrm>
        <a:graphic>
          <a:graphicData uri="http://schemas.openxmlformats.org/drawingml/2006/table">
            <a:tbl>
              <a:tblPr firstRow="1" firstCol="1" bandRow="1"/>
              <a:tblGrid>
                <a:gridCol w="2563905">
                  <a:extLst>
                    <a:ext uri="{9D8B030D-6E8A-4147-A177-3AD203B41FA5}">
                      <a16:colId xmlns:a16="http://schemas.microsoft.com/office/drawing/2014/main" val="2575989281"/>
                    </a:ext>
                  </a:extLst>
                </a:gridCol>
                <a:gridCol w="7243481">
                  <a:extLst>
                    <a:ext uri="{9D8B030D-6E8A-4147-A177-3AD203B41FA5}">
                      <a16:colId xmlns:a16="http://schemas.microsoft.com/office/drawing/2014/main" val="3616048258"/>
                    </a:ext>
                  </a:extLst>
                </a:gridCol>
              </a:tblGrid>
              <a:tr h="8128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CEA - 11)</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1646349"/>
                  </a:ext>
                </a:extLst>
              </a:tr>
              <a:tr h="8699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Univirtual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9637020"/>
                  </a:ext>
                </a:extLst>
              </a:tr>
              <a:tr h="12890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Excelencia Académica para la Formación Integral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0946061"/>
                  </a:ext>
                </a:extLst>
              </a:tr>
              <a:tr h="15176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Académica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625854"/>
                  </a:ext>
                </a:extLst>
              </a:tr>
              <a:tr h="6667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Consolidación de la educación virtual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005552"/>
                  </a:ext>
                </a:extLst>
              </a:tr>
              <a:tr h="135255">
                <a:tc rowSpan="3">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Docencia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9928414"/>
                  </a:ext>
                </a:extLst>
              </a:tr>
              <a:tr h="4445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Estratégico - Direccionamiento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3339229"/>
                  </a:ext>
                </a:extLst>
              </a:tr>
              <a:tr h="4445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Administración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5019331"/>
                  </a:ext>
                </a:extLst>
              </a:tr>
              <a:tr h="44450">
                <a:tc rowSpan="3">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39222433"/>
                  </a:ext>
                </a:extLst>
              </a:tr>
              <a:tr h="14351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66957345"/>
                  </a:ext>
                </a:extLst>
              </a:tr>
              <a:tr h="4445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5429367"/>
                  </a:ext>
                </a:extLst>
              </a:tr>
              <a:tr h="4445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4. Recursos materiales y servicios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80422934"/>
                  </a:ext>
                </a:extLst>
              </a:tr>
              <a:tr h="4445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Facultades - Programas Académicos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8173021"/>
                  </a:ext>
                </a:extLst>
              </a:tr>
              <a:tr h="1987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No Aplica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3588801"/>
                  </a:ext>
                </a:extLst>
              </a:tr>
              <a:tr h="44450">
                <a:tc rowSpan="4">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Gestión curricular</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3752082"/>
                  </a:ext>
                </a:extLst>
              </a:tr>
              <a:tr h="44450">
                <a:tc vMerge="1">
                  <a:txBody>
                    <a:bodyPr/>
                    <a:lstStyle/>
                    <a:p>
                      <a:endParaRPr lang="es-CO"/>
                    </a:p>
                  </a:txBody>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Gestión de egresados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054554"/>
                  </a:ext>
                </a:extLst>
              </a:tr>
              <a:tr h="44450">
                <a:tc vMerge="1">
                  <a:txBody>
                    <a:bodyPr/>
                    <a:lstStyle/>
                    <a:p>
                      <a:endParaRPr lang="es-CO"/>
                    </a:p>
                  </a:txBody>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8682268"/>
                  </a:ext>
                </a:extLst>
              </a:tr>
              <a:tr h="44450">
                <a:tc vMerge="1">
                  <a:txBody>
                    <a:bodyPr/>
                    <a:lstStyle/>
                    <a:p>
                      <a:endParaRPr lang="es-CO"/>
                    </a:p>
                  </a:txBody>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1352353"/>
                  </a:ext>
                </a:extLst>
              </a:tr>
              <a:tr h="463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8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0068390"/>
                  </a:ext>
                </a:extLst>
              </a:tr>
            </a:tbl>
          </a:graphicData>
        </a:graphic>
      </p:graphicFrame>
    </p:spTree>
    <p:extLst>
      <p:ext uri="{BB962C8B-B14F-4D97-AF65-F5344CB8AC3E}">
        <p14:creationId xmlns:p14="http://schemas.microsoft.com/office/powerpoint/2010/main" val="3665913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767216" y="1153272"/>
            <a:ext cx="10573138" cy="1249269"/>
          </a:xfrm>
        </p:spPr>
        <p:txBody>
          <a:bodyPr>
            <a:noAutofit/>
          </a:bodyPr>
          <a:lstStyle/>
          <a:p>
            <a:pPr marL="0" indent="0" algn="just">
              <a:buNone/>
            </a:pPr>
            <a:r>
              <a:rPr lang="es-CO" sz="1200" dirty="0">
                <a:latin typeface="Arial Narrow" panose="020B0606020202030204" pitchFamily="34" charset="0"/>
              </a:rPr>
              <a:t>La Universidad Tecnológica de Pereira cuenta actualmente con 3 programas académicos que se ofrecen en modalidad virtual, dos (2) de ellos para posgrado y uno (1) en pregrado, facilitando el acceso a la educación a regiones distantes geográficamente, se debe ampliar la oferta de programas virtuales o híbridos que faciliten el acceso, amplíen las posibilidades educativas flexibilizando tiempos de acceso y rutas de aprendizaje. </a:t>
            </a:r>
            <a:r>
              <a:rPr lang="es-CO" sz="1200" dirty="0" smtClean="0">
                <a:latin typeface="Arial Narrow" panose="020B0606020202030204" pitchFamily="34" charset="0"/>
              </a:rPr>
              <a:t>Igualmente </a:t>
            </a:r>
            <a:r>
              <a:rPr lang="es-CO" sz="1200" dirty="0">
                <a:latin typeface="Arial Narrow" panose="020B0606020202030204" pitchFamily="34" charset="0"/>
              </a:rPr>
              <a:t>se hace necesario ampliar la oferta de asignaturas virtuales o híbridas en alianza con los programas académicos presenciales que brinden alternativas educativas, rutas de aprendizaje y nuevos espacios de </a:t>
            </a:r>
            <a:r>
              <a:rPr lang="es-CO" sz="1200" dirty="0" smtClean="0">
                <a:latin typeface="Arial Narrow" panose="020B0606020202030204" pitchFamily="34" charset="0"/>
              </a:rPr>
              <a:t>formación</a:t>
            </a:r>
            <a:r>
              <a:rPr lang="es-CO" sz="1200" dirty="0">
                <a:latin typeface="Arial Narrow" panose="020B0606020202030204" pitchFamily="34" charset="0"/>
              </a:rPr>
              <a:t>.</a:t>
            </a:r>
            <a:r>
              <a:rPr lang="es-CO" sz="1400" dirty="0">
                <a:latin typeface="Arial Narrow" panose="020B0606020202030204" pitchFamily="34" charset="0"/>
              </a:rPr>
              <a:t> </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Identificación </a:t>
            </a:r>
            <a:r>
              <a:rPr lang="es-CO" sz="3600" dirty="0">
                <a:solidFill>
                  <a:srgbClr val="CC3300"/>
                </a:solidFill>
                <a:effectLst>
                  <a:outerShdw blurRad="38100" dist="38100" dir="2700000" algn="tl">
                    <a:srgbClr val="000000">
                      <a:alpha val="43137"/>
                    </a:srgbClr>
                  </a:outerShdw>
                </a:effectLst>
              </a:rPr>
              <a:t>del problema, necesidad u oportunidad </a:t>
            </a:r>
          </a:p>
        </p:txBody>
      </p:sp>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9" name="Rectángulo 8"/>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11. </a:t>
            </a:r>
            <a:r>
              <a:rPr lang="es-CO" sz="800" dirty="0">
                <a:solidFill>
                  <a:schemeClr val="bg1">
                    <a:lumMod val="50000"/>
                  </a:schemeClr>
                </a:solidFill>
                <a:latin typeface="Arial Rounded MT Bold" panose="020F0704030504030204" pitchFamily="34" charset="0"/>
              </a:rPr>
              <a:t>Política Institucional para la educación mediada por TIC</a:t>
            </a:r>
            <a:endParaRPr lang="es-CO" sz="800" dirty="0">
              <a:solidFill>
                <a:schemeClr val="bg1">
                  <a:lumMod val="50000"/>
                </a:schemeClr>
              </a:solidFill>
              <a:latin typeface="Arial Rounded MT Bold" panose="020F070403050403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3360979389"/>
              </p:ext>
            </p:extLst>
          </p:nvPr>
        </p:nvGraphicFramePr>
        <p:xfrm>
          <a:off x="1256463" y="1990165"/>
          <a:ext cx="9594644" cy="4784598"/>
        </p:xfrm>
        <a:graphic>
          <a:graphicData uri="http://schemas.openxmlformats.org/drawingml/2006/table">
            <a:tbl>
              <a:tblPr firstRow="1" firstCol="1" bandRow="1"/>
              <a:tblGrid>
                <a:gridCol w="1831234">
                  <a:extLst>
                    <a:ext uri="{9D8B030D-6E8A-4147-A177-3AD203B41FA5}">
                      <a16:colId xmlns:a16="http://schemas.microsoft.com/office/drawing/2014/main" val="3457323658"/>
                    </a:ext>
                  </a:extLst>
                </a:gridCol>
                <a:gridCol w="2991862">
                  <a:extLst>
                    <a:ext uri="{9D8B030D-6E8A-4147-A177-3AD203B41FA5}">
                      <a16:colId xmlns:a16="http://schemas.microsoft.com/office/drawing/2014/main" val="1796166437"/>
                    </a:ext>
                  </a:extLst>
                </a:gridCol>
                <a:gridCol w="4771548">
                  <a:extLst>
                    <a:ext uri="{9D8B030D-6E8A-4147-A177-3AD203B41FA5}">
                      <a16:colId xmlns:a16="http://schemas.microsoft.com/office/drawing/2014/main" val="4248024509"/>
                    </a:ext>
                  </a:extLst>
                </a:gridCol>
              </a:tblGrid>
              <a:tr h="131410">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14287790"/>
                  </a:ext>
                </a:extLst>
              </a:tr>
              <a:tr h="0">
                <a:tc rowSpan="7">
                  <a:txBody>
                    <a:bodyPr/>
                    <a:lstStyle/>
                    <a:p>
                      <a:pPr algn="ct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Ausencia de una Política institucional  que defina y regule los procesos académico-administrativos y garantice la operación y proyección estratégica de la educación virtual en la Universidad Tecnológica de Pereira</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Normatividad institucional desactualizada frente a las nuevas modalidades educativas ( Virtual e híbrida)</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Modelo centrado en la oferta de programas presenciales </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Débil integración de nuevas modalidades educativas ( Virtual  e híbrida) para la oferta académica de la UTP</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541112"/>
                  </a:ext>
                </a:extLst>
              </a:tr>
              <a:tr h="153365">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Ausencia de una unidad formal  que centralice e integre capacidades académicas, administrativas y tecnológicas necesarias para garantizar la operación y proyección de la educación virtual en la UTP </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Limitada asignación de recursos humanos, tecnológicos y financieros, para garantizar la operación y proyección de nuevas modalidades para la oferta académica. </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7091079"/>
                  </a:ext>
                </a:extLst>
              </a:tr>
              <a:tr h="237845">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Infraestructura física y tecnológica insuficientes</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No hay un plan de acción institucional para la compra y actualización de equipos para la educación virtual, híbrida para  la oferta de asignaturas.</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No hay espacios adecuados para el ofrecimiento de clases virtuales, videoconferencias o seminarios especializados.</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3.3 No hay espacios suficientes para la construcción de proyectos virtuales.</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3.4 No existe suficiente capacidad en las licencias de software para atender la demanda.</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0161351"/>
                  </a:ext>
                </a:extLst>
              </a:tr>
              <a:tr h="131410">
                <a:tc vMerge="1">
                  <a:txBody>
                    <a:bodyPr/>
                    <a:lstStyle/>
                    <a:p>
                      <a:endParaRPr lang="es-CO"/>
                    </a:p>
                  </a:txBody>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3339492851"/>
                  </a:ext>
                </a:extLst>
              </a:tr>
              <a:tr h="0">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Ausencia normativa para la operación eficiente de nuevas modalidades educativas (híbridos y virtuales)</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Ineficiencia en la administración, operación y proyección presupuestal   de la Educación Virtual e híbrida</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Oferta educativa virtual no adaptada a las dinámicas pertinentes de las modalidades digitales </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2423533"/>
                  </a:ext>
                </a:extLst>
              </a:tr>
              <a:tr h="304308">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Ineficiencia en la asignación de recursos humanos, tecnológicos y pedagógicos , se duplican funciones o se omiten tareas clave </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Débil articulación entre áreas académicas, administrativas y tecnológicas para operar programas virtuales.</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Poco crecimiento de la modalidad virtual en la Universidad Tecnológica de Pereira </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3587564"/>
                  </a:ext>
                </a:extLst>
              </a:tr>
              <a:tr h="0">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Programas académicos presenciales sin procesos de formación virtual</a:t>
                      </a:r>
                      <a:endParaRPr lang="es-CO" sz="105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Limita la flexibilización de currículo.</a:t>
                      </a:r>
                      <a:br>
                        <a:rPr lang="es-CO" sz="10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Se limita el acceso a otras posibilidades educativas</a:t>
                      </a:r>
                      <a:endParaRPr lang="es-CO" sz="1050" dirty="0">
                        <a:effectLst/>
                        <a:latin typeface="Times New Roman" panose="02020603050405020304" pitchFamily="18" charset="0"/>
                        <a:ea typeface="SimSun" panose="02010600030101010101" pitchFamily="2" charset="-122"/>
                      </a:endParaRPr>
                    </a:p>
                  </a:txBody>
                  <a:tcPr marL="27875" marR="27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4488540"/>
                  </a:ext>
                </a:extLst>
              </a:tr>
            </a:tbl>
          </a:graphicData>
        </a:graphic>
      </p:graphicFrame>
    </p:spTree>
    <p:extLst>
      <p:ext uri="{BB962C8B-B14F-4D97-AF65-F5344CB8AC3E}">
        <p14:creationId xmlns:p14="http://schemas.microsoft.com/office/powerpoint/2010/main" val="3508401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Conector recto 26"/>
          <p:cNvCxnSpPr/>
          <p:nvPr/>
        </p:nvCxnSpPr>
        <p:spPr>
          <a:xfrm>
            <a:off x="6420370" y="3441908"/>
            <a:ext cx="2538303"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Conector recto 24"/>
          <p:cNvCxnSpPr/>
          <p:nvPr/>
        </p:nvCxnSpPr>
        <p:spPr>
          <a:xfrm>
            <a:off x="6428369" y="2866490"/>
            <a:ext cx="2538303"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4" name="Conector recto 3"/>
          <p:cNvCxnSpPr/>
          <p:nvPr/>
        </p:nvCxnSpPr>
        <p:spPr>
          <a:xfrm>
            <a:off x="6412372" y="2355039"/>
            <a:ext cx="2538303"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746825" y="1715088"/>
            <a:ext cx="4994131" cy="2974800"/>
          </a:xfrm>
        </p:spPr>
        <p:txBody>
          <a:bodyPr>
            <a:noAutofit/>
          </a:bodyPr>
          <a:lstStyle/>
          <a:p>
            <a:pPr marL="0" indent="0" algn="just">
              <a:buNone/>
            </a:pPr>
            <a:r>
              <a:rPr lang="es-CO" sz="2000" dirty="0">
                <a:latin typeface="Arial Narrow" panose="020B0606020202030204" pitchFamily="34" charset="0"/>
              </a:rPr>
              <a:t>La creación de nuevos programas académicos virtuales, creación de procesos de educación virtual integrado a los currículos y el fomento de prácticas educativas integrando TIC da cuenta de una serie de nuevas posibilidades educativas, entre ellas lo que se ha mencionado como "Pedagogía 2.0", más incluyente, flexible y útil. Este proyecto brindará a los estudiantes la opción de permanecer en sus estudios administrando su tiempo, espacio y recursos con asignaturas virtuales ofrecidas por los programas actuales. Igualmente, la creación de programas virtuales permitirá a la institución hacer presencia virtual en regiones geográficas distantes y brindará una opción de acceso a estudiantes con limitaciones de tiempo o lugar.</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Descripción del proyecto</a:t>
            </a:r>
            <a:endParaRPr lang="es-CO" sz="3600" dirty="0">
              <a:solidFill>
                <a:srgbClr val="CC3300"/>
              </a:solidFill>
              <a:effectLst>
                <a:outerShdw blurRad="38100" dist="38100" dir="2700000" algn="tl">
                  <a:srgbClr val="000000">
                    <a:alpha val="43137"/>
                  </a:srgbClr>
                </a:outerShdw>
              </a:effectLst>
            </a:endParaRPr>
          </a:p>
        </p:txBody>
      </p:sp>
      <p:sp>
        <p:nvSpPr>
          <p:cNvPr id="19" name="CuadroTexto 18"/>
          <p:cNvSpPr txBox="1"/>
          <p:nvPr/>
        </p:nvSpPr>
        <p:spPr>
          <a:xfrm>
            <a:off x="6172898" y="1396691"/>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1">
                    <a:lumMod val="50000"/>
                  </a:schemeClr>
                </a:solidFill>
                <a:effectLst>
                  <a:outerShdw blurRad="38100" dist="38100" dir="2700000" algn="tl">
                    <a:srgbClr val="000000">
                      <a:alpha val="43137"/>
                    </a:srgbClr>
                  </a:outerShdw>
                </a:effectLst>
                <a:latin typeface="+mj-lt"/>
                <a:ea typeface="+mj-ea"/>
                <a:cs typeface="+mj-cs"/>
              </a:rPr>
              <a:t>Involucrados</a:t>
            </a:r>
          </a:p>
        </p:txBody>
      </p:sp>
      <p:grpSp>
        <p:nvGrpSpPr>
          <p:cNvPr id="8" name="Grupo 7"/>
          <p:cNvGrpSpPr/>
          <p:nvPr/>
        </p:nvGrpSpPr>
        <p:grpSpPr>
          <a:xfrm>
            <a:off x="6655756" y="2196343"/>
            <a:ext cx="4668599" cy="342777"/>
            <a:chOff x="481236" y="1624130"/>
            <a:chExt cx="4001276" cy="666178"/>
          </a:xfrm>
        </p:grpSpPr>
        <p:sp>
          <p:nvSpPr>
            <p:cNvPr id="16" name="Rectángulo redondeado 15"/>
            <p:cNvSpPr/>
            <p:nvPr/>
          </p:nvSpPr>
          <p:spPr>
            <a:xfrm>
              <a:off x="481236" y="1624130"/>
              <a:ext cx="4001276" cy="666178"/>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CuadroTexto 16"/>
            <p:cNvSpPr txBox="1"/>
            <p:nvPr/>
          </p:nvSpPr>
          <p:spPr>
            <a:xfrm>
              <a:off x="500748" y="1643642"/>
              <a:ext cx="3962252" cy="627154"/>
            </a:xfrm>
            <a:prstGeom prst="rect">
              <a:avLst/>
            </a:prstGeom>
            <a:solidFill>
              <a:schemeClr val="bg1"/>
            </a:solidFill>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900" dirty="0">
                  <a:latin typeface="Arial Narrow" panose="020B0606020202030204" pitchFamily="34" charset="0"/>
                  <a:ea typeface="Times New Roman" panose="02020603050405020304" pitchFamily="18" charset="0"/>
                  <a:cs typeface="Calibri" panose="020F0502020204030204" pitchFamily="34" charset="0"/>
                </a:rPr>
                <a:t>Facultades - Programas Académicos</a:t>
              </a:r>
              <a:endParaRPr lang="es-CO" sz="1100" dirty="0">
                <a:latin typeface="Times New Roman" panose="02020603050405020304" pitchFamily="18" charset="0"/>
                <a:ea typeface="SimSun" panose="02010600030101010101" pitchFamily="2" charset="-122"/>
              </a:endParaRPr>
            </a:p>
          </p:txBody>
        </p:sp>
      </p:grpSp>
      <p:grpSp>
        <p:nvGrpSpPr>
          <p:cNvPr id="9" name="Grupo 8"/>
          <p:cNvGrpSpPr/>
          <p:nvPr/>
        </p:nvGrpSpPr>
        <p:grpSpPr>
          <a:xfrm>
            <a:off x="6684040" y="2692474"/>
            <a:ext cx="4677559" cy="332863"/>
            <a:chOff x="472275" y="2459414"/>
            <a:chExt cx="4022445" cy="516696"/>
          </a:xfrm>
          <a:solidFill>
            <a:schemeClr val="bg1"/>
          </a:solidFill>
        </p:grpSpPr>
        <p:sp>
          <p:nvSpPr>
            <p:cNvPr id="14" name="Rectángulo redondeado 13"/>
            <p:cNvSpPr/>
            <p:nvPr/>
          </p:nvSpPr>
          <p:spPr>
            <a:xfrm>
              <a:off x="472275" y="2459414"/>
              <a:ext cx="4022445" cy="516696"/>
            </a:xfrm>
            <a:prstGeom prst="roundRect">
              <a:avLst>
                <a:gd name="adj" fmla="val 10000"/>
              </a:avLst>
            </a:prstGeom>
            <a:grpFill/>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grpFill/>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0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000" dirty="0" smtClean="0">
                  <a:latin typeface="Arial Narrow" panose="020B0606020202030204" pitchFamily="34" charset="0"/>
                  <a:ea typeface="Times New Roman" panose="02020603050405020304" pitchFamily="18" charset="0"/>
                  <a:cs typeface="Calibri" panose="020F0502020204030204" pitchFamily="34" charset="0"/>
                </a:rPr>
                <a:t>No aplica</a:t>
              </a:r>
              <a:endParaRPr lang="es-CO" sz="11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grpSp>
        <p:nvGrpSpPr>
          <p:cNvPr id="11" name="Grupo 10"/>
          <p:cNvGrpSpPr/>
          <p:nvPr/>
        </p:nvGrpSpPr>
        <p:grpSpPr>
          <a:xfrm>
            <a:off x="6701639" y="3244079"/>
            <a:ext cx="4677559" cy="338611"/>
            <a:chOff x="472275" y="3145215"/>
            <a:chExt cx="4036699" cy="626053"/>
          </a:xfrm>
        </p:grpSpPr>
        <p:sp>
          <p:nvSpPr>
            <p:cNvPr id="12" name="Rectángulo redondeado 11"/>
            <p:cNvSpPr/>
            <p:nvPr/>
          </p:nvSpPr>
          <p:spPr>
            <a:xfrm>
              <a:off x="472275" y="3145215"/>
              <a:ext cx="4036699" cy="626053"/>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CuadroTexto 12"/>
            <p:cNvSpPr txBox="1"/>
            <p:nvPr/>
          </p:nvSpPr>
          <p:spPr>
            <a:xfrm>
              <a:off x="490611" y="3163551"/>
              <a:ext cx="4000027" cy="589382"/>
            </a:xfrm>
            <a:prstGeom prst="rect">
              <a:avLst/>
            </a:prstGeom>
            <a:solidFill>
              <a:schemeClr val="bg1"/>
            </a:solidFill>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000" dirty="0" smtClean="0">
                  <a:solidFill>
                    <a:schemeClr val="tx2">
                      <a:lumMod val="50000"/>
                    </a:schemeClr>
                  </a:solidFill>
                  <a:latin typeface="Arial Narrow" panose="020B0606020202030204" pitchFamily="34" charset="0"/>
                  <a:cs typeface="Khmer UI" panose="020B0502040204020203" pitchFamily="34" charset="0"/>
                </a:rPr>
                <a:t>Estudiantes. Egresados. Ciudadanía</a:t>
              </a:r>
              <a:endParaRPr lang="es-CO" sz="1000" dirty="0">
                <a:solidFill>
                  <a:schemeClr val="tx2">
                    <a:lumMod val="50000"/>
                  </a:schemeClr>
                </a:solidFill>
                <a:latin typeface="Arial Narrow" panose="020B0606020202030204" pitchFamily="34" charset="0"/>
                <a:cs typeface="Khmer UI" panose="020B0502040204020203" pitchFamily="34" charset="0"/>
              </a:endParaRPr>
            </a:p>
          </p:txBody>
        </p:sp>
      </p:grpSp>
      <p:sp>
        <p:nvSpPr>
          <p:cNvPr id="20" name="Marco 19"/>
          <p:cNvSpPr/>
          <p:nvPr/>
        </p:nvSpPr>
        <p:spPr>
          <a:xfrm>
            <a:off x="6230586" y="1421213"/>
            <a:ext cx="2189240" cy="612273"/>
          </a:xfrm>
          <a:prstGeom prst="fram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22" name="Imagen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pic>
        <p:nvPicPr>
          <p:cNvPr id="2" name="Imagen 1"/>
          <p:cNvPicPr>
            <a:picLocks noChangeAspect="1"/>
          </p:cNvPicPr>
          <p:nvPr/>
        </p:nvPicPr>
        <p:blipFill>
          <a:blip r:embed="rId3"/>
          <a:stretch>
            <a:fillRect/>
          </a:stretch>
        </p:blipFill>
        <p:spPr>
          <a:xfrm>
            <a:off x="7981652" y="5003364"/>
            <a:ext cx="1529899" cy="1529899"/>
          </a:xfrm>
          <a:prstGeom prst="rect">
            <a:avLst/>
          </a:prstGeom>
        </p:spPr>
      </p:pic>
      <p:pic>
        <p:nvPicPr>
          <p:cNvPr id="3" name="Imagen 2"/>
          <p:cNvPicPr>
            <a:picLocks noChangeAspect="1"/>
          </p:cNvPicPr>
          <p:nvPr/>
        </p:nvPicPr>
        <p:blipFill>
          <a:blip r:embed="rId4"/>
          <a:stretch>
            <a:fillRect/>
          </a:stretch>
        </p:blipFill>
        <p:spPr>
          <a:xfrm>
            <a:off x="6412372" y="4158107"/>
            <a:ext cx="4476486" cy="671473"/>
          </a:xfrm>
          <a:prstGeom prst="rect">
            <a:avLst/>
          </a:prstGeom>
        </p:spPr>
      </p:pic>
      <p:cxnSp>
        <p:nvCxnSpPr>
          <p:cNvPr id="26" name="Conector recto 25"/>
          <p:cNvCxnSpPr/>
          <p:nvPr/>
        </p:nvCxnSpPr>
        <p:spPr>
          <a:xfrm>
            <a:off x="6412373" y="1981701"/>
            <a:ext cx="15995" cy="1460207"/>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3" name="Rectángulo 22"/>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11. </a:t>
            </a:r>
            <a:r>
              <a:rPr lang="es-CO" sz="800" dirty="0">
                <a:solidFill>
                  <a:schemeClr val="bg1">
                    <a:lumMod val="50000"/>
                  </a:schemeClr>
                </a:solidFill>
                <a:latin typeface="Arial Rounded MT Bold" panose="020F0704030504030204" pitchFamily="34" charset="0"/>
              </a:rPr>
              <a:t>Política Institucional para la educación mediada por TIC</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319282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5" y="1811969"/>
            <a:ext cx="9520518" cy="768767"/>
          </a:xfrm>
        </p:spPr>
        <p:txBody>
          <a:bodyPr>
            <a:noAutofit/>
          </a:bodyPr>
          <a:lstStyle/>
          <a:p>
            <a:pPr marL="0" indent="0">
              <a:buNone/>
            </a:pPr>
            <a:r>
              <a:rPr lang="es-CO" sz="1800" dirty="0">
                <a:latin typeface="Arial Narrow" panose="020B0606020202030204" pitchFamily="34" charset="0"/>
              </a:rPr>
              <a:t>Definir una política Institucional que garantice la operación y proyección estratégica de la educación mediada por las TIC en la Universidad Tecnológica de Pereira</a:t>
            </a:r>
          </a:p>
          <a:p>
            <a:pPr marL="0" indent="0">
              <a:buNone/>
            </a:pPr>
            <a:r>
              <a:rPr lang="es-CO" sz="2000" dirty="0">
                <a:latin typeface="Arial Narrow" panose="020B0606020202030204" pitchFamily="34" charset="0"/>
              </a:rPr>
              <a:t>		</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Objetivos del proyecto</a:t>
            </a:r>
            <a:endParaRPr lang="es-CO" sz="3600" dirty="0">
              <a:solidFill>
                <a:srgbClr val="CC3300"/>
              </a:solidFill>
              <a:effectLst>
                <a:outerShdw blurRad="38100" dist="38100" dir="2700000" algn="tl">
                  <a:srgbClr val="000000">
                    <a:alpha val="43137"/>
                  </a:srgbClr>
                </a:outerShdw>
              </a:effectLst>
            </a:endParaRPr>
          </a:p>
        </p:txBody>
      </p:sp>
      <p:sp>
        <p:nvSpPr>
          <p:cNvPr id="18"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CC3300"/>
                </a:solidFill>
                <a:effectLst>
                  <a:outerShdw blurRad="38100" dist="38100" dir="2700000" algn="tl">
                    <a:srgbClr val="000000">
                      <a:alpha val="43137"/>
                    </a:srgbClr>
                  </a:outerShdw>
                </a:effectLst>
              </a:rPr>
              <a:t>General</a:t>
            </a:r>
            <a:endParaRPr lang="es-CO" sz="3200" dirty="0">
              <a:solidFill>
                <a:srgbClr val="CC3300"/>
              </a:solidFill>
              <a:effectLst>
                <a:outerShdw blurRad="38100" dist="38100" dir="2700000" algn="tl">
                  <a:srgbClr val="000000">
                    <a:alpha val="43137"/>
                  </a:srgbClr>
                </a:outerShdw>
              </a:effectLst>
            </a:endParaRPr>
          </a:p>
        </p:txBody>
      </p:sp>
      <p:sp>
        <p:nvSpPr>
          <p:cNvPr id="22"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CC3300"/>
                </a:solidFill>
                <a:effectLst>
                  <a:outerShdw blurRad="38100" dist="38100" dir="2700000" algn="tl">
                    <a:srgbClr val="000000">
                      <a:alpha val="43137"/>
                    </a:srgbClr>
                  </a:outerShdw>
                </a:effectLst>
              </a:rPr>
              <a:t>Específicos</a:t>
            </a:r>
            <a:endParaRPr lang="es-CO" sz="3200" dirty="0">
              <a:solidFill>
                <a:srgbClr val="CC3300"/>
              </a:solidFill>
              <a:effectLst>
                <a:outerShdw blurRad="38100" dist="38100" dir="2700000" algn="tl">
                  <a:srgbClr val="000000">
                    <a:alpha val="43137"/>
                  </a:srgbClr>
                </a:outerShdw>
              </a:effectLst>
            </a:endParaRPr>
          </a:p>
        </p:txBody>
      </p:sp>
      <p:sp>
        <p:nvSpPr>
          <p:cNvPr id="2" name="Rectángulo 1"/>
          <p:cNvSpPr/>
          <p:nvPr/>
        </p:nvSpPr>
        <p:spPr>
          <a:xfrm>
            <a:off x="1246095" y="3576505"/>
            <a:ext cx="9341224" cy="2031325"/>
          </a:xfrm>
          <a:prstGeom prst="rect">
            <a:avLst/>
          </a:prstGeom>
        </p:spPr>
        <p:txBody>
          <a:bodyPr wrap="square">
            <a:spAutoFit/>
          </a:bodyPr>
          <a:lstStyle/>
          <a:p>
            <a:pPr marL="285750" lvl="0" indent="-285750" algn="just">
              <a:buFontTx/>
              <a:buChar char="-"/>
            </a:pPr>
            <a:r>
              <a:rPr lang="es-CO" dirty="0" smtClean="0">
                <a:latin typeface="Arial Narrow" panose="020B0606020202030204" pitchFamily="34" charset="0"/>
              </a:rPr>
              <a:t>Actualizar </a:t>
            </a:r>
            <a:r>
              <a:rPr lang="es-CO" dirty="0">
                <a:latin typeface="Arial Narrow" panose="020B0606020202030204" pitchFamily="34" charset="0"/>
              </a:rPr>
              <a:t>la normatividad institucional frente a las nuevas modalidades educativas (Virtual e </a:t>
            </a:r>
            <a:r>
              <a:rPr lang="es-CO" dirty="0" smtClean="0">
                <a:latin typeface="Arial Narrow" panose="020B0606020202030204" pitchFamily="34" charset="0"/>
              </a:rPr>
              <a:t>híbrida)</a:t>
            </a: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smtClean="0">
                <a:latin typeface="Arial Narrow" panose="020B0606020202030204" pitchFamily="34" charset="0"/>
              </a:rPr>
              <a:t>Formalizar </a:t>
            </a:r>
            <a:r>
              <a:rPr lang="es-CO" dirty="0">
                <a:latin typeface="Arial Narrow" panose="020B0606020202030204" pitchFamily="34" charset="0"/>
              </a:rPr>
              <a:t>una unidad académica administrativa que centralice las capacidades académicas, administrativas y tecnológicas necesarias para garantizar la operación y proyección de la educación virtual en la UTP 				</a:t>
            </a:r>
            <a:endParaRPr lang="es-CO" dirty="0" smtClean="0">
              <a:latin typeface="Arial Narrow" panose="020B0606020202030204" pitchFamily="34" charset="0"/>
            </a:endParaRP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smtClean="0">
                <a:latin typeface="Arial Narrow" panose="020B0606020202030204" pitchFamily="34" charset="0"/>
              </a:rPr>
              <a:t>Fortalecer </a:t>
            </a:r>
            <a:r>
              <a:rPr lang="es-CO" dirty="0">
                <a:latin typeface="Arial Narrow" panose="020B0606020202030204" pitchFamily="34" charset="0"/>
              </a:rPr>
              <a:t>la infraestructura física y tecnológica para la educación virtual en la UTP</a:t>
            </a:r>
            <a:endParaRPr lang="es-CO" dirty="0">
              <a:latin typeface="Arial Narrow" panose="020B0606020202030204" pitchFamily="34" charset="0"/>
            </a:endParaRPr>
          </a:p>
        </p:txBody>
      </p:sp>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9" name="Rectángulo 8"/>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11. </a:t>
            </a:r>
            <a:r>
              <a:rPr lang="es-CO" sz="800" dirty="0">
                <a:solidFill>
                  <a:schemeClr val="bg1">
                    <a:lumMod val="50000"/>
                  </a:schemeClr>
                </a:solidFill>
                <a:latin typeface="Arial Rounded MT Bold" panose="020F0704030504030204" pitchFamily="34" charset="0"/>
              </a:rPr>
              <a:t>Política Institucional para la educación mediada por TIC</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2575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Planes operativos</a:t>
            </a:r>
            <a:endParaRPr lang="es-CO" sz="3600" dirty="0">
              <a:solidFill>
                <a:srgbClr val="CC3300"/>
              </a:solidFill>
              <a:effectLst>
                <a:outerShdw blurRad="38100" dist="38100" dir="2700000" algn="tl">
                  <a:srgbClr val="000000">
                    <a:alpha val="43137"/>
                  </a:srgbClr>
                </a:outerShdw>
              </a:effectLst>
            </a:endParaRPr>
          </a:p>
        </p:txBody>
      </p:sp>
      <p:graphicFrame>
        <p:nvGraphicFramePr>
          <p:cNvPr id="9" name="Tabla 8"/>
          <p:cNvGraphicFramePr>
            <a:graphicFrameLocks noGrp="1"/>
          </p:cNvGraphicFramePr>
          <p:nvPr>
            <p:extLst>
              <p:ext uri="{D42A27DB-BD31-4B8C-83A1-F6EECF244321}">
                <p14:modId xmlns:p14="http://schemas.microsoft.com/office/powerpoint/2010/main" val="3875576016"/>
              </p:ext>
            </p:extLst>
          </p:nvPr>
        </p:nvGraphicFramePr>
        <p:xfrm>
          <a:off x="1182919" y="1604480"/>
          <a:ext cx="9144719" cy="3768785"/>
        </p:xfrm>
        <a:graphic>
          <a:graphicData uri="http://schemas.openxmlformats.org/drawingml/2006/table">
            <a:tbl>
              <a:tblPr firstRow="1" firstCol="1" bandRow="1"/>
              <a:tblGrid>
                <a:gridCol w="2981157">
                  <a:extLst>
                    <a:ext uri="{9D8B030D-6E8A-4147-A177-3AD203B41FA5}">
                      <a16:colId xmlns:a16="http://schemas.microsoft.com/office/drawing/2014/main" val="622973615"/>
                    </a:ext>
                  </a:extLst>
                </a:gridCol>
                <a:gridCol w="6163562">
                  <a:extLst>
                    <a:ext uri="{9D8B030D-6E8A-4147-A177-3AD203B41FA5}">
                      <a16:colId xmlns:a16="http://schemas.microsoft.com/office/drawing/2014/main" val="2008709917"/>
                    </a:ext>
                  </a:extLst>
                </a:gridCol>
              </a:tblGrid>
              <a:tr h="33717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DB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DBD"/>
                    </a:solidFill>
                  </a:tcPr>
                </a:tc>
                <a:extLst>
                  <a:ext uri="{0D108BD9-81ED-4DB2-BD59-A6C34878D82A}">
                    <a16:rowId xmlns:a16="http://schemas.microsoft.com/office/drawing/2014/main" val="3686363448"/>
                  </a:ext>
                </a:extLst>
              </a:tr>
              <a:tr h="78667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Formulación de la Política institucional para la educación mediada por las TIC</a:t>
                      </a:r>
                      <a:endParaRPr lang="es-CO" sz="1800" b="1" kern="1200" dirty="0">
                        <a:solidFill>
                          <a:schemeClr val="tx1"/>
                        </a:solidFill>
                        <a:effectLst/>
                        <a:latin typeface="+mn-lt"/>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179388" marR="0" lvl="0" indent="0" algn="just" defTabSz="914400" rtl="0" eaLnBrk="1" fontAlgn="auto" latinLnBrk="0" hangingPunct="1">
                        <a:lnSpc>
                          <a:spcPct val="100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Revisión documental como insumo técnico y teórico para la formulación de la Política Institucional. Diseño de la propuesta básica de la Política institucional para la educación mediada por las TIC. Socialización de la Propuesta básica de la Política y revisión por expertos para retroalimentación. Ajustes del documento Política institucional para la educación mediada por las TIC, según observaciones. Validación y aprobación por instancias institucionales 	</a:t>
                      </a:r>
                      <a:endParaRPr lang="es-CO" sz="13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3877856177"/>
                  </a:ext>
                </a:extLst>
              </a:tr>
              <a:tr h="1237051">
                <a:tc>
                  <a:txBody>
                    <a:bodyPr/>
                    <a:lstStyle/>
                    <a:p>
                      <a:pPr algn="ctr">
                        <a:lnSpc>
                          <a:spcPct val="107000"/>
                        </a:lnSpc>
                        <a:spcAft>
                          <a:spcPts val="0"/>
                        </a:spcAft>
                      </a:pPr>
                      <a:r>
                        <a:rPr lang="es-CO" sz="1800" b="1" kern="1200" dirty="0" smtClean="0">
                          <a:solidFill>
                            <a:schemeClr val="tx1"/>
                          </a:solidFill>
                          <a:effectLst/>
                          <a:latin typeface="+mn-lt"/>
                          <a:ea typeface="+mn-ea"/>
                          <a:cs typeface="+mn-cs"/>
                        </a:rPr>
                        <a:t>Fortalecimiento de la infraestructura física y tecnológica</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p>
                      <a:pPr marL="179388" lvl="0" indent="0"/>
                      <a:r>
                        <a:rPr lang="es-CO" sz="1800" kern="1200" dirty="0" smtClean="0">
                          <a:solidFill>
                            <a:schemeClr val="tx1"/>
                          </a:solidFill>
                          <a:effectLst/>
                          <a:latin typeface="Arial Narrow" panose="020B0606020202030204" pitchFamily="34" charset="0"/>
                          <a:ea typeface="+mn-ea"/>
                          <a:cs typeface="+mn-cs"/>
                        </a:rPr>
                        <a:t>Planeación y priorización de modelos técnicos y tecnológicos de la Educación virtual. Determinar la integración de los modelos técnicos y tecnológicos priorizados con otras áreas de la institución. Realizar la integración de los modelos técnicos y tecnológicos	</a:t>
                      </a:r>
                      <a:endParaRPr lang="es-CO" sz="13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176116655"/>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11. </a:t>
            </a:r>
            <a:r>
              <a:rPr lang="es-CO" sz="800" dirty="0">
                <a:solidFill>
                  <a:schemeClr val="bg1">
                    <a:lumMod val="50000"/>
                  </a:schemeClr>
                </a:solidFill>
                <a:latin typeface="Arial Rounded MT Bold" panose="020F0704030504030204" pitchFamily="34" charset="0"/>
              </a:rPr>
              <a:t>Política Institucional para la educación mediada por TIC</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98728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1">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9098" y="3975202"/>
            <a:ext cx="2513802" cy="2443044"/>
          </a:xfrm>
          <a:prstGeom prst="rect">
            <a:avLst/>
          </a:prstGeom>
        </p:spPr>
      </p:pic>
    </p:spTree>
    <p:extLst>
      <p:ext uri="{BB962C8B-B14F-4D97-AF65-F5344CB8AC3E}">
        <p14:creationId xmlns:p14="http://schemas.microsoft.com/office/powerpoint/2010/main" val="2826325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6563</TotalTime>
  <Words>1102</Words>
  <Application>Microsoft Office PowerPoint</Application>
  <PresentationFormat>Panorámica</PresentationFormat>
  <Paragraphs>86</Paragraphs>
  <Slides>7</Slides>
  <Notes>1</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Información general del proyecto</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767</cp:revision>
  <cp:lastPrinted>2017-05-16T14:27:28Z</cp:lastPrinted>
  <dcterms:created xsi:type="dcterms:W3CDTF">2017-03-06T22:18:18Z</dcterms:created>
  <dcterms:modified xsi:type="dcterms:W3CDTF">2025-08-12T20:23:43Z</dcterms:modified>
</cp:coreProperties>
</file>