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0"/>
  </p:notesMasterIdLst>
  <p:handoutMasterIdLst>
    <p:handoutMasterId r:id="rId11"/>
  </p:handoutMasterIdLst>
  <p:sldIdLst>
    <p:sldId id="993" r:id="rId2"/>
    <p:sldId id="1115" r:id="rId3"/>
    <p:sldId id="1118" r:id="rId4"/>
    <p:sldId id="1119" r:id="rId5"/>
    <p:sldId id="1120" r:id="rId6"/>
    <p:sldId id="1121" r:id="rId7"/>
    <p:sldId id="1122" r:id="rId8"/>
    <p:sldId id="1117"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6EEF4"/>
    <a:srgbClr val="E0C2DA"/>
    <a:srgbClr val="D8B2D0"/>
    <a:srgbClr val="562C4D"/>
    <a:srgbClr val="C70517"/>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12/08/2025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12/08/2025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12/08/2025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12/08/2025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12/08/2025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12/08/2025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12/08/2025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198633" y="4128083"/>
            <a:ext cx="4187986"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3200" b="0" dirty="0" smtClean="0">
                <a:solidFill>
                  <a:schemeClr val="bg1"/>
                </a:solidFill>
              </a:rPr>
              <a:t>Fortalecimiento de la investigación institucional</a:t>
            </a:r>
            <a:endParaRPr lang="es-CO" sz="3200" b="0" dirty="0">
              <a:solidFill>
                <a:schemeClr val="bg1"/>
              </a:solidFill>
            </a:endParaRP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Creación, gestión y transferencia del conocimiento</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12</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4" name="Imagen 13"/>
          <p:cNvPicPr/>
          <p:nvPr/>
        </p:nvPicPr>
        <p:blipFill>
          <a:blip r:embed="rId3" cstate="print">
            <a:extLst>
              <a:ext uri="{28A0092B-C50C-407E-A947-70E740481C1C}">
                <a14:useLocalDpi xmlns:a14="http://schemas.microsoft.com/office/drawing/2010/main" val="0"/>
              </a:ext>
            </a:extLst>
          </a:blip>
          <a:stretch>
            <a:fillRect/>
          </a:stretch>
        </p:blipFill>
        <p:spPr>
          <a:xfrm>
            <a:off x="6441510" y="2980159"/>
            <a:ext cx="4837298" cy="3370399"/>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562C4D"/>
                </a:solidFill>
                <a:effectLst>
                  <a:outerShdw blurRad="38100" dist="38100" dir="2700000" algn="tl">
                    <a:srgbClr val="000000">
                      <a:alpha val="43137"/>
                    </a:srgbClr>
                  </a:outerShdw>
                </a:effectLst>
              </a:rPr>
              <a:t>Información general del proyecto</a:t>
            </a:r>
            <a:endParaRPr lang="en-US" sz="3600" dirty="0">
              <a:solidFill>
                <a:srgbClr val="562C4D"/>
              </a:solidFill>
              <a:effectLst>
                <a:outerShdw blurRad="38100" dist="38100" dir="2700000" algn="tl">
                  <a:srgbClr val="000000">
                    <a:alpha val="43137"/>
                  </a:srgbClr>
                </a:outerShdw>
              </a:effectLst>
            </a:endParaRPr>
          </a:p>
        </p:txBody>
      </p:sp>
      <p:sp>
        <p:nvSpPr>
          <p:cNvPr id="5" name="Rectángulo 4"/>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9" name="Tabla 8"/>
          <p:cNvGraphicFramePr>
            <a:graphicFrameLocks noGrp="1"/>
          </p:cNvGraphicFramePr>
          <p:nvPr>
            <p:extLst>
              <p:ext uri="{D42A27DB-BD31-4B8C-83A1-F6EECF244321}">
                <p14:modId xmlns:p14="http://schemas.microsoft.com/office/powerpoint/2010/main" val="1442971304"/>
              </p:ext>
            </p:extLst>
          </p:nvPr>
        </p:nvGraphicFramePr>
        <p:xfrm>
          <a:off x="1129553" y="1057971"/>
          <a:ext cx="9556376" cy="5084116"/>
        </p:xfrm>
        <a:graphic>
          <a:graphicData uri="http://schemas.openxmlformats.org/drawingml/2006/table">
            <a:tbl>
              <a:tblPr firstRow="1" firstCol="1" bandRow="1"/>
              <a:tblGrid>
                <a:gridCol w="2557501">
                  <a:extLst>
                    <a:ext uri="{9D8B030D-6E8A-4147-A177-3AD203B41FA5}">
                      <a16:colId xmlns:a16="http://schemas.microsoft.com/office/drawing/2014/main" val="3544142838"/>
                    </a:ext>
                  </a:extLst>
                </a:gridCol>
                <a:gridCol w="6998875">
                  <a:extLst>
                    <a:ext uri="{9D8B030D-6E8A-4147-A177-3AD203B41FA5}">
                      <a16:colId xmlns:a16="http://schemas.microsoft.com/office/drawing/2014/main" val="4052025821"/>
                    </a:ext>
                  </a:extLst>
                </a:gridCol>
              </a:tblGrid>
              <a:tr h="14036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CGT - 12)</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876457"/>
                  </a:ext>
                </a:extLst>
              </a:tr>
              <a:tr h="14036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Investigaciones, Innovación y Extensión </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5904299"/>
                  </a:ext>
                </a:extLst>
              </a:tr>
              <a:tr h="14036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Creación, Gestión y Transferencia del conocimiento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5231610"/>
                  </a:ext>
                </a:extLst>
              </a:tr>
              <a:tr h="14036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Investigaciones, Innovación y Extensión </a:t>
                      </a:r>
                      <a:endParaRPr lang="es-CO" sz="1100" dirty="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8490104"/>
                  </a:ext>
                </a:extLst>
              </a:tr>
              <a:tr h="421097">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Consolidación de la investigación institucional con impacto en la sociedad y reconocimiento nacional e internacional a través de la generación de conocimiento y la creación artística</a:t>
                      </a:r>
                      <a:endParaRPr lang="es-CO" sz="1100" dirty="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624976"/>
                  </a:ext>
                </a:extLst>
              </a:tr>
              <a:tr h="140366">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Investigación e Innovación</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2797130"/>
                  </a:ext>
                </a:extLst>
              </a:tr>
              <a:tr h="140366">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Internacionalización</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2915038"/>
                  </a:ext>
                </a:extLst>
              </a:tr>
              <a:tr h="140366">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5899418"/>
                  </a:ext>
                </a:extLst>
              </a:tr>
              <a:tr h="140366">
                <a:tc rowSpan="7">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Misión y proyecto institucional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11412194"/>
                  </a:ext>
                </a:extLst>
              </a:tr>
              <a:tr h="140366">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2889032"/>
                  </a:ext>
                </a:extLst>
              </a:tr>
              <a:tr h="140366">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Profesores</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0989152"/>
                  </a:ext>
                </a:extLst>
              </a:tr>
              <a:tr h="140366">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2911954"/>
                  </a:ext>
                </a:extLst>
              </a:tr>
              <a:tr h="14036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7544725"/>
                  </a:ext>
                </a:extLst>
              </a:tr>
              <a:tr h="14036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6. Investigación y creación artística</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8997448"/>
                  </a:ext>
                </a:extLst>
              </a:tr>
              <a:tr h="14036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25496222"/>
                  </a:ext>
                </a:extLst>
              </a:tr>
              <a:tr h="140366">
                <a:tc rowSpan="2">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6. Investigación y transferencia</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4175705"/>
                  </a:ext>
                </a:extLst>
              </a:tr>
              <a:tr h="14036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4936029"/>
                  </a:ext>
                </a:extLst>
              </a:tr>
              <a:tr h="280731">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Facultades, Grupos de Investigación, Semilleros de Investigación</a:t>
                      </a:r>
                      <a:endParaRPr lang="es-CO" sz="1100" dirty="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243772"/>
                  </a:ext>
                </a:extLst>
              </a:tr>
              <a:tr h="280731">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Empresas, Instituciones Gubernamentales, Comunidad en General </a:t>
                      </a:r>
                      <a:endParaRPr lang="es-CO" sz="1100" dirty="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017036"/>
                  </a:ext>
                </a:extLst>
              </a:tr>
              <a:tr h="421097">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Gestión del conocimiento, innovación y emprendimiento con impacto en la sociedad y reconocimiento nacional e internacional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0841230"/>
                  </a:ext>
                </a:extLst>
              </a:tr>
              <a:tr h="280731">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253332"/>
                  </a:ext>
                </a:extLst>
              </a:tr>
              <a:tr h="14036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1899226"/>
                  </a:ext>
                </a:extLst>
              </a:tr>
              <a:tr h="140366">
                <a:tc rowSpan="2">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16. Promover sociedades justas, pacíficas e inclusivas</a:t>
                      </a:r>
                      <a:endParaRPr lang="es-CO" sz="110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3813002"/>
                  </a:ext>
                </a:extLst>
              </a:tr>
              <a:tr h="140366">
                <a:tc vMerge="1">
                  <a:txBody>
                    <a:bodyPr/>
                    <a:lstStyle/>
                    <a:p>
                      <a:endParaRPr lang="es-CO"/>
                    </a:p>
                  </a:txBody>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17. Revitalizar la alianza mundial para el desarrollo sostenible</a:t>
                      </a:r>
                      <a:endParaRPr lang="es-CO" sz="1100" dirty="0">
                        <a:effectLst/>
                        <a:latin typeface="Times New Roman" panose="02020603050405020304" pitchFamily="18" charset="0"/>
                        <a:ea typeface="SimSun" panose="02010600030101010101" pitchFamily="2" charset="-122"/>
                      </a:endParaRPr>
                    </a:p>
                  </a:txBody>
                  <a:tcPr marL="35600" marR="35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1968835"/>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Identificación </a:t>
            </a:r>
            <a:r>
              <a:rPr lang="es-CO" sz="3600" dirty="0">
                <a:solidFill>
                  <a:srgbClr val="562C4D"/>
                </a:solidFill>
                <a:effectLst>
                  <a:outerShdw blurRad="38100" dist="38100" dir="2700000" algn="tl">
                    <a:srgbClr val="000000">
                      <a:alpha val="43137"/>
                    </a:srgbClr>
                  </a:outerShdw>
                </a:effectLst>
              </a:rPr>
              <a:t>del problema, necesidad u oportunidad </a:t>
            </a:r>
          </a:p>
        </p:txBody>
      </p:sp>
      <p:sp>
        <p:nvSpPr>
          <p:cNvPr id="8" name="Rectángulo 7"/>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sp>
        <p:nvSpPr>
          <p:cNvPr id="2" name="Rectángulo 1"/>
          <p:cNvSpPr/>
          <p:nvPr/>
        </p:nvSpPr>
        <p:spPr>
          <a:xfrm>
            <a:off x="923363" y="1116001"/>
            <a:ext cx="10560426" cy="1015663"/>
          </a:xfrm>
          <a:prstGeom prst="rect">
            <a:avLst/>
          </a:prstGeom>
        </p:spPr>
        <p:txBody>
          <a:bodyPr wrap="square">
            <a:spAutoFit/>
          </a:bodyPr>
          <a:lstStyle/>
          <a:p>
            <a:pPr algn="just">
              <a:spcAft>
                <a:spcPts val="0"/>
              </a:spcAft>
            </a:pPr>
            <a:r>
              <a:rPr lang="es-CO" sz="12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No se desarrollan procesos de investigación en la Universidad Tecnológica de Pereira por parte de sus docentes, lo que afecta la generación de nuevo conocimiento, desarrollo tecnológico, apropiación social y formación de recurso humano, lo que incide en el no reconocimiento de grupos de investigación e investigador por MinCiencias, ya que no cumplen con los estándares mínimos para lograr dicho reconocimiento o en su defecto disminuyan su categoría. Adicionalmente, no se permite un mayor nivel de productividad debido </a:t>
            </a:r>
            <a:r>
              <a:rPr lang="es-CO" sz="12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a: </a:t>
            </a:r>
            <a:r>
              <a:rPr lang="es-CO" sz="1200" dirty="0" err="1"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desfinanciación</a:t>
            </a:r>
            <a:r>
              <a:rPr lang="es-CO" sz="12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r>
              <a:rPr lang="es-CO" sz="12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interna y externa para el apoyo de proyectos de </a:t>
            </a:r>
            <a:r>
              <a:rPr lang="es-CO" sz="12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investigación; falta </a:t>
            </a:r>
            <a:r>
              <a:rPr lang="es-CO" sz="12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de seguimiento y control en el desarrollo de los proyectos de </a:t>
            </a:r>
            <a:r>
              <a:rPr lang="es-CO" sz="12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investigación; desconocimiento </a:t>
            </a:r>
            <a:r>
              <a:rPr lang="es-CO" sz="12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en formulación, ejecución, seguimiento y control de proyectos de </a:t>
            </a:r>
            <a:r>
              <a:rPr lang="es-CO" sz="12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investigación y; poco </a:t>
            </a:r>
            <a:r>
              <a:rPr lang="es-CO" sz="12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fortalecimiento de procesos de investigación formativa.</a:t>
            </a:r>
            <a:endParaRPr lang="es-CO" sz="12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3231293931"/>
              </p:ext>
            </p:extLst>
          </p:nvPr>
        </p:nvGraphicFramePr>
        <p:xfrm>
          <a:off x="1143079" y="2393576"/>
          <a:ext cx="9657069" cy="4258818"/>
        </p:xfrm>
        <a:graphic>
          <a:graphicData uri="http://schemas.openxmlformats.org/drawingml/2006/table">
            <a:tbl>
              <a:tblPr firstRow="1" firstCol="1" bandRow="1"/>
              <a:tblGrid>
                <a:gridCol w="1828841">
                  <a:extLst>
                    <a:ext uri="{9D8B030D-6E8A-4147-A177-3AD203B41FA5}">
                      <a16:colId xmlns:a16="http://schemas.microsoft.com/office/drawing/2014/main" val="1801869041"/>
                    </a:ext>
                  </a:extLst>
                </a:gridCol>
                <a:gridCol w="3231656">
                  <a:extLst>
                    <a:ext uri="{9D8B030D-6E8A-4147-A177-3AD203B41FA5}">
                      <a16:colId xmlns:a16="http://schemas.microsoft.com/office/drawing/2014/main" val="2320870002"/>
                    </a:ext>
                  </a:extLst>
                </a:gridCol>
                <a:gridCol w="4596572">
                  <a:extLst>
                    <a:ext uri="{9D8B030D-6E8A-4147-A177-3AD203B41FA5}">
                      <a16:colId xmlns:a16="http://schemas.microsoft.com/office/drawing/2014/main" val="3619198781"/>
                    </a:ext>
                  </a:extLst>
                </a:gridCol>
              </a:tblGrid>
              <a:tr h="103246">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extLst>
                  <a:ext uri="{0D108BD9-81ED-4DB2-BD59-A6C34878D82A}">
                    <a16:rowId xmlns:a16="http://schemas.microsoft.com/office/drawing/2014/main" val="4240116457"/>
                  </a:ext>
                </a:extLst>
              </a:tr>
              <a:tr h="27077">
                <a:tc rowSpan="11">
                  <a:txBody>
                    <a:bodyPr/>
                    <a:lstStyle/>
                    <a:p>
                      <a:pPr algn="ctr">
                        <a:lnSpc>
                          <a:spcPct val="115000"/>
                        </a:lnSpc>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No se desarrollan procesos de investigación en la Universidad Tecnológica de Pereira por parte de sus docentes según el nivel esperado, lo que afecta la generación de nuevo conocimiento, desarrollo tecnológico, apropiación social y formación de recurso humano, lo que incide en el no reconocimiento de grupos de investigación e investigador por MinCiencias.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Desfinanciación interna y externa para el apoyo de proyectos de investigación.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Baja asignación presupuestal a MinCiencias - Ministerio de Ciencia, Tecnología e Innovación.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Baja asignación presupuestal a la Vicerrectoría de Investigaciones, Innovación y Extensión para Convocatorias Internas.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417206"/>
                  </a:ext>
                </a:extLst>
              </a:tr>
              <a:tr h="181721">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Falta de seguimiento y control en el desarrollo de los proyectos de investigación.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Desconocimiento por parte de los investigadores de los procesos internos. </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Falta de personal para realizar las actividades de seguimiento y control.</a:t>
                      </a:r>
                      <a:endParaRPr lang="es-CO" sz="900" dirty="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659801"/>
                  </a:ext>
                </a:extLst>
              </a:tr>
              <a:tr h="259053">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Desconocimiento en formulación, ejecución, seguimiento y control de proyectos de investigación.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Poca participación en capacitaciones ofertadas por la Vicerrectoría de Investigaciones, Innovación y Extensión.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0678014"/>
                  </a:ext>
                </a:extLst>
              </a:tr>
              <a:tr h="0">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 Bajo nivel de institucionalidad en procesos de investigación interna.</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4.1 Cambios en política nacional en temas de investigación.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4.2 Cambios en la política interna de investigaciones y dinámicas en los procesos.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711369"/>
                  </a:ext>
                </a:extLst>
              </a:tr>
              <a:tr h="119709">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 Poco fortalecimiento de procesos de investigación formativa.</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5.1 Baja financiación en procesos de investigación formativa.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5.2 Falta de personal para realizar actividades de fortalecimiento de procesos de investigación formativa.</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2655985"/>
                  </a:ext>
                </a:extLst>
              </a:tr>
              <a:tr h="103246">
                <a:tc vMerge="1">
                  <a:txBody>
                    <a:bodyPr/>
                    <a:lstStyle/>
                    <a:p>
                      <a:endParaRPr lang="es-CO"/>
                    </a:p>
                  </a:txBody>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C1CC"/>
                    </a:solidFill>
                  </a:tcPr>
                </a:tc>
                <a:extLst>
                  <a:ext uri="{0D108BD9-81ED-4DB2-BD59-A6C34878D82A}">
                    <a16:rowId xmlns:a16="http://schemas.microsoft.com/office/drawing/2014/main" val="3211632824"/>
                  </a:ext>
                </a:extLst>
              </a:tr>
              <a:tr h="206967">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Disminución en el número de proyectos de investigación financiados interna y externamente.</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Grupos de Investigación no reconocidos por MinCiencias o perdiendo su categoría.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Investigadores no reconocidos por MinCiencias o perdiendo su categoría.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Programas académicos no acreditados, teniendo en cuenta el impacto en el factor de investigación institucional.</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6872135"/>
                  </a:ext>
                </a:extLst>
              </a:tr>
              <a:tr h="0">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Bajo nivel de productividad de los grupos de investigación.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Grupos de Investigación no reconocidos por MinCiencias o perdiendo su categoría.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Investigadores no reconocidos por MinCiencias o perdiendo su categoría.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Programas académicos no acreditados, teniendo en cuenta el impacto en el factor de investigación institucional.</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8716279"/>
                  </a:ext>
                </a:extLst>
              </a:tr>
              <a:tr h="172702">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Poca efectividad en la destinación de recursos para la financiación de proyectos de investigación.</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Detrimento patrimonial.</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Disminución de los recursos asignados.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6035382"/>
                  </a:ext>
                </a:extLst>
              </a:tr>
              <a:tr h="183665">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 Bajo nivel de aprobación de proyectos de investigación presentados ante fuentes externas.</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4.1 Desfinanciación de los proyectos de investigación.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4.2 Bajo nivel de posicionamiento institucional.</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080061"/>
                  </a:ext>
                </a:extLst>
              </a:tr>
              <a:tr h="80682">
                <a:tc vMerge="1">
                  <a:txBody>
                    <a:bodyPr/>
                    <a:lstStyle/>
                    <a:p>
                      <a:endParaRPr lang="es-CO"/>
                    </a:p>
                  </a:txBody>
                  <a:tcPr/>
                </a:tc>
                <a:tc>
                  <a:txBody>
                    <a:bodyPr/>
                    <a:lstStyle/>
                    <a:p>
                      <a:pPr>
                        <a:lnSpc>
                          <a:spcPct val="115000"/>
                        </a:lnSpc>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 Poco reconocimiento de los procesos de investigación a nivel institucional.</a:t>
                      </a:r>
                      <a:endParaRPr lang="es-CO" sz="90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5.1 Desconocimiento interno sobre oportunidades y trámites de investigación institucional. </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5.2 Imagen desfavorable de los procesos investigativos.</a:t>
                      </a:r>
                      <a:endParaRPr lang="es-CO" sz="900" dirty="0">
                        <a:effectLst/>
                        <a:latin typeface="Times New Roman" panose="02020603050405020304" pitchFamily="18" charset="0"/>
                        <a:ea typeface="SimSun" panose="02010600030101010101" pitchFamily="2" charset="-122"/>
                      </a:endParaRPr>
                    </a:p>
                  </a:txBody>
                  <a:tcPr marL="21901" marR="21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8939352"/>
                  </a:ext>
                </a:extLst>
              </a:tr>
            </a:tbl>
          </a:graphicData>
        </a:graphic>
      </p:graphicFrame>
    </p:spTree>
    <p:extLst>
      <p:ext uri="{BB962C8B-B14F-4D97-AF65-F5344CB8AC3E}">
        <p14:creationId xmlns:p14="http://schemas.microsoft.com/office/powerpoint/2010/main" val="159690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Descripción del proyecto</a:t>
            </a:r>
          </a:p>
        </p:txBody>
      </p:sp>
      <p:sp>
        <p:nvSpPr>
          <p:cNvPr id="8" name="Rectángulo 7"/>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cxnSp>
        <p:nvCxnSpPr>
          <p:cNvPr id="9" name="Conector recto 8"/>
          <p:cNvCxnSpPr/>
          <p:nvPr/>
        </p:nvCxnSpPr>
        <p:spPr>
          <a:xfrm>
            <a:off x="6345721" y="2202297"/>
            <a:ext cx="2538303" cy="0"/>
          </a:xfrm>
          <a:prstGeom prst="line">
            <a:avLst/>
          </a:prstGeom>
          <a:ln w="28575">
            <a:solidFill>
              <a:srgbClr val="562C4D"/>
            </a:solidFill>
          </a:ln>
        </p:spPr>
        <p:style>
          <a:lnRef idx="1">
            <a:schemeClr val="accent1"/>
          </a:lnRef>
          <a:fillRef idx="0">
            <a:schemeClr val="accent1"/>
          </a:fillRef>
          <a:effectRef idx="0">
            <a:schemeClr val="accent1"/>
          </a:effectRef>
          <a:fontRef idx="minor">
            <a:schemeClr val="tx1"/>
          </a:fontRef>
        </p:style>
      </p:cxnSp>
      <p:sp>
        <p:nvSpPr>
          <p:cNvPr id="10"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34185" y="1143421"/>
            <a:ext cx="4904420" cy="3759386"/>
          </a:xfrm>
        </p:spPr>
        <p:txBody>
          <a:bodyPr>
            <a:noAutofit/>
          </a:bodyPr>
          <a:lstStyle/>
          <a:p>
            <a:pPr marL="0" indent="0" algn="just">
              <a:buNone/>
            </a:pPr>
            <a:r>
              <a:rPr lang="es-CO" sz="1200" dirty="0">
                <a:latin typeface="Arial Narrow" panose="020B0606020202030204" pitchFamily="34" charset="0"/>
              </a:rPr>
              <a:t>El proyecto Fortalecimiento de la Investigación Institucional busca implementar estrategias que permitan que los Grupos de Investigación de la Universidad Tecnológica de Pereira se consoliden a través del reconocimiento por parte de </a:t>
            </a:r>
            <a:r>
              <a:rPr lang="es-CO" sz="1200" dirty="0" smtClean="0">
                <a:latin typeface="Arial Narrow" panose="020B0606020202030204" pitchFamily="34" charset="0"/>
              </a:rPr>
              <a:t>MinCiencias. Se </a:t>
            </a:r>
            <a:r>
              <a:rPr lang="es-CO" sz="1200" dirty="0">
                <a:latin typeface="Arial Narrow" panose="020B0606020202030204" pitchFamily="34" charset="0"/>
              </a:rPr>
              <a:t>requiere establecer este proyecto con el fin de dar respuesta a lo establecido  en la misión de la Universidad Tecnológica de Pereira donde se establece "Somos una universidad estatal de carácter público, vinculada a la sociedad, que conserva el legado material e inmaterial y ejerce sus propósitos de formación integral en los distintos niveles de la educación superior, investigación, extensión, innovación y proyección social; con principios y valores apropiados por la comunidad universitaria en el ejercicio de su autonomía.</a:t>
            </a:r>
          </a:p>
          <a:p>
            <a:pPr marL="0" indent="0" algn="just">
              <a:buNone/>
            </a:pPr>
            <a:r>
              <a:rPr lang="es-CO" sz="1200" dirty="0" smtClean="0">
                <a:latin typeface="Arial Narrow" panose="020B0606020202030204" pitchFamily="34" charset="0"/>
              </a:rPr>
              <a:t>Una </a:t>
            </a:r>
            <a:r>
              <a:rPr lang="es-CO" sz="1200" dirty="0">
                <a:latin typeface="Arial Narrow" panose="020B0606020202030204" pitchFamily="34" charset="0"/>
              </a:rPr>
              <a:t>comunidad universitaria comprometida con la formación humana y académica de ciudadanos con pensamiento crítico y capacidad de participar en el fortalecimiento de la democracia; con una mirada interdisciplinar para la comprensión y búsqueda de soluciones a problemas de la sociedad; fundamentada en el conocimiento de las ciencias, las disciplinas, las artes y los </a:t>
            </a:r>
            <a:r>
              <a:rPr lang="es-CO" sz="1200" dirty="0" smtClean="0">
                <a:latin typeface="Arial Narrow" panose="020B0606020202030204" pitchFamily="34" charset="0"/>
              </a:rPr>
              <a:t>saberes. Vinculada </a:t>
            </a:r>
            <a:r>
              <a:rPr lang="es-CO" sz="1200" dirty="0">
                <a:latin typeface="Arial Narrow" panose="020B0606020202030204" pitchFamily="34" charset="0"/>
              </a:rPr>
              <a:t>a redes y comunidades académicas locales y globales mediante procesos de investigación que crean, transforman, transfieren, contextualizan, aplican, gestionan, innovan e intercambian conocimiento, para contribuir al desarrollo económico y social de manera sostenible."</a:t>
            </a:r>
          </a:p>
          <a:p>
            <a:pPr marL="0" indent="0" algn="just">
              <a:buNone/>
            </a:pPr>
            <a:r>
              <a:rPr lang="es-CO" sz="1200" dirty="0" smtClean="0">
                <a:latin typeface="Arial Narrow" panose="020B0606020202030204" pitchFamily="34" charset="0"/>
              </a:rPr>
              <a:t>Como </a:t>
            </a:r>
            <a:r>
              <a:rPr lang="es-CO" sz="1200" dirty="0">
                <a:latin typeface="Arial Narrow" panose="020B0606020202030204" pitchFamily="34" charset="0"/>
              </a:rPr>
              <a:t>se puede destacar, la misión de la Universidad Tecnológica de Pereira establece claramente como pilar fundamental, la investigación, extensión e innovación, como también la fundamentación en el conocimiento en las ciencias, las disciplinas, las artes y los saberes. </a:t>
            </a:r>
          </a:p>
          <a:p>
            <a:pPr marL="0" indent="0" algn="just">
              <a:buNone/>
            </a:pPr>
            <a:r>
              <a:rPr lang="es-CO" sz="1200" dirty="0" smtClean="0">
                <a:latin typeface="Arial Narrow" panose="020B0606020202030204" pitchFamily="34" charset="0"/>
              </a:rPr>
              <a:t>Adicionalmente</a:t>
            </a:r>
            <a:r>
              <a:rPr lang="es-CO" sz="1200" dirty="0">
                <a:latin typeface="Arial Narrow" panose="020B0606020202030204" pitchFamily="34" charset="0"/>
              </a:rPr>
              <a:t>, en los factores de acreditación institucional se resalta la Investigación, la cual debe ser fomentada en las instituciones de educación superior a través de diferentes mecanismos como son: grupos y semilleros de investigación.</a:t>
            </a:r>
          </a:p>
          <a:p>
            <a:pPr marL="0" indent="0" algn="just">
              <a:buNone/>
            </a:pPr>
            <a:endParaRPr lang="en-US" sz="2400" dirty="0">
              <a:latin typeface="Arial Narrow" panose="020B0606020202030204" pitchFamily="34" charset="0"/>
            </a:endParaRPr>
          </a:p>
        </p:txBody>
      </p:sp>
      <p:sp>
        <p:nvSpPr>
          <p:cNvPr id="11" name="CuadroTexto 10"/>
          <p:cNvSpPr txBox="1"/>
          <p:nvPr/>
        </p:nvSpPr>
        <p:spPr>
          <a:xfrm>
            <a:off x="6090250" y="1100052"/>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562C4D"/>
                </a:solidFill>
                <a:effectLst>
                  <a:outerShdw blurRad="38100" dist="38100" dir="2700000" algn="tl">
                    <a:srgbClr val="000000">
                      <a:alpha val="43137"/>
                    </a:srgbClr>
                  </a:outerShdw>
                </a:effectLst>
                <a:latin typeface="+mj-lt"/>
                <a:ea typeface="+mj-ea"/>
                <a:cs typeface="+mj-cs"/>
              </a:rPr>
              <a:t>Involucrados</a:t>
            </a:r>
          </a:p>
        </p:txBody>
      </p:sp>
      <p:grpSp>
        <p:nvGrpSpPr>
          <p:cNvPr id="12" name="Grupo 11"/>
          <p:cNvGrpSpPr/>
          <p:nvPr/>
        </p:nvGrpSpPr>
        <p:grpSpPr>
          <a:xfrm>
            <a:off x="6589106" y="1968382"/>
            <a:ext cx="4001276" cy="505877"/>
            <a:chOff x="481236" y="1624130"/>
            <a:chExt cx="4001276" cy="666178"/>
          </a:xfrm>
        </p:grpSpPr>
        <p:sp>
          <p:nvSpPr>
            <p:cNvPr id="13" name="Rectángulo redondeado 12"/>
            <p:cNvSpPr/>
            <p:nvPr/>
          </p:nvSpPr>
          <p:spPr>
            <a:xfrm>
              <a:off x="481236" y="1624130"/>
              <a:ext cx="4001276" cy="666178"/>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CuadroTexto 13"/>
            <p:cNvSpPr txBox="1"/>
            <p:nvPr/>
          </p:nvSpPr>
          <p:spPr>
            <a:xfrm>
              <a:off x="500748" y="1643642"/>
              <a:ext cx="3962252" cy="627154"/>
            </a:xfrm>
            <a:prstGeom prst="rect">
              <a:avLst/>
            </a:prstGeom>
            <a:solidFill>
              <a:schemeClr val="bg1"/>
            </a:solidFill>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gn="just">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Facultades, Grupos de Investigación, Semilleros de Investigación</a:t>
              </a:r>
              <a:endParaRPr lang="es-CO" sz="1400" dirty="0">
                <a:latin typeface="Times New Roman" panose="02020603050405020304" pitchFamily="18" charset="0"/>
                <a:ea typeface="SimSun" panose="02010600030101010101" pitchFamily="2" charset="-122"/>
              </a:endParaRPr>
            </a:p>
          </p:txBody>
        </p:sp>
      </p:grpSp>
      <p:grpSp>
        <p:nvGrpSpPr>
          <p:cNvPr id="15" name="Grupo 14"/>
          <p:cNvGrpSpPr/>
          <p:nvPr/>
        </p:nvGrpSpPr>
        <p:grpSpPr>
          <a:xfrm>
            <a:off x="6598481" y="2693781"/>
            <a:ext cx="4022445" cy="516696"/>
            <a:chOff x="472275" y="2459414"/>
            <a:chExt cx="4022445" cy="516696"/>
          </a:xfrm>
        </p:grpSpPr>
        <p:sp>
          <p:nvSpPr>
            <p:cNvPr id="16" name="Rectángulo redondeado 15"/>
            <p:cNvSpPr/>
            <p:nvPr/>
          </p:nvSpPr>
          <p:spPr>
            <a:xfrm>
              <a:off x="472275" y="2459414"/>
              <a:ext cx="4022445" cy="516696"/>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487409" y="2474548"/>
              <a:ext cx="3992177" cy="486428"/>
            </a:xfrm>
            <a:prstGeom prst="rect">
              <a:avLst/>
            </a:prstGeom>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Empresas, Instituciones Gubernamentales, Comunidad en General </a:t>
              </a:r>
              <a:endParaRPr lang="es-CO" sz="14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8" name="Conector recto 9"/>
          <p:cNvSpPr/>
          <p:nvPr/>
        </p:nvSpPr>
        <p:spPr>
          <a:xfrm>
            <a:off x="6346801" y="1736847"/>
            <a:ext cx="234424" cy="1861277"/>
          </a:xfrm>
          <a:custGeom>
            <a:avLst/>
            <a:gdLst/>
            <a:ahLst/>
            <a:cxnLst/>
            <a:rect l="0" t="0" r="0" b="0"/>
            <a:pathLst>
              <a:path>
                <a:moveTo>
                  <a:pt x="0" y="0"/>
                </a:moveTo>
                <a:lnTo>
                  <a:pt x="0" y="2057073"/>
                </a:lnTo>
                <a:lnTo>
                  <a:pt x="234424" y="2057073"/>
                </a:lnTo>
              </a:path>
            </a:pathLst>
          </a:custGeom>
          <a:noFill/>
          <a:ln w="28575">
            <a:solidFill>
              <a:srgbClr val="562C4D"/>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9" name="Grupo 18"/>
          <p:cNvGrpSpPr/>
          <p:nvPr/>
        </p:nvGrpSpPr>
        <p:grpSpPr>
          <a:xfrm>
            <a:off x="6608617" y="3321059"/>
            <a:ext cx="4036699" cy="989954"/>
            <a:chOff x="472275" y="3145215"/>
            <a:chExt cx="4036699" cy="626053"/>
          </a:xfrm>
        </p:grpSpPr>
        <p:sp>
          <p:nvSpPr>
            <p:cNvPr id="20" name="Rectángulo redondeado 19"/>
            <p:cNvSpPr/>
            <p:nvPr/>
          </p:nvSpPr>
          <p:spPr>
            <a:xfrm>
              <a:off x="472275" y="3145215"/>
              <a:ext cx="4036699" cy="626053"/>
            </a:xfrm>
            <a:prstGeom prst="roundRect">
              <a:avLst>
                <a:gd name="adj" fmla="val 10000"/>
              </a:avLst>
            </a:prstGeom>
            <a:ln>
              <a:solidFill>
                <a:srgbClr val="562C4D"/>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90611" y="3163551"/>
              <a:ext cx="4000027" cy="589381"/>
            </a:xfrm>
            <a:prstGeom prst="rect">
              <a:avLst/>
            </a:prstGeom>
            <a:ln>
              <a:solidFill>
                <a:srgbClr val="562C4D"/>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lgn="just"/>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en general - A través de la realización de proyectos de investigación que den solución a problemáticas reales.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 Grupos </a:t>
              </a:r>
              <a:r>
                <a:rPr lang="es-CO" sz="1100" dirty="0">
                  <a:latin typeface="Arial Narrow" panose="020B0606020202030204" pitchFamily="34" charset="0"/>
                  <a:ea typeface="Times New Roman" panose="02020603050405020304" pitchFamily="18" charset="0"/>
                  <a:cs typeface="Calibri" panose="020F0502020204030204" pitchFamily="34" charset="0"/>
                </a:rPr>
                <a:t>de Investigación e Investigadores - Que contarán con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las herramientas </a:t>
              </a:r>
              <a:r>
                <a:rPr lang="es-CO" sz="1100" dirty="0">
                  <a:latin typeface="Arial Narrow" panose="020B0606020202030204" pitchFamily="34" charset="0"/>
                  <a:ea typeface="Times New Roman" panose="02020603050405020304" pitchFamily="18" charset="0"/>
                  <a:cs typeface="Calibri" panose="020F0502020204030204" pitchFamily="34" charset="0"/>
                </a:rPr>
                <a:t>requeridas para obtener productos y mantener su categoría en MinCiencias.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 Estudiantes </a:t>
              </a:r>
              <a:r>
                <a:rPr lang="es-CO" sz="1100" dirty="0">
                  <a:latin typeface="Arial Narrow" panose="020B0606020202030204" pitchFamily="34" charset="0"/>
                  <a:ea typeface="Times New Roman" panose="02020603050405020304" pitchFamily="18" charset="0"/>
                  <a:cs typeface="Calibri" panose="020F0502020204030204" pitchFamily="34" charset="0"/>
                </a:rPr>
                <a:t>- Se fortalecerá su formación integral en temas de investigación</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t>
              </a:r>
              <a:endParaRPr lang="es-CO" sz="1100" dirty="0">
                <a:latin typeface="Arial Narrow" panose="020B0606020202030204" pitchFamily="34" charset="0"/>
                <a:ea typeface="Times New Roman" panose="02020603050405020304" pitchFamily="18" charset="0"/>
                <a:cs typeface="Calibri" panose="020F0502020204030204" pitchFamily="34" charset="0"/>
              </a:endParaRPr>
            </a:p>
          </p:txBody>
        </p:sp>
      </p:grpSp>
      <p:sp>
        <p:nvSpPr>
          <p:cNvPr id="22" name="Marco 21"/>
          <p:cNvSpPr/>
          <p:nvPr/>
        </p:nvSpPr>
        <p:spPr>
          <a:xfrm>
            <a:off x="6147938" y="1124574"/>
            <a:ext cx="2189240" cy="612273"/>
          </a:xfrm>
          <a:prstGeom prst="frame">
            <a:avLst/>
          </a:prstGeom>
          <a:solidFill>
            <a:srgbClr val="562C4D"/>
          </a:solidFill>
          <a:ln>
            <a:solidFill>
              <a:srgbClr val="562C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3" name="Conector recto 3"/>
          <p:cNvSpPr/>
          <p:nvPr/>
        </p:nvSpPr>
        <p:spPr>
          <a:xfrm>
            <a:off x="6345720" y="1686922"/>
            <a:ext cx="262897" cy="521610"/>
          </a:xfrm>
          <a:custGeom>
            <a:avLst/>
            <a:gdLst/>
            <a:ahLst/>
            <a:cxnLst/>
            <a:rect l="0" t="0" r="0" b="0"/>
            <a:pathLst>
              <a:path>
                <a:moveTo>
                  <a:pt x="0" y="0"/>
                </a:moveTo>
                <a:lnTo>
                  <a:pt x="0" y="1316593"/>
                </a:lnTo>
                <a:lnTo>
                  <a:pt x="234424" y="1316593"/>
                </a:lnTo>
              </a:path>
            </a:pathLst>
          </a:custGeom>
          <a:noFill/>
          <a:ln w="28575">
            <a:solidFill>
              <a:srgbClr val="562C4D"/>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5" name="Imagen 24"/>
          <p:cNvPicPr>
            <a:picLocks noChangeAspect="1"/>
          </p:cNvPicPr>
          <p:nvPr/>
        </p:nvPicPr>
        <p:blipFill>
          <a:blip r:embed="rId3"/>
          <a:stretch>
            <a:fillRect/>
          </a:stretch>
        </p:blipFill>
        <p:spPr>
          <a:xfrm>
            <a:off x="6168830" y="4476926"/>
            <a:ext cx="4476486" cy="671473"/>
          </a:xfrm>
          <a:prstGeom prst="rect">
            <a:avLst/>
          </a:prstGeom>
        </p:spPr>
      </p:pic>
      <p:pic>
        <p:nvPicPr>
          <p:cNvPr id="2" name="Imagen 1"/>
          <p:cNvPicPr>
            <a:picLocks noChangeAspect="1"/>
          </p:cNvPicPr>
          <p:nvPr/>
        </p:nvPicPr>
        <p:blipFill>
          <a:blip r:embed="rId4"/>
          <a:stretch>
            <a:fillRect/>
          </a:stretch>
        </p:blipFill>
        <p:spPr>
          <a:xfrm>
            <a:off x="6857441" y="5189815"/>
            <a:ext cx="1479737" cy="1479737"/>
          </a:xfrm>
          <a:prstGeom prst="rect">
            <a:avLst/>
          </a:prstGeom>
        </p:spPr>
      </p:pic>
      <p:pic>
        <p:nvPicPr>
          <p:cNvPr id="3" name="Imagen 2"/>
          <p:cNvPicPr>
            <a:picLocks noChangeAspect="1"/>
          </p:cNvPicPr>
          <p:nvPr/>
        </p:nvPicPr>
        <p:blipFill>
          <a:blip r:embed="rId5"/>
          <a:stretch>
            <a:fillRect/>
          </a:stretch>
        </p:blipFill>
        <p:spPr>
          <a:xfrm>
            <a:off x="8589744" y="5189815"/>
            <a:ext cx="1468656" cy="1468656"/>
          </a:xfrm>
          <a:prstGeom prst="rect">
            <a:avLst/>
          </a:prstGeom>
        </p:spPr>
      </p:pic>
    </p:spTree>
    <p:extLst>
      <p:ext uri="{BB962C8B-B14F-4D97-AF65-F5344CB8AC3E}">
        <p14:creationId xmlns:p14="http://schemas.microsoft.com/office/powerpoint/2010/main" val="311420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Objetivos del proyecto</a:t>
            </a:r>
          </a:p>
        </p:txBody>
      </p:sp>
      <p:sp>
        <p:nvSpPr>
          <p:cNvPr id="8" name="Rectángulo 7"/>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buNone/>
            </a:pPr>
            <a:r>
              <a:rPr lang="es-CO" sz="1800" dirty="0">
                <a:latin typeface="Arial Narrow" panose="020B0606020202030204" pitchFamily="34" charset="0"/>
              </a:rPr>
              <a:t>Fortalecer la investigación institucional a través del reconocimiento de los Grupos de Investigación.</a:t>
            </a:r>
          </a:p>
          <a:p>
            <a:pPr marL="0" indent="0" algn="just">
              <a:buNone/>
            </a:pPr>
            <a:endParaRPr lang="en-US" sz="1800" dirty="0">
              <a:latin typeface="Arial Narrow" panose="020B0606020202030204" pitchFamily="34" charset="0"/>
            </a:endParaRP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62C4D"/>
                </a:solidFill>
                <a:effectLst>
                  <a:outerShdw blurRad="38100" dist="38100" dir="2700000" algn="tl">
                    <a:srgbClr val="000000">
                      <a:alpha val="43137"/>
                    </a:srgbClr>
                  </a:outerShdw>
                </a:effectLst>
              </a:rPr>
              <a:t>General</a:t>
            </a:r>
            <a:endParaRPr lang="es-CO" sz="3200" dirty="0">
              <a:solidFill>
                <a:srgbClr val="562C4D"/>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562C4D"/>
                </a:solidFill>
                <a:effectLst>
                  <a:outerShdw blurRad="38100" dist="38100" dir="2700000" algn="tl">
                    <a:srgbClr val="000000">
                      <a:alpha val="43137"/>
                    </a:srgbClr>
                  </a:outerShdw>
                </a:effectLst>
              </a:rPr>
              <a:t>Específicos</a:t>
            </a:r>
            <a:endParaRPr lang="es-CO" sz="3200" dirty="0">
              <a:solidFill>
                <a:srgbClr val="562C4D"/>
              </a:solidFill>
              <a:effectLst>
                <a:outerShdw blurRad="38100" dist="38100" dir="2700000" algn="tl">
                  <a:srgbClr val="000000">
                    <a:alpha val="43137"/>
                  </a:srgbClr>
                </a:outerShdw>
              </a:effectLst>
            </a:endParaRPr>
          </a:p>
        </p:txBody>
      </p:sp>
      <p:sp>
        <p:nvSpPr>
          <p:cNvPr id="12" name="Rectángulo 11"/>
          <p:cNvSpPr/>
          <p:nvPr/>
        </p:nvSpPr>
        <p:spPr>
          <a:xfrm>
            <a:off x="1353671" y="3564416"/>
            <a:ext cx="10148048" cy="2585323"/>
          </a:xfrm>
          <a:prstGeom prst="rect">
            <a:avLst/>
          </a:prstGeom>
        </p:spPr>
        <p:txBody>
          <a:bodyPr wrap="square">
            <a:spAutoFit/>
          </a:bodyPr>
          <a:lstStyle/>
          <a:p>
            <a:pPr marL="285750" lvl="0" indent="-285750" algn="just">
              <a:buFontTx/>
              <a:buChar char="-"/>
            </a:pPr>
            <a:r>
              <a:rPr lang="es-CO" dirty="0">
                <a:latin typeface="Arial Narrow" panose="020B0606020202030204" pitchFamily="34" charset="0"/>
              </a:rPr>
              <a:t>Establecer </a:t>
            </a:r>
            <a:r>
              <a:rPr lang="es-CO" dirty="0">
                <a:latin typeface="Arial Narrow" panose="020B0606020202030204" pitchFamily="34" charset="0"/>
              </a:rPr>
              <a:t>estrategias de financiación internas y externa para el apoyo de proyectos de </a:t>
            </a:r>
            <a:r>
              <a:rPr lang="es-CO" dirty="0">
                <a:latin typeface="Arial Narrow" panose="020B0606020202030204" pitchFamily="34" charset="0"/>
              </a:rPr>
              <a:t>investigación.</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a:latin typeface="Arial Narrow" panose="020B0606020202030204" pitchFamily="34" charset="0"/>
              </a:rPr>
              <a:t>Implementar </a:t>
            </a:r>
            <a:r>
              <a:rPr lang="es-CO" dirty="0">
                <a:latin typeface="Arial Narrow" panose="020B0606020202030204" pitchFamily="34" charset="0"/>
              </a:rPr>
              <a:t>procesos de seguimiento y control en el desarrollo de los proyectos de </a:t>
            </a:r>
            <a:r>
              <a:rPr lang="es-CO" dirty="0">
                <a:latin typeface="Arial Narrow" panose="020B0606020202030204" pitchFamily="34" charset="0"/>
              </a:rPr>
              <a:t>investigación.</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a:latin typeface="Arial Narrow" panose="020B0606020202030204" pitchFamily="34" charset="0"/>
              </a:rPr>
              <a:t>Fomentar </a:t>
            </a:r>
            <a:r>
              <a:rPr lang="es-CO" dirty="0">
                <a:latin typeface="Arial Narrow" panose="020B0606020202030204" pitchFamily="34" charset="0"/>
              </a:rPr>
              <a:t>la formación en investigación en la Universidad Tecnológica de </a:t>
            </a:r>
            <a:r>
              <a:rPr lang="es-CO" dirty="0">
                <a:latin typeface="Arial Narrow" panose="020B0606020202030204" pitchFamily="34" charset="0"/>
              </a:rPr>
              <a:t>Pereira.</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a:latin typeface="Arial Narrow" panose="020B0606020202030204" pitchFamily="34" charset="0"/>
              </a:rPr>
              <a:t>Institucionalizar </a:t>
            </a:r>
            <a:r>
              <a:rPr lang="es-CO" dirty="0">
                <a:latin typeface="Arial Narrow" panose="020B0606020202030204" pitchFamily="34" charset="0"/>
              </a:rPr>
              <a:t>los procesos de investigación en la Universidad Tecnológica de Pereira.	</a:t>
            </a:r>
            <a:endParaRPr lang="es-CO" dirty="0">
              <a:latin typeface="Arial Narrow" panose="020B0606020202030204" pitchFamily="34" charset="0"/>
            </a:endParaRP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a:latin typeface="Arial Narrow" panose="020B0606020202030204" pitchFamily="34" charset="0"/>
              </a:rPr>
              <a:t>Fortalecer </a:t>
            </a:r>
            <a:r>
              <a:rPr lang="es-CO" dirty="0">
                <a:latin typeface="Arial Narrow" panose="020B0606020202030204" pitchFamily="34" charset="0"/>
              </a:rPr>
              <a:t>los procesos de investigación formativa en la Universidad Tecnológica de Pereira.</a:t>
            </a:r>
          </a:p>
        </p:txBody>
      </p:sp>
    </p:spTree>
    <p:extLst>
      <p:ext uri="{BB962C8B-B14F-4D97-AF65-F5344CB8AC3E}">
        <p14:creationId xmlns:p14="http://schemas.microsoft.com/office/powerpoint/2010/main" val="2913582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Planes operativos</a:t>
            </a:r>
          </a:p>
        </p:txBody>
      </p:sp>
      <p:sp>
        <p:nvSpPr>
          <p:cNvPr id="8" name="Rectángulo 7"/>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graphicFrame>
        <p:nvGraphicFramePr>
          <p:cNvPr id="9" name="Tabla 8"/>
          <p:cNvGraphicFramePr>
            <a:graphicFrameLocks noGrp="1"/>
          </p:cNvGraphicFramePr>
          <p:nvPr>
            <p:extLst>
              <p:ext uri="{D42A27DB-BD31-4B8C-83A1-F6EECF244321}">
                <p14:modId xmlns:p14="http://schemas.microsoft.com/office/powerpoint/2010/main" val="2003424478"/>
              </p:ext>
            </p:extLst>
          </p:nvPr>
        </p:nvGraphicFramePr>
        <p:xfrm>
          <a:off x="1415704" y="1362635"/>
          <a:ext cx="8768201" cy="5220043"/>
        </p:xfrm>
        <a:graphic>
          <a:graphicData uri="http://schemas.openxmlformats.org/drawingml/2006/table">
            <a:tbl>
              <a:tblPr firstRow="1" firstCol="1" bandRow="1"/>
              <a:tblGrid>
                <a:gridCol w="2858413">
                  <a:extLst>
                    <a:ext uri="{9D8B030D-6E8A-4147-A177-3AD203B41FA5}">
                      <a16:colId xmlns:a16="http://schemas.microsoft.com/office/drawing/2014/main" val="622973615"/>
                    </a:ext>
                  </a:extLst>
                </a:gridCol>
                <a:gridCol w="5909788">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extLst>
                  <a:ext uri="{0D108BD9-81ED-4DB2-BD59-A6C34878D82A}">
                    <a16:rowId xmlns:a16="http://schemas.microsoft.com/office/drawing/2014/main" val="3686363448"/>
                  </a:ext>
                </a:extLst>
              </a:tr>
              <a:tr h="169249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Estrategias de financiación interna y externa para el apoyo de proyectos de investigación y la generación de productos según el modelo de medición de MinCiencias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400" kern="1200" dirty="0" smtClean="0">
                          <a:solidFill>
                            <a:schemeClr val="tx1"/>
                          </a:solidFill>
                          <a:effectLst/>
                          <a:latin typeface="Arial Narrow" panose="020B0606020202030204" pitchFamily="34" charset="0"/>
                          <a:ea typeface="+mn-ea"/>
                          <a:cs typeface="+mn-cs"/>
                        </a:rPr>
                        <a:t>Convocatoria interna para la publicación de libros y capítulos de libro. (Incentivar lo relacionado a libros resultados de investigación y motivar las publicaciones en co autoría con docentes internacionales). Convocatoria interna para la financiación de proyectos, fomentando la generación de productos y la vinculación de practicantes en investigación. Comité de Ética. Convocatoria para el registro de proyectos sin financiación en efectivo. Cronograma para el registro de tesis de doctorado. Jornadas de Apropiación Social del Conocimiento con componente internacional. Publicación de capítulos de libro en el marco de las Jornadas de Apropiación Social del Conocimiento. Estímulo al Estudiante Investigador. Participación en convocatoria sobre Exenciones Tributarias. Generación de avales frente a Convocatorias Externas</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3877856177"/>
                  </a:ext>
                </a:extLst>
              </a:tr>
              <a:tr h="1363442">
                <a:tc>
                  <a:txBody>
                    <a:bodyPr/>
                    <a:lstStyle/>
                    <a:p>
                      <a:pPr algn="ctr">
                        <a:lnSpc>
                          <a:spcPct val="107000"/>
                        </a:lnSpc>
                        <a:spcAft>
                          <a:spcPts val="0"/>
                        </a:spcAft>
                      </a:pPr>
                      <a:r>
                        <a:rPr lang="es-CO" sz="1800" b="1" kern="1200" dirty="0" smtClean="0">
                          <a:solidFill>
                            <a:schemeClr val="tx1"/>
                          </a:solidFill>
                          <a:effectLst/>
                          <a:latin typeface="+mn-lt"/>
                          <a:ea typeface="+mn-ea"/>
                          <a:cs typeface="+mn-cs"/>
                        </a:rPr>
                        <a:t>Procesos de seguimiento y control en el desarrollo de los proyectos de investigación</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400" kern="1200" dirty="0" smtClean="0">
                          <a:solidFill>
                            <a:schemeClr val="tx1"/>
                          </a:solidFill>
                          <a:effectLst/>
                          <a:latin typeface="Arial Narrow" panose="020B0606020202030204" pitchFamily="34" charset="0"/>
                          <a:ea typeface="+mn-ea"/>
                          <a:cs typeface="+mn-cs"/>
                        </a:rPr>
                        <a:t>Ejecución presupuestal y seguimiento de proyectos de investigación. Seguimiento de informes parciales y finales (Registro de productos, actas del consejo de facultad, etc.) de proyectos de investigación. Seguimiento al registro de productos al CvLAC y GrupLAC. Solicitud de información al CIARP y requerimientos a los autores para el registro en el CvLAC y en el GrupLAC. Seguimiento a Trámites Ambientales (Permiso ANLA, Contratos de Acceso a Recursos Genéticos, Colecciones Científicas, etc.)	</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4141081159"/>
                  </a:ext>
                </a:extLst>
              </a:tr>
              <a:tr h="1255865">
                <a:tc>
                  <a:txBody>
                    <a:bodyPr/>
                    <a:lstStyle/>
                    <a:p>
                      <a:pPr algn="ctr">
                        <a:lnSpc>
                          <a:spcPct val="107000"/>
                        </a:lnSpc>
                        <a:spcAft>
                          <a:spcPts val="0"/>
                        </a:spcAft>
                      </a:pPr>
                      <a:r>
                        <a:rPr lang="es-CO" sz="1800" b="1" kern="1200" dirty="0" smtClean="0">
                          <a:solidFill>
                            <a:schemeClr val="tx1"/>
                          </a:solidFill>
                          <a:effectLst/>
                          <a:latin typeface="+mn-lt"/>
                          <a:ea typeface="+mn-ea"/>
                          <a:cs typeface="+mn-cs"/>
                        </a:rPr>
                        <a:t>Plan de Formación Continua y reconocimiento dirigido a los investigadores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400" kern="1200" dirty="0" smtClean="0">
                          <a:solidFill>
                            <a:schemeClr val="tx1"/>
                          </a:solidFill>
                          <a:effectLst/>
                          <a:latin typeface="Arial Narrow" panose="020B0606020202030204" pitchFamily="34" charset="0"/>
                          <a:ea typeface="+mn-ea"/>
                          <a:cs typeface="+mn-cs"/>
                        </a:rPr>
                        <a:t>Formación a docentes investigadores e integrantes de los grupos y semilleros de investigación. Formación a estudiantes vinculados a grupos y semilleros de investigación. Reconocimiento para investigadores, innovadores y extensionistas	</a:t>
                      </a:r>
                      <a:endParaRPr lang="es-CO" sz="1400" kern="1200" dirty="0" smtClean="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3052261607"/>
                  </a:ext>
                </a:extLst>
              </a:tr>
            </a:tbl>
          </a:graphicData>
        </a:graphic>
      </p:graphicFrame>
    </p:spTree>
    <p:extLst>
      <p:ext uri="{BB962C8B-B14F-4D97-AF65-F5344CB8AC3E}">
        <p14:creationId xmlns:p14="http://schemas.microsoft.com/office/powerpoint/2010/main" val="3425634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562C4D"/>
                </a:solidFill>
                <a:effectLst>
                  <a:outerShdw blurRad="38100" dist="38100" dir="2700000" algn="tl">
                    <a:srgbClr val="000000">
                      <a:alpha val="43137"/>
                    </a:srgbClr>
                  </a:outerShdw>
                </a:effectLst>
              </a:rPr>
              <a:t>Planes operativos</a:t>
            </a:r>
          </a:p>
        </p:txBody>
      </p:sp>
      <p:sp>
        <p:nvSpPr>
          <p:cNvPr id="8" name="Rectángulo 7"/>
          <p:cNvSpPr/>
          <p:nvPr/>
        </p:nvSpPr>
        <p:spPr>
          <a:xfrm rot="16200000">
            <a:off x="-1076601" y="3531734"/>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12. </a:t>
            </a:r>
            <a:r>
              <a:rPr lang="es-CO" sz="800" dirty="0">
                <a:solidFill>
                  <a:schemeClr val="bg1">
                    <a:lumMod val="50000"/>
                  </a:schemeClr>
                </a:solidFill>
                <a:latin typeface="Arial Rounded MT Bold" panose="020F0704030504030204" pitchFamily="34" charset="0"/>
              </a:rPr>
              <a:t>Fortalecimiento de la investigación </a:t>
            </a:r>
            <a:r>
              <a:rPr lang="es-CO" sz="800" dirty="0" smtClean="0">
                <a:solidFill>
                  <a:schemeClr val="bg1">
                    <a:lumMod val="50000"/>
                  </a:schemeClr>
                </a:solidFill>
                <a:latin typeface="Arial Rounded MT Bold" panose="020F0704030504030204" pitchFamily="34" charset="0"/>
              </a:rPr>
              <a:t>institucional</a:t>
            </a:r>
            <a:endParaRPr lang="es-CO" sz="800" dirty="0">
              <a:solidFill>
                <a:schemeClr val="bg1">
                  <a:lumMod val="50000"/>
                </a:schemeClr>
              </a:solidFill>
              <a:latin typeface="Arial Rounded MT Bold" panose="020F0704030504030204" pitchFamily="34" charset="0"/>
            </a:endParaRPr>
          </a:p>
        </p:txBody>
      </p:sp>
      <p:graphicFrame>
        <p:nvGraphicFramePr>
          <p:cNvPr id="9" name="Tabla 8"/>
          <p:cNvGraphicFramePr>
            <a:graphicFrameLocks noGrp="1"/>
          </p:cNvGraphicFramePr>
          <p:nvPr>
            <p:extLst>
              <p:ext uri="{D42A27DB-BD31-4B8C-83A1-F6EECF244321}">
                <p14:modId xmlns:p14="http://schemas.microsoft.com/office/powerpoint/2010/main" val="653954122"/>
              </p:ext>
            </p:extLst>
          </p:nvPr>
        </p:nvGraphicFramePr>
        <p:xfrm>
          <a:off x="1460527" y="1278311"/>
          <a:ext cx="8974391" cy="5359389"/>
        </p:xfrm>
        <a:graphic>
          <a:graphicData uri="http://schemas.openxmlformats.org/drawingml/2006/table">
            <a:tbl>
              <a:tblPr firstRow="1" firstCol="1" bandRow="1"/>
              <a:tblGrid>
                <a:gridCol w="2858413">
                  <a:extLst>
                    <a:ext uri="{9D8B030D-6E8A-4147-A177-3AD203B41FA5}">
                      <a16:colId xmlns:a16="http://schemas.microsoft.com/office/drawing/2014/main" val="622973615"/>
                    </a:ext>
                  </a:extLst>
                </a:gridCol>
                <a:gridCol w="6115978">
                  <a:extLst>
                    <a:ext uri="{9D8B030D-6E8A-4147-A177-3AD203B41FA5}">
                      <a16:colId xmlns:a16="http://schemas.microsoft.com/office/drawing/2014/main" val="2008709917"/>
                    </a:ext>
                  </a:extLst>
                </a:gridCol>
              </a:tblGrid>
              <a:tr h="3371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0C2DA"/>
                    </a:solidFill>
                  </a:tcPr>
                </a:tc>
                <a:extLst>
                  <a:ext uri="{0D108BD9-81ED-4DB2-BD59-A6C34878D82A}">
                    <a16:rowId xmlns:a16="http://schemas.microsoft.com/office/drawing/2014/main" val="3686363448"/>
                  </a:ext>
                </a:extLst>
              </a:tr>
              <a:tr h="169249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Institucionalización de procesos de investigación</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400" kern="1200" dirty="0" smtClean="0">
                          <a:solidFill>
                            <a:schemeClr val="tx1"/>
                          </a:solidFill>
                          <a:effectLst/>
                          <a:latin typeface="Arial Narrow" panose="020B0606020202030204" pitchFamily="34" charset="0"/>
                          <a:ea typeface="+mn-ea"/>
                          <a:cs typeface="+mn-cs"/>
                        </a:rPr>
                        <a:t>Diseñar e implementar una estrategia de acompañamiento permanente a grupos de investigación y definición de plan de acción. Diseñar e implementar estrategias institucionales para la generación de productos por parte de los grupos de investigación. Revisión de la política y lineamientos sobre la producción mínima que requiera un grupo e investigadores y el registro de la misma. Certificación de Productos de los grupos de investigación. Capacitaciones sobre CvLAC, GrupLAC, Registro de Informes, Cultura de la actualización. Actualización anual de información de grupos de investigación y revisión de productividad. Se incluirá la validación y registro de redes nacionales e internacionales. Proceso Editorial UTP. Informes del proceso de acreditación e Indicadores institucionales. Participación en la Mesa de Investigaciones de Risaralda. Administración del Software de Investigaciones y definición de nuevos requerimientos. Administración de la página web, redes sociales y definición de estrategia de comunicaciones. Articulación con Biblioteca para temas como ciencia abierta e identidad digital. Revisión de la propuesta de política de uso de la inteligencia artificial</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3877856177"/>
                  </a:ext>
                </a:extLst>
              </a:tr>
              <a:tr h="1757082">
                <a:tc>
                  <a:txBody>
                    <a:bodyPr/>
                    <a:lstStyle/>
                    <a:p>
                      <a:pPr algn="ctr">
                        <a:lnSpc>
                          <a:spcPct val="107000"/>
                        </a:lnSpc>
                        <a:spcAft>
                          <a:spcPts val="0"/>
                        </a:spcAft>
                      </a:pPr>
                      <a:r>
                        <a:rPr lang="es-CO" sz="1800" b="1" kern="1200" dirty="0" smtClean="0">
                          <a:solidFill>
                            <a:schemeClr val="tx1"/>
                          </a:solidFill>
                          <a:effectLst/>
                          <a:latin typeface="+mn-lt"/>
                          <a:ea typeface="+mn-ea"/>
                          <a:cs typeface="+mn-cs"/>
                        </a:rPr>
                        <a:t>Articulación de la investigación en los procesos de enseñanza en pregrado y postgrado y entre grupos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0C2DA"/>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400" kern="1200" dirty="0" smtClean="0">
                          <a:solidFill>
                            <a:schemeClr val="tx1"/>
                          </a:solidFill>
                          <a:effectLst/>
                          <a:latin typeface="Arial Narrow" panose="020B0606020202030204" pitchFamily="34" charset="0"/>
                          <a:ea typeface="+mn-ea"/>
                          <a:cs typeface="+mn-cs"/>
                        </a:rPr>
                        <a:t>Actualización anual de la información de semilleros de investigación y revisión de la productividad. Evaluación de competencias de los estudiantes vinculados a los semilleros de investigación. Participación en la Red Regional de Semilleros de Investigación. Participación en los Encuentros Departamental y Regional de Semilleros de Investigación. Participación en cursos, veranos y demás actividades convocadas por la RREDSI. Diseñar estrategias para incentivar las prácticas en investigación. Diseñar una estrategia para la articulación de la investigación en el currículo tanto en el pregrado (Semilleros) como en el posgrado. Actualización de la información de los posgrados	</a:t>
                      </a:r>
                      <a:endParaRPr lang="es-CO" sz="11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6EEF4"/>
                    </a:solidFill>
                  </a:tcPr>
                </a:tc>
                <a:extLst>
                  <a:ext uri="{0D108BD9-81ED-4DB2-BD59-A6C34878D82A}">
                    <a16:rowId xmlns:a16="http://schemas.microsoft.com/office/drawing/2014/main" val="4141081159"/>
                  </a:ext>
                </a:extLst>
              </a:tr>
            </a:tbl>
          </a:graphicData>
        </a:graphic>
      </p:graphicFrame>
    </p:spTree>
    <p:extLst>
      <p:ext uri="{BB962C8B-B14F-4D97-AF65-F5344CB8AC3E}">
        <p14:creationId xmlns:p14="http://schemas.microsoft.com/office/powerpoint/2010/main" val="321725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562C4D"/>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6287</TotalTime>
  <Words>2038</Words>
  <Application>Microsoft Office PowerPoint</Application>
  <PresentationFormat>Panorámica</PresentationFormat>
  <Paragraphs>114</Paragraphs>
  <Slides>8</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8</vt:i4>
      </vt:variant>
    </vt:vector>
  </HeadingPairs>
  <TitlesOfParts>
    <vt:vector size="19"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719</cp:revision>
  <cp:lastPrinted>2017-05-16T14:27:28Z</cp:lastPrinted>
  <dcterms:created xsi:type="dcterms:W3CDTF">2017-03-06T22:18:18Z</dcterms:created>
  <dcterms:modified xsi:type="dcterms:W3CDTF">2025-08-12T21:00:53Z</dcterms:modified>
</cp:coreProperties>
</file>