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8" r:id="rId4"/>
    <p:sldId id="1119" r:id="rId5"/>
    <p:sldId id="1120" r:id="rId6"/>
    <p:sldId id="1121" r:id="rId7"/>
    <p:sldId id="1117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EF4"/>
    <a:srgbClr val="E0C2DA"/>
    <a:srgbClr val="D8B2D0"/>
    <a:srgbClr val="562C4D"/>
    <a:srgbClr val="C70517"/>
    <a:srgbClr val="18355E"/>
    <a:srgbClr val="E4061B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2097413" y="4137048"/>
            <a:ext cx="4390426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</a:t>
            </a:r>
            <a:r>
              <a:rPr lang="es-CO" sz="3600" dirty="0">
                <a:solidFill>
                  <a:schemeClr val="bg1"/>
                </a:solidFill>
              </a:rPr>
              <a:t>: </a:t>
            </a:r>
            <a:r>
              <a:rPr lang="es-CO" sz="3200" b="0" dirty="0" smtClean="0">
                <a:solidFill>
                  <a:schemeClr val="bg1"/>
                </a:solidFill>
              </a:rPr>
              <a:t>Internacionalización </a:t>
            </a:r>
            <a:r>
              <a:rPr lang="es-CO" sz="3200" b="0" dirty="0">
                <a:solidFill>
                  <a:schemeClr val="bg1"/>
                </a:solidFill>
              </a:rPr>
              <a:t>de la Investigación, Innovación y Extensión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303720" y="669940"/>
            <a:ext cx="597781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Creación, gestión y transferencia del conocimiento</a:t>
            </a:r>
            <a:endParaRPr lang="es-ES" sz="36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766177" y="914490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rgbClr val="16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13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7" y="2980159"/>
            <a:ext cx="4947957" cy="3331349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669241" y="154595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66893"/>
              </p:ext>
            </p:extLst>
          </p:nvPr>
        </p:nvGraphicFramePr>
        <p:xfrm>
          <a:off x="1156448" y="1117349"/>
          <a:ext cx="9619128" cy="5643773"/>
        </p:xfrm>
        <a:graphic>
          <a:graphicData uri="http://schemas.openxmlformats.org/drawingml/2006/table">
            <a:tbl>
              <a:tblPr firstRow="1" firstCol="1" bandRow="1"/>
              <a:tblGrid>
                <a:gridCol w="2560939">
                  <a:extLst>
                    <a:ext uri="{9D8B030D-6E8A-4147-A177-3AD203B41FA5}">
                      <a16:colId xmlns:a16="http://schemas.microsoft.com/office/drawing/2014/main" val="3273713799"/>
                    </a:ext>
                  </a:extLst>
                </a:gridCol>
                <a:gridCol w="7058189">
                  <a:extLst>
                    <a:ext uri="{9D8B030D-6E8A-4147-A177-3AD203B41FA5}">
                      <a16:colId xmlns:a16="http://schemas.microsoft.com/office/drawing/2014/main" val="2237557047"/>
                    </a:ext>
                  </a:extLst>
                </a:gridCol>
              </a:tblGrid>
              <a:tr h="11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CGT - 13)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77425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de Investigaciones, Innovación y Extensión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21100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Creación, Gestión y Transferencia del conocimiento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70965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de Investigaciones, Innovación y Extensión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51592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58575"/>
                  </a:ext>
                </a:extLst>
              </a:tr>
              <a:tr h="1176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Investigación e Innovación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2412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Internacionalización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71958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Extensión y proyección social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02060"/>
                  </a:ext>
                </a:extLst>
              </a:tr>
              <a:tr h="117604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Misión y proyecto institucional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9830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Estudiantes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1755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Profesores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613278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Procesos académicos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0668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Visibilidad  nacional e internacional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27093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Investigación y creación artística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603975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Pertinencia e impacto social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50719"/>
                  </a:ext>
                </a:extLst>
              </a:tr>
              <a:tr h="1176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Investigación y transferencia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00693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Vinculación con el entorno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08059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Oficina de Relaciones Internacionales, Facultades, Grupos de Investigación, Semilleros de Investigación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131456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Grupos de Investigación de otras instituciones,  Entidades financiadores internacionales, Universidades, Centros de Investigación, Empresas, Instituciones Gubernamentales, Comunidad en General 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0305"/>
                  </a:ext>
                </a:extLst>
              </a:tr>
              <a:tr h="352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955459"/>
                  </a:ext>
                </a:extLst>
              </a:tr>
              <a:tr h="3528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79531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543206"/>
                  </a:ext>
                </a:extLst>
              </a:tr>
              <a:tr h="352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83970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 Promover sociedades justas, pacíficas e inclusivas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430839"/>
                  </a:ext>
                </a:extLst>
              </a:tr>
              <a:tr h="117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 Revitalizar la alianza mundial para el desarrollo sostenible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827" marR="2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06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23363" y="1116001"/>
            <a:ext cx="105604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latin typeface="Arial Narrow" panose="020B0606020202030204" pitchFamily="34" charset="0"/>
              </a:rPr>
              <a:t>La Investigación, la innovación y la extensión en la Universidad Tecnológica de Pereira se está llevando a cabo en el ámbito local, regional o nacional, más no en el  internacional, lo que no ha permitido un desarrollo institucional globalizado e implementar las capacidades que ha desarrollado la Universidad Tecnológica de Pereira.</a:t>
            </a:r>
          </a:p>
          <a:p>
            <a:pPr algn="just"/>
            <a:r>
              <a:rPr lang="es-CO" sz="11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100" dirty="0">
                <a:latin typeface="Arial Narrow" panose="020B0606020202030204" pitchFamily="34" charset="0"/>
              </a:rPr>
              <a:t>Lo anterior, se evidencia en lo siguiente: pocas alianzas internacionales para la formulación y ejecución de proyectos de cooperación en I+D+i que permitan fortalecer las capacidades institucionales y de los grupos de investigación, bajo nivel en la  movilidad docente y estudiantil en el marco de procesos de investigación para visibilizar las capacidades institucionales en I+D+i, falta de  acciones de cooperación con aliados estratégicos en Francia, Alemania, Reino Unido, Estados Unidos y América Latina y el Caribe y poca  visibilidad internacional  de las capacidades en I+D+i de la universidad  a través de la participación en convocatorias.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80507"/>
              </p:ext>
            </p:extLst>
          </p:nvPr>
        </p:nvGraphicFramePr>
        <p:xfrm>
          <a:off x="1147482" y="2661270"/>
          <a:ext cx="9594138" cy="3365574"/>
        </p:xfrm>
        <a:graphic>
          <a:graphicData uri="http://schemas.openxmlformats.org/drawingml/2006/table">
            <a:tbl>
              <a:tblPr firstRow="1" firstCol="1" bandRow="1"/>
              <a:tblGrid>
                <a:gridCol w="2474259">
                  <a:extLst>
                    <a:ext uri="{9D8B030D-6E8A-4147-A177-3AD203B41FA5}">
                      <a16:colId xmlns:a16="http://schemas.microsoft.com/office/drawing/2014/main" val="357975533"/>
                    </a:ext>
                  </a:extLst>
                </a:gridCol>
                <a:gridCol w="3263153">
                  <a:extLst>
                    <a:ext uri="{9D8B030D-6E8A-4147-A177-3AD203B41FA5}">
                      <a16:colId xmlns:a16="http://schemas.microsoft.com/office/drawing/2014/main" val="3365580326"/>
                    </a:ext>
                  </a:extLst>
                </a:gridCol>
                <a:gridCol w="3856726">
                  <a:extLst>
                    <a:ext uri="{9D8B030D-6E8A-4147-A177-3AD203B41FA5}">
                      <a16:colId xmlns:a16="http://schemas.microsoft.com/office/drawing/2014/main" val="3495555316"/>
                    </a:ext>
                  </a:extLst>
                </a:gridCol>
              </a:tblGrid>
              <a:tr h="195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58333"/>
                  </a:ext>
                </a:extLst>
              </a:tr>
              <a:tr h="68413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 Investigación en la Universidad Tecnológica de Pereira se está llevando a cabo en el ámbito local, regional o nacional, más no se ha desarrollado a nivel internacional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Incipientes acciones de cooperación con aliados estratégicos en Francia, Alemania, Reino Unido, Estados Unidos y América Latina y el Caribe.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Falta de reconocimiento internacional. 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No se cuenta con personal para la coordinación de acciones para la cooperación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  Pocos productos de investigación con impacto internacional.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757054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Bajo nivel de internacionalización de la investigación, relacionada con la movilidad docente y estudiantil en el marco de procesos de investigación para visibilizar las capacidades institucionales en I+D+i. Adicionalmente, la generación de redes de investigación y estancias en grupos y semilleros.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Desfinanciación para conceptos de movilidad.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Falta de lineamientos en temas de generación de redes internacionales. 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 Falta de procedimientos relacionados con estancias de investigación.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7378"/>
                  </a:ext>
                </a:extLst>
              </a:tr>
              <a:tr h="1956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571627"/>
                  </a:ext>
                </a:extLst>
              </a:tr>
              <a:tr h="4498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No se cuenta con proyectos de investigación financiados internacionalmente.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Desfinanciación de la investigación institucional. 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Grupos de Investigación no reconocidos por MINCIENCIAS. 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960371"/>
                  </a:ext>
                </a:extLst>
              </a:tr>
              <a:tr h="4213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Falta de reconocimiento institucional en el ámbito internacional de la investigación.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Desfinanciación de la investigación institucional. </a:t>
                      </a:r>
                      <a:b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Grupos de Investigación no reconocidos por MINCIENCIAS. 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1502" marR="41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25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0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6605697" y="2146287"/>
            <a:ext cx="2538303" cy="0"/>
          </a:xfrm>
          <a:prstGeom prst="line">
            <a:avLst/>
          </a:prstGeom>
          <a:ln w="28575">
            <a:solidFill>
              <a:srgbClr val="562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85" y="1143421"/>
            <a:ext cx="5146662" cy="37593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200" dirty="0">
                <a:latin typeface="Arial Narrow" panose="020B0606020202030204" pitchFamily="34" charset="0"/>
              </a:rPr>
              <a:t>Se realizarán los siguientes planes operativos para fortalecer la internacionalización de la investigación, innovación y la extensión en la Universidad Tecnológica de Pereira: </a:t>
            </a:r>
          </a:p>
          <a:p>
            <a:pPr algn="just"/>
            <a:r>
              <a:rPr lang="es-CO" sz="1200" dirty="0">
                <a:latin typeface="Arial Narrow" panose="020B0606020202030204" pitchFamily="34" charset="0"/>
              </a:rPr>
              <a:t> </a:t>
            </a:r>
            <a:r>
              <a:rPr lang="es-CO" sz="1200" dirty="0" smtClean="0">
                <a:latin typeface="Arial Narrow" panose="020B0606020202030204" pitchFamily="34" charset="0"/>
              </a:rPr>
              <a:t>Generar </a:t>
            </a:r>
            <a:r>
              <a:rPr lang="es-CO" sz="1200" dirty="0">
                <a:latin typeface="Arial Narrow" panose="020B0606020202030204" pitchFamily="34" charset="0"/>
              </a:rPr>
              <a:t>alianzas internacionales para la formulación y ejecución de proyectos de cooperación en I+D+i que permitan fortalecer las capacidades institucionales y de los grupos de investigación.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Fomentar la movilidad docente y estudiantil en el marco de procesos de investigación para visibilizar las capacidades institucionales en I+D+i.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Fortalecer acciones de cooperación con aliados estratégicos en Francia, Alemania, Reino Unido, Estados Unidos y América Latina y el Caribe.</a:t>
            </a:r>
          </a:p>
          <a:p>
            <a:pPr algn="just"/>
            <a:r>
              <a:rPr lang="es-CO" sz="1200" dirty="0">
                <a:latin typeface="Arial Narrow" panose="020B0606020202030204" pitchFamily="34" charset="0"/>
              </a:rPr>
              <a:t>*Incrementar la visibilidad internacional de las capacidades en I+D+i de la universidad a través de la participación en convocatorias</a:t>
            </a:r>
          </a:p>
          <a:p>
            <a:pPr marL="0" indent="0" algn="just">
              <a:buNone/>
            </a:pPr>
            <a:r>
              <a:rPr lang="es-CO" sz="1200" dirty="0" smtClean="0">
                <a:latin typeface="Arial Narrow" panose="020B0606020202030204" pitchFamily="34" charset="0"/>
              </a:rPr>
              <a:t>Se </a:t>
            </a:r>
            <a:r>
              <a:rPr lang="es-CO" sz="1200" dirty="0">
                <a:latin typeface="Arial Narrow" panose="020B0606020202030204" pitchFamily="34" charset="0"/>
              </a:rPr>
              <a:t>requiere fortalecer la internacionalización de la investigación, la innovación y la extensión en la Universidad Tecnológica de Pereira, para obtener recursos de financiación y posicionar la institución en dicho ámbito, ya que hasta la fecha se ha trabajado solo en el ámbito local, regional y nacional, consolidando capacidades internas.</a:t>
            </a:r>
          </a:p>
          <a:p>
            <a:pPr marL="0" indent="0" algn="just">
              <a:buNone/>
            </a:pPr>
            <a:r>
              <a:rPr lang="es-CO" sz="1200" dirty="0" smtClean="0">
                <a:latin typeface="Arial Narrow" panose="020B0606020202030204" pitchFamily="34" charset="0"/>
              </a:rPr>
              <a:t>Cabe </a:t>
            </a:r>
            <a:r>
              <a:rPr lang="es-CO" sz="1200" dirty="0">
                <a:latin typeface="Arial Narrow" panose="020B0606020202030204" pitchFamily="34" charset="0"/>
              </a:rPr>
              <a:t>destacar, que la institución cuenta con procesos de internacionalización en temas académicos, que se esperan transferir a los relacionado a la gestión del conocimiento, que permita: 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Contar con proyectos de investigación financiados internacionalmente. 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Reconocimiento institucional en el ámbito internacional de la investigación. </a:t>
            </a:r>
          </a:p>
          <a:p>
            <a:pPr lvl="0" algn="just"/>
            <a:r>
              <a:rPr lang="es-CO" sz="1200" dirty="0">
                <a:latin typeface="Arial Narrow" panose="020B0606020202030204" pitchFamily="34" charset="0"/>
              </a:rPr>
              <a:t>Aumento nivel de cooperación internacional en doble vía.</a:t>
            </a:r>
          </a:p>
          <a:p>
            <a:pPr marL="0" indent="0" algn="just">
              <a:buNone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50226" y="1044042"/>
            <a:ext cx="2304616" cy="6367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849081" y="1912372"/>
            <a:ext cx="4214497" cy="505877"/>
            <a:chOff x="481236" y="1624130"/>
            <a:chExt cx="4001276" cy="666178"/>
          </a:xfrm>
        </p:grpSpPr>
        <p:sp>
          <p:nvSpPr>
            <p:cNvPr id="13" name="Rectángulo redondeado 12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Oficina de Relaciones Internacionales, Facultades, Grupos de Investigación, Semilleros de Investigación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849082" y="2576723"/>
            <a:ext cx="4205122" cy="736580"/>
            <a:chOff x="472275" y="2459414"/>
            <a:chExt cx="4022445" cy="516696"/>
          </a:xfrm>
        </p:grpSpPr>
        <p:sp>
          <p:nvSpPr>
            <p:cNvPr id="16" name="Rectángulo redondeado 15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Grupos de Investigación de otras instituciones,  Entidades financiadores internacionales, Universidades, Centros de Investigación, Empresas, Instituciones Gubernamentales, Comunidad en General 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sp>
        <p:nvSpPr>
          <p:cNvPr id="18" name="Conector recto 9"/>
          <p:cNvSpPr/>
          <p:nvPr/>
        </p:nvSpPr>
        <p:spPr>
          <a:xfrm>
            <a:off x="6606777" y="1680837"/>
            <a:ext cx="234424" cy="18612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57073"/>
                </a:lnTo>
                <a:lnTo>
                  <a:pt x="234424" y="2057073"/>
                </a:lnTo>
              </a:path>
            </a:pathLst>
          </a:custGeom>
          <a:noFill/>
          <a:ln w="28575">
            <a:solidFill>
              <a:srgbClr val="562C4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o 18"/>
          <p:cNvGrpSpPr/>
          <p:nvPr/>
        </p:nvGrpSpPr>
        <p:grpSpPr>
          <a:xfrm>
            <a:off x="6841201" y="3471777"/>
            <a:ext cx="4222377" cy="684182"/>
            <a:chOff x="472275" y="3145215"/>
            <a:chExt cx="4036699" cy="626053"/>
          </a:xfrm>
        </p:grpSpPr>
        <p:sp>
          <p:nvSpPr>
            <p:cNvPr id="20" name="Rectángulo redondeado 19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rgbClr val="562C4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490611" y="3163551"/>
              <a:ext cx="4000027" cy="589381"/>
            </a:xfrm>
            <a:prstGeom prst="rect">
              <a:avLst/>
            </a:prstGeom>
            <a:ln>
              <a:solidFill>
                <a:srgbClr val="562C4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just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Grupos de Investigación Universidad Tecnológica de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Pereira. Investigadores. Estudiantes . Facultades. Programas Académicos. Dependencias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Administrativas</a:t>
              </a:r>
            </a:p>
          </p:txBody>
        </p:sp>
      </p:grpSp>
      <p:sp>
        <p:nvSpPr>
          <p:cNvPr id="22" name="Marco 21"/>
          <p:cNvSpPr/>
          <p:nvPr/>
        </p:nvSpPr>
        <p:spPr>
          <a:xfrm>
            <a:off x="6407914" y="1068564"/>
            <a:ext cx="2189240" cy="612273"/>
          </a:xfrm>
          <a:prstGeom prst="frame">
            <a:avLst/>
          </a:prstGeom>
          <a:solidFill>
            <a:srgbClr val="562C4D"/>
          </a:solidFill>
          <a:ln>
            <a:solidFill>
              <a:srgbClr val="56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3" name="Conector recto 3"/>
          <p:cNvSpPr/>
          <p:nvPr/>
        </p:nvSpPr>
        <p:spPr>
          <a:xfrm>
            <a:off x="6605696" y="1630912"/>
            <a:ext cx="262897" cy="5216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16593"/>
                </a:lnTo>
                <a:lnTo>
                  <a:pt x="234424" y="1316593"/>
                </a:lnTo>
              </a:path>
            </a:pathLst>
          </a:custGeom>
          <a:noFill/>
          <a:ln w="28575">
            <a:solidFill>
              <a:srgbClr val="562C4D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806" y="4420916"/>
            <a:ext cx="4476486" cy="6714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423" y="5151732"/>
            <a:ext cx="1479737" cy="14797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748" y="5150401"/>
            <a:ext cx="1468656" cy="1468656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832" y="5158328"/>
            <a:ext cx="1479003" cy="14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0" y="1827408"/>
            <a:ext cx="10148047" cy="42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800" dirty="0">
                <a:latin typeface="Arial Narrow" panose="020B0606020202030204" pitchFamily="34" charset="0"/>
              </a:rPr>
              <a:t>Fomentar la Internacionalización de la Investigación, Innovación y Extensión en la Universidad Tecnológica de Pereira</a:t>
            </a:r>
            <a:r>
              <a:rPr lang="es-CO" sz="1800" dirty="0" smtClean="0">
                <a:latin typeface="Arial Narrow" panose="020B0606020202030204" pitchFamily="34" charset="0"/>
              </a:rPr>
              <a:t>.</a:t>
            </a:r>
            <a:endParaRPr lang="es-CO" sz="1800" dirty="0">
              <a:latin typeface="Arial Narrow" panose="020B060602020203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790736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56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53671" y="3564416"/>
            <a:ext cx="1014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CO" dirty="0">
                <a:latin typeface="Arial Narrow" panose="020B0606020202030204" pitchFamily="34" charset="0"/>
              </a:rPr>
              <a:t>Fortalecer </a:t>
            </a:r>
            <a:r>
              <a:rPr lang="es-CO" dirty="0">
                <a:latin typeface="Arial Narrow" panose="020B0606020202030204" pitchFamily="34" charset="0"/>
              </a:rPr>
              <a:t>acciones de cooperación con aliados estratégicos en Francia, Alemania, Reino Unido, Estados Unidos y América Latina y el Caribe.				</a:t>
            </a:r>
            <a:endParaRPr lang="es-CO" dirty="0">
              <a:latin typeface="Arial Narrow" panose="020B0606020202030204" pitchFamily="34" charset="0"/>
            </a:endParaRPr>
          </a:p>
          <a:p>
            <a:pPr marL="285750" lvl="0" indent="-285750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s-CO" dirty="0">
                <a:latin typeface="Arial Narrow" panose="020B0606020202030204" pitchFamily="34" charset="0"/>
              </a:rPr>
              <a:t>Fomentar </a:t>
            </a:r>
            <a:r>
              <a:rPr lang="es-CO" dirty="0">
                <a:latin typeface="Arial Narrow" panose="020B0606020202030204" pitchFamily="34" charset="0"/>
              </a:rPr>
              <a:t>la internacionalización de la investigación, relacionada con la movilidad docente y estudiantil en el marco de procesos de investigación para visibilizar las capacidades institucionales en I+D+i. </a:t>
            </a:r>
            <a:r>
              <a:rPr lang="es-CO" dirty="0"/>
              <a:t>	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8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22259"/>
              </p:ext>
            </p:extLst>
          </p:nvPr>
        </p:nvGraphicFramePr>
        <p:xfrm>
          <a:off x="1394772" y="1039906"/>
          <a:ext cx="9153684" cy="5519484"/>
        </p:xfrm>
        <a:graphic>
          <a:graphicData uri="http://schemas.openxmlformats.org/drawingml/2006/table">
            <a:tbl>
              <a:tblPr firstRow="1" firstCol="1" bandRow="1"/>
              <a:tblGrid>
                <a:gridCol w="298408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169604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36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692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Acciones de cooperación con aliados estratégicos orientadas a fortalecer la visibilidad internacional de las capacidades en I+D+i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Socializar y difundir convocatorias externas internacionales y oportunidades de cooperación con aliados estratégicos. Difundir de convocatorias externas focalizadas con grupos de investigación específicos. Generar material de divulgación que contribuya a la visibilidad internacional de las capacidades en I+D+i de la universidad (sitio web, Tips, videos, portafolios, etc.). Fomentar actividades que conlleven a la consolidación de alianzas internacionales para adelantar iniciativas, programas y/o proyectos de cooperación en I+D+i que permitan fortalecer las capacidades institucionales y de los grupos de investigación (webinar, talleres, y socialización de oportunidades de cooperación). Realizar acciones de cooperación con aliados estratégicos para la postulación conjunta con los grupos de investigación a convocatorias internacionales, fortaleciendo alianzas y aumentando las oportunidades de financiación y proyección global. Monitorear acciones de cooperación internacional en el marco de los de los convenios o redes vigentes. Implementar acciones de diplomacia de la innovación identificando y realizando acercamientos con aliados internacionales para el intercambio de buenas prácticas de transferencia de tecnología e innovación tecnológica. Identificar y vincular a la ruta Barranqueros UTP de egresados emprendedores con residencia en otros países. Vincular a la red de mentores egresados residentes fuera de Colombia, en una estrategia articulada con la Oficina de Relaciones Internacionales y ASEUTP.</a:t>
                      </a:r>
                      <a:endParaRPr lang="es-CO" sz="135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363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Internacionalización de la investigación, relacionada con la movilidad docente y estudiantil en el marco de procesos de investigación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en el programa de movilidad Delfín. Promover Estancias de Investigación en Grupos, Semilleros y Centros. Implementación de todas las estrategias definidas en el marco del Programa Delfín. Validación y registro de redes nacionales e internacionales.	</a:t>
                      </a: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</a:t>
                      </a:r>
                      <a:endParaRPr lang="es-CO" sz="135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81159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de la Investigación, Innovación y Extensión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3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56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8" y="3975202"/>
            <a:ext cx="2513802" cy="24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6304</TotalTime>
  <Words>1495</Words>
  <Application>Microsoft Office PowerPoint</Application>
  <PresentationFormat>Panorámica</PresentationFormat>
  <Paragraphs>95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724</cp:revision>
  <cp:lastPrinted>2017-05-16T14:27:28Z</cp:lastPrinted>
  <dcterms:created xsi:type="dcterms:W3CDTF">2017-03-06T22:18:18Z</dcterms:created>
  <dcterms:modified xsi:type="dcterms:W3CDTF">2025-08-12T21:20:05Z</dcterms:modified>
</cp:coreProperties>
</file>