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8" r:id="rId4"/>
    <p:sldId id="1119" r:id="rId5"/>
    <p:sldId id="1120" r:id="rId6"/>
    <p:sldId id="1121"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EF4"/>
    <a:srgbClr val="E0C2DA"/>
    <a:srgbClr val="D8B2D0"/>
    <a:srgbClr val="562C4D"/>
    <a:srgbClr val="C70517"/>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12/08/2025</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12/08/2025</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12/08/2025</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12/08/2025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12/08/2025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12/08/2025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12/08/2025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12/08/2025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12/08/2025</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2097413" y="4137048"/>
            <a:ext cx="4390426"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3200" b="0" dirty="0" smtClean="0">
                <a:solidFill>
                  <a:schemeClr val="bg1"/>
                </a:solidFill>
              </a:rPr>
              <a:t>Fomento </a:t>
            </a:r>
            <a:r>
              <a:rPr lang="es-CO" sz="3200" b="0" dirty="0">
                <a:solidFill>
                  <a:schemeClr val="bg1"/>
                </a:solidFill>
              </a:rPr>
              <a:t>y Fortalecimiento de la Extensión Universitaria</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Creación, gestión y transferencia del conocimiento</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14</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4" name="Imagen 13"/>
          <p:cNvPicPr/>
          <p:nvPr/>
        </p:nvPicPr>
        <p:blipFill>
          <a:blip r:embed="rId3" cstate="print">
            <a:extLst>
              <a:ext uri="{28A0092B-C50C-407E-A947-70E740481C1C}">
                <a14:useLocalDpi xmlns:a14="http://schemas.microsoft.com/office/drawing/2010/main" val="0"/>
              </a:ext>
            </a:extLst>
          </a:blip>
          <a:stretch>
            <a:fillRect/>
          </a:stretch>
        </p:blipFill>
        <p:spPr>
          <a:xfrm>
            <a:off x="6687671" y="3173404"/>
            <a:ext cx="4486123" cy="3241347"/>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62C4D"/>
                </a:solidFill>
                <a:effectLst>
                  <a:outerShdw blurRad="38100" dist="38100" dir="2700000" algn="tl">
                    <a:srgbClr val="000000">
                      <a:alpha val="43137"/>
                    </a:srgbClr>
                  </a:outerShdw>
                </a:effectLst>
              </a:rPr>
              <a:t>Información general del proyecto</a:t>
            </a:r>
            <a:endParaRPr lang="en-US" sz="3600" dirty="0">
              <a:solidFill>
                <a:srgbClr val="562C4D"/>
              </a:solidFill>
              <a:effectLst>
                <a:outerShdw blurRad="38100" dist="38100" dir="2700000" algn="tl">
                  <a:srgbClr val="000000">
                    <a:alpha val="43137"/>
                  </a:srgbClr>
                </a:outerShdw>
              </a:effectLst>
            </a:endParaRPr>
          </a:p>
        </p:txBody>
      </p:sp>
      <p:sp>
        <p:nvSpPr>
          <p:cNvPr id="5" name="Rectángulo 4"/>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endParaRPr lang="es-CO" sz="800" dirty="0">
              <a:solidFill>
                <a:schemeClr val="bg1">
                  <a:lumMod val="50000"/>
                </a:schemeClr>
              </a:solidFill>
              <a:latin typeface="Arial Rounded MT Bold" panose="020F0704030504030204" pitchFamily="34"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9789696"/>
              </p:ext>
            </p:extLst>
          </p:nvPr>
        </p:nvGraphicFramePr>
        <p:xfrm>
          <a:off x="1183342" y="1029782"/>
          <a:ext cx="9583269" cy="5342457"/>
        </p:xfrm>
        <a:graphic>
          <a:graphicData uri="http://schemas.openxmlformats.org/drawingml/2006/table">
            <a:tbl>
              <a:tblPr firstRow="1" firstCol="1" bandRow="1"/>
              <a:tblGrid>
                <a:gridCol w="3075915">
                  <a:extLst>
                    <a:ext uri="{9D8B030D-6E8A-4147-A177-3AD203B41FA5}">
                      <a16:colId xmlns:a16="http://schemas.microsoft.com/office/drawing/2014/main" val="2987685242"/>
                    </a:ext>
                  </a:extLst>
                </a:gridCol>
                <a:gridCol w="6507354">
                  <a:extLst>
                    <a:ext uri="{9D8B030D-6E8A-4147-A177-3AD203B41FA5}">
                      <a16:colId xmlns:a16="http://schemas.microsoft.com/office/drawing/2014/main" val="4150636367"/>
                    </a:ext>
                  </a:extLst>
                </a:gridCol>
              </a:tblGrid>
              <a:tr h="131859">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CGT - 14)</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391384"/>
                  </a:ext>
                </a:extLst>
              </a:tr>
              <a:tr h="131859">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658900"/>
                  </a:ext>
                </a:extLst>
              </a:tr>
              <a:tr h="131859">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Creación, Gestión y Transferencia del conocimiento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291889"/>
                  </a:ext>
                </a:extLst>
              </a:tr>
              <a:tr h="131859">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955299"/>
                  </a:ext>
                </a:extLst>
              </a:tr>
              <a:tr h="263717">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851296"/>
                  </a:ext>
                </a:extLst>
              </a:tr>
              <a:tr h="263717">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494972"/>
                  </a:ext>
                </a:extLst>
              </a:tr>
              <a:tr h="131859">
                <a:tc rowSpan="7">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4253427"/>
                  </a:ext>
                </a:extLst>
              </a:tr>
              <a:tr h="131859">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Estudiantes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8395625"/>
                  </a:ext>
                </a:extLst>
              </a:tr>
              <a:tr h="131859">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Profesores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9578304"/>
                  </a:ext>
                </a:extLst>
              </a:tr>
              <a:tr h="131859">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157052"/>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910113"/>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7681755"/>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6869821"/>
                  </a:ext>
                </a:extLst>
              </a:tr>
              <a:tr h="131859">
                <a:tc rowSpan="3">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4. Recursos materiales y servicios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6405334"/>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187034"/>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9. Información pública</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0462591"/>
                  </a:ext>
                </a:extLst>
              </a:tr>
              <a:tr h="263717">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Facultades, Grupos de Investigación, Docentes, administrativos y estudiantes</a:t>
                      </a:r>
                      <a:endParaRPr lang="es-CO" sz="110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641770"/>
                  </a:ext>
                </a:extLst>
              </a:tr>
              <a:tr h="263717">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Empresas, Instituciones Gubernamentales, organizaciones sociales, Comunidad en General </a:t>
                      </a:r>
                      <a:endParaRPr lang="es-CO" sz="110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786790"/>
                  </a:ext>
                </a:extLst>
              </a:tr>
              <a:tr h="263717">
                <a:tc rowSpan="3">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170345"/>
                  </a:ext>
                </a:extLst>
              </a:tr>
              <a:tr h="263717">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23506"/>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838610"/>
                  </a:ext>
                </a:extLst>
              </a:tr>
              <a:tr h="395576">
                <a:tc rowSpan="2">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372143"/>
                  </a:ext>
                </a:extLst>
              </a:tr>
              <a:tr h="395576">
                <a:tc vMerge="1">
                  <a:txBody>
                    <a:bodyPr/>
                    <a:lstStyle/>
                    <a:p>
                      <a:endParaRPr lang="es-CO"/>
                    </a:p>
                  </a:txBody>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10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394046"/>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923363" y="1116001"/>
            <a:ext cx="10560426" cy="769441"/>
          </a:xfrm>
          <a:prstGeom prst="rect">
            <a:avLst/>
          </a:prstGeom>
        </p:spPr>
        <p:txBody>
          <a:bodyPr wrap="square">
            <a:spAutoFit/>
          </a:bodyPr>
          <a:lstStyle/>
          <a:p>
            <a:pPr algn="just"/>
            <a:r>
              <a:rPr lang="es-CO" sz="1100" dirty="0">
                <a:latin typeface="Arial Narrow" panose="020B0606020202030204" pitchFamily="34" charset="0"/>
              </a:rPr>
              <a:t>La Universidad Tecnológica de Pereira por su experiencia y posicionamiento académico y de investigación a través de la oferta de pregrado, posgrado y la consolidación de sus grupos de investigación ha generado unas capacidades institucionales importantes que pueden aportar a la solución de problemas del sector externo a través de la Extensión universitaria. Esta última como función misional de la Universidad ha ido consolidándose en con el tiempo, sin embargo, pesé a las múltiples acciones realizadas, requiere fortalecer los procesos de visibilidad y apropiación por parte de la comunidad universitaria de las capacidades institucionales, generando desarticulación entre dependencias, duplicidad en procesos y indicadores institucionales que no reflejan las reales capacidades de la institución.</a:t>
            </a:r>
          </a:p>
        </p:txBody>
      </p:sp>
      <p:sp>
        <p:nvSpPr>
          <p:cNvPr id="8" name="Rectángulo 7"/>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endParaRPr lang="es-CO" sz="800" dirty="0">
              <a:solidFill>
                <a:schemeClr val="bg1">
                  <a:lumMod val="50000"/>
                </a:schemeClr>
              </a:solidFill>
              <a:latin typeface="Arial Rounded MT Bold" panose="020F070403050403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792470374"/>
              </p:ext>
            </p:extLst>
          </p:nvPr>
        </p:nvGraphicFramePr>
        <p:xfrm>
          <a:off x="1237130" y="1978318"/>
          <a:ext cx="9296400" cy="4734016"/>
        </p:xfrm>
        <a:graphic>
          <a:graphicData uri="http://schemas.openxmlformats.org/drawingml/2006/table">
            <a:tbl>
              <a:tblPr firstRow="1" firstCol="1" bandRow="1"/>
              <a:tblGrid>
                <a:gridCol w="1889942">
                  <a:extLst>
                    <a:ext uri="{9D8B030D-6E8A-4147-A177-3AD203B41FA5}">
                      <a16:colId xmlns:a16="http://schemas.microsoft.com/office/drawing/2014/main" val="266144739"/>
                    </a:ext>
                  </a:extLst>
                </a:gridCol>
                <a:gridCol w="2639561">
                  <a:extLst>
                    <a:ext uri="{9D8B030D-6E8A-4147-A177-3AD203B41FA5}">
                      <a16:colId xmlns:a16="http://schemas.microsoft.com/office/drawing/2014/main" val="3273158311"/>
                    </a:ext>
                  </a:extLst>
                </a:gridCol>
                <a:gridCol w="4766897">
                  <a:extLst>
                    <a:ext uri="{9D8B030D-6E8A-4147-A177-3AD203B41FA5}">
                      <a16:colId xmlns:a16="http://schemas.microsoft.com/office/drawing/2014/main" val="3639658845"/>
                    </a:ext>
                  </a:extLst>
                </a:gridCol>
              </a:tblGrid>
              <a:tr h="86150">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310689126"/>
                  </a:ext>
                </a:extLst>
              </a:tr>
              <a:tr h="1657205">
                <a:tc rowSpan="8">
                  <a:txBody>
                    <a:bodyPr/>
                    <a:lstStyle/>
                    <a:p>
                      <a:pPr algn="ctr">
                        <a:lnSpc>
                          <a:spcPct val="115000"/>
                        </a:lnSpc>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Débil visibilidad y registro institucional en procesos de extensión universitaria ejecutados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Débil cultura del registro de las actividades de extensión y desconocimiento en formulación, ejecución, seguimiento y control de proyectos de extensión</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Desconocimiento de las políticas institucionales por parte de la comunidad responsable de desarrollar actividades de extensión</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Ausencia de herramientas tecnológicas adecuadas que faciliten el proceso de registro</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Baja visibilidad de la extensión desarrollada al interior de la institución.</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1.4 Desconocimiento de los procesos institucionales en el marco de la extensión universitaria</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1.5 Resistencia a la ejecución de procedimientos institucionales por parte de la comunidad </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1.6 Bajos procesos de formación y acompañamiento a los responsables de ejecutar las actividades de extensión.</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1.7 Duplicidad en las temáticas, actividades, y procesos desarrollados entre facultades</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1.8 Inexperiencia en procesos de formulación, ejecución, seguimiento y control de proyectos</a:t>
                      </a:r>
                      <a:endParaRPr lang="es-CO" sz="1000" dirty="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771400"/>
                  </a:ext>
                </a:extLst>
              </a:tr>
              <a:tr h="50436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Oferta de Educación continua de manera desarticulada y desorganizada.</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Ausencia de política y procedimientos institucionales. </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Baja capacidad de comercialización y oferta de los servicios de educación continua</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Ausencia de acompañamiento institucional para la ejecución de actividades de educación continua</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000900"/>
                  </a:ext>
                </a:extLst>
              </a:tr>
              <a:tr h="21615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Insuficiente inversión en iniciativas de extensión universitaria que beneficien e impacten la sociedad</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Recursos presupuestales escasos.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Priorización en asignación de recursos para otras líneas de acción institucional</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701791"/>
                  </a:ext>
                </a:extLst>
              </a:tr>
              <a:tr h="86150">
                <a:tc vMerge="1">
                  <a:txBody>
                    <a:bodyPr/>
                    <a:lstStyle/>
                    <a:p>
                      <a:endParaRPr lang="es-CO"/>
                    </a:p>
                  </a:txBody>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1073940549"/>
                  </a:ext>
                </a:extLst>
              </a:tr>
              <a:tr h="432314">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Baja visibilidad  en las actividades de extensión  desarrolladas institucionales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Subregistro de las actividades de Extensión</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Indicadores institucionales con información ajena a la realidad de la Universidad</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Pérdida de oportunidades externas </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171567"/>
                  </a:ext>
                </a:extLst>
              </a:tr>
              <a:tr h="648471">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2.Oferta de educación continua sin mínimos criterios de calidad</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Imagen institucional debilitada por procesos de educación continua</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Duplicidad en la oferta de temáticas entre dependencias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Pérdida de oportunidades comerciales para la institución</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Competencia entre dependencias y facultades en la oferta de servicios de extensión</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479572"/>
                  </a:ext>
                </a:extLst>
              </a:tr>
              <a:tr h="50436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Pérdida de oportunidades de ejecución de proyectos </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Problemas con entidades externas por malos procesos de ejecución de proyectos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Ineficientes procesos de ejecución de proyectos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Personal con bajos niveles de formación en formulación, ejecución, seguimiento y control de proyectos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261272"/>
                  </a:ext>
                </a:extLst>
              </a:tr>
              <a:tr h="21615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4.Disminución del número de Proyectos de Extensión solidaria y actividades de extensión</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Reducción de la extensión universitaria</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4.2 Bajo impacto de las actividades desarrolladas</a:t>
                      </a:r>
                      <a:endParaRPr lang="es-CO" sz="1000" dirty="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257221"/>
                  </a:ext>
                </a:extLst>
              </a:tr>
            </a:tbl>
          </a:graphicData>
        </a:graphic>
      </p:graphicFrame>
    </p:spTree>
    <p:extLst>
      <p:ext uri="{BB962C8B-B14F-4D97-AF65-F5344CB8AC3E}">
        <p14:creationId xmlns:p14="http://schemas.microsoft.com/office/powerpoint/2010/main" val="159690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05697" y="2146287"/>
            <a:ext cx="2538303" cy="0"/>
          </a:xfrm>
          <a:prstGeom prst="line">
            <a:avLst/>
          </a:prstGeom>
          <a:ln w="28575">
            <a:solidFill>
              <a:srgbClr val="562C4D"/>
            </a:solidFill>
          </a:ln>
        </p:spPr>
        <p:style>
          <a:lnRef idx="1">
            <a:schemeClr val="accent1"/>
          </a:lnRef>
          <a:fillRef idx="0">
            <a:schemeClr val="accent1"/>
          </a:fillRef>
          <a:effectRef idx="0">
            <a:schemeClr val="accent1"/>
          </a:effectRef>
          <a:fontRef idx="minor">
            <a:schemeClr val="tx1"/>
          </a:fontRef>
        </p:style>
      </p:cxnSp>
      <p:sp>
        <p:nvSpPr>
          <p:cNvPr id="10"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689286" y="1398942"/>
            <a:ext cx="5146662" cy="3759386"/>
          </a:xfrm>
        </p:spPr>
        <p:txBody>
          <a:bodyPr>
            <a:noAutofit/>
          </a:bodyPr>
          <a:lstStyle/>
          <a:p>
            <a:pPr marL="0" indent="0" algn="just">
              <a:buNone/>
            </a:pPr>
            <a:r>
              <a:rPr lang="es-CO" sz="1050" dirty="0">
                <a:latin typeface="Arial Narrow" panose="020B0606020202030204" pitchFamily="34" charset="0"/>
              </a:rPr>
              <a:t>La Extensión Universitaria es concebida desde la ley 30 de 1992 donde se establece “La extensión comprende los programas de educación permanente, cursos, seminarios y demás programas destinados a la difusión de los conocimientos, al intercambio de experiencias, así como las actividades de servicio tendientes a procurar el bienestar general de la comunidad y la satisfacción de las necesidades de la sociedad”. en respuesta de ello la Universidad Tecnológica de Pereira vincula la extensión como una función misional definiendo "es función de la Universidad Tecnológica de Pereira adelantar programas o proyectos para impulsar la extensión y hacer partícipes de los beneficios de su actividad académica e investigativa a los diferentes sectores sociales y económicos que conforman la región y el país" Adicionalmente, en los factores de acreditación institucional se resalta la Extensión Universitaria como la estrategia de relacionamiento con el sector externo.</a:t>
            </a:r>
          </a:p>
          <a:p>
            <a:pPr marL="0" indent="0" algn="just">
              <a:buNone/>
            </a:pPr>
            <a:r>
              <a:rPr lang="es-CO" sz="1050" dirty="0" smtClean="0">
                <a:latin typeface="Arial Narrow" panose="020B0606020202030204" pitchFamily="34" charset="0"/>
              </a:rPr>
              <a:t>En </a:t>
            </a:r>
            <a:r>
              <a:rPr lang="es-CO" sz="1050" dirty="0">
                <a:latin typeface="Arial Narrow" panose="020B0606020202030204" pitchFamily="34" charset="0"/>
              </a:rPr>
              <a:t>este sentido, el proyecto Fomento y Fortalecimiento de la Extensión Universitaria busca implementar estrategias que permitan generar una cultura institucional extensionista, que facilite y promueva el registro de las actividades de extensión, así como su visibilidad a nivel regional, nacional e internacional. Por otra parte, la implementación de políticas y procedimientos institucionales que dinamicen y fortalezcan la ejecución de la extensión universitaria en todas sus modalidades.</a:t>
            </a:r>
          </a:p>
          <a:p>
            <a:pPr marL="0" indent="0" algn="just">
              <a:buNone/>
            </a:pPr>
            <a:r>
              <a:rPr lang="es-CO" sz="1050" dirty="0">
                <a:latin typeface="Arial Narrow" panose="020B0606020202030204" pitchFamily="34" charset="0"/>
              </a:rPr>
              <a:t>Se realizará un trabajo de apropiación y cultura de la Extensión universitaria por parte de toda la comunidad, fortaleciendo los sistemas de información existentes y generando una articulación entre dependencias y facultades.</a:t>
            </a:r>
          </a:p>
          <a:p>
            <a:pPr marL="0" indent="0" algn="just">
              <a:buNone/>
            </a:pPr>
            <a:r>
              <a:rPr lang="es-CO" sz="1050" dirty="0" smtClean="0">
                <a:latin typeface="Arial Narrow" panose="020B0606020202030204" pitchFamily="34" charset="0"/>
              </a:rPr>
              <a:t>Por </a:t>
            </a:r>
            <a:r>
              <a:rPr lang="es-CO" sz="1050" dirty="0">
                <a:latin typeface="Arial Narrow" panose="020B0606020202030204" pitchFamily="34" charset="0"/>
              </a:rPr>
              <a:t>otra parte, se proyecta realizar procesos de acompañamiento y asesoría permanente a docentes, administrativos y estudiantes en torno al ejercicio de la extensión; así como ofrecer procesos de capacitación en temas de pertinencia que generen mayores capacidades a nuestra comunidad.  Adicionalmente, en el marco del fortalecimiento y fomento de la extensión universitaria se financiarán a través de convocatorias internas proyectos y actividades.</a:t>
            </a:r>
          </a:p>
          <a:p>
            <a:pPr marL="0" indent="0" algn="just">
              <a:buNone/>
            </a:pPr>
            <a:r>
              <a:rPr lang="es-CO" sz="1050" dirty="0" smtClean="0">
                <a:latin typeface="Arial Narrow" panose="020B0606020202030204" pitchFamily="34" charset="0"/>
              </a:rPr>
              <a:t>Con </a:t>
            </a:r>
            <a:r>
              <a:rPr lang="es-CO" sz="1050" dirty="0">
                <a:latin typeface="Arial Narrow" panose="020B0606020202030204" pitchFamily="34" charset="0"/>
              </a:rPr>
              <a:t>lo anterior se logrará un incremento en los indicadores institucionales, posicionamiento y experiencia en procesos de extensión que permitan a la institución participar en convocatorias externas y mejorar sus índices de ejecución de proyectos externos.</a:t>
            </a:r>
          </a:p>
          <a:p>
            <a:pPr marL="0" indent="0" algn="just">
              <a:buNone/>
            </a:pPr>
            <a:endParaRPr lang="en-US" sz="2400" dirty="0">
              <a:latin typeface="Arial Narrow" panose="020B0606020202030204" pitchFamily="34" charset="0"/>
            </a:endParaRPr>
          </a:p>
        </p:txBody>
      </p:sp>
      <p:sp>
        <p:nvSpPr>
          <p:cNvPr id="11" name="CuadroTexto 10"/>
          <p:cNvSpPr txBox="1"/>
          <p:nvPr/>
        </p:nvSpPr>
        <p:spPr>
          <a:xfrm>
            <a:off x="6350226" y="104404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62C4D"/>
                </a:solidFill>
                <a:effectLst>
                  <a:outerShdw blurRad="38100" dist="38100" dir="2700000" algn="tl">
                    <a:srgbClr val="000000">
                      <a:alpha val="43137"/>
                    </a:srgbClr>
                  </a:outerShdw>
                </a:effectLst>
                <a:latin typeface="+mj-lt"/>
                <a:ea typeface="+mj-ea"/>
                <a:cs typeface="+mj-cs"/>
              </a:rPr>
              <a:t>Involucrados</a:t>
            </a:r>
          </a:p>
        </p:txBody>
      </p:sp>
      <p:grpSp>
        <p:nvGrpSpPr>
          <p:cNvPr id="12" name="Grupo 11"/>
          <p:cNvGrpSpPr/>
          <p:nvPr/>
        </p:nvGrpSpPr>
        <p:grpSpPr>
          <a:xfrm>
            <a:off x="6849081" y="1912372"/>
            <a:ext cx="4214497" cy="505877"/>
            <a:chOff x="481236" y="1624130"/>
            <a:chExt cx="4001276" cy="666178"/>
          </a:xfrm>
        </p:grpSpPr>
        <p:sp>
          <p:nvSpPr>
            <p:cNvPr id="13" name="Rectángulo redondeado 12"/>
            <p:cNvSpPr/>
            <p:nvPr/>
          </p:nvSpPr>
          <p:spPr>
            <a:xfrm>
              <a:off x="481236" y="1624130"/>
              <a:ext cx="4001276" cy="666178"/>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500748" y="1643642"/>
              <a:ext cx="3962252" cy="627154"/>
            </a:xfrm>
            <a:prstGeom prst="rect">
              <a:avLst/>
            </a:prstGeom>
            <a:solidFill>
              <a:schemeClr val="bg1"/>
            </a:solidFill>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Facultades, Grupos de Investigación, Docentes, administrativos y estudiantes</a:t>
              </a:r>
              <a:endParaRPr lang="es-CO" sz="1200" dirty="0">
                <a:latin typeface="Times New Roman" panose="02020603050405020304" pitchFamily="18" charset="0"/>
                <a:ea typeface="SimSun" panose="02010600030101010101" pitchFamily="2" charset="-122"/>
              </a:endParaRPr>
            </a:p>
          </p:txBody>
        </p:sp>
      </p:grpSp>
      <p:grpSp>
        <p:nvGrpSpPr>
          <p:cNvPr id="15" name="Grupo 14"/>
          <p:cNvGrpSpPr/>
          <p:nvPr/>
        </p:nvGrpSpPr>
        <p:grpSpPr>
          <a:xfrm>
            <a:off x="6841201" y="2646592"/>
            <a:ext cx="4205122" cy="541554"/>
            <a:chOff x="472275" y="2459414"/>
            <a:chExt cx="4022445" cy="516696"/>
          </a:xfrm>
        </p:grpSpPr>
        <p:sp>
          <p:nvSpPr>
            <p:cNvPr id="16" name="Rectángulo redondeado 15"/>
            <p:cNvSpPr/>
            <p:nvPr/>
          </p:nvSpPr>
          <p:spPr>
            <a:xfrm>
              <a:off x="472275" y="2459414"/>
              <a:ext cx="4022445" cy="516696"/>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87409" y="2474548"/>
              <a:ext cx="3992177" cy="486428"/>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Empresas, Instituciones Gubernamentales, organizaciones sociales, Comunidad en General </a:t>
              </a:r>
              <a:endParaRPr lang="es-CO" sz="12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8" name="Conector recto 9"/>
          <p:cNvSpPr/>
          <p:nvPr/>
        </p:nvSpPr>
        <p:spPr>
          <a:xfrm>
            <a:off x="6606777" y="1680837"/>
            <a:ext cx="234424" cy="1861277"/>
          </a:xfrm>
          <a:custGeom>
            <a:avLst/>
            <a:gdLst/>
            <a:ahLst/>
            <a:cxnLst/>
            <a:rect l="0" t="0" r="0" b="0"/>
            <a:pathLst>
              <a:path>
                <a:moveTo>
                  <a:pt x="0" y="0"/>
                </a:moveTo>
                <a:lnTo>
                  <a:pt x="0" y="2057073"/>
                </a:lnTo>
                <a:lnTo>
                  <a:pt x="234424" y="205707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upo 18"/>
          <p:cNvGrpSpPr/>
          <p:nvPr/>
        </p:nvGrpSpPr>
        <p:grpSpPr>
          <a:xfrm>
            <a:off x="6841201" y="3471777"/>
            <a:ext cx="4222377" cy="684182"/>
            <a:chOff x="472275" y="3145215"/>
            <a:chExt cx="4036699" cy="626053"/>
          </a:xfrm>
        </p:grpSpPr>
        <p:sp>
          <p:nvSpPr>
            <p:cNvPr id="20" name="Rectángulo redondeado 19"/>
            <p:cNvSpPr/>
            <p:nvPr/>
          </p:nvSpPr>
          <p:spPr>
            <a:xfrm>
              <a:off x="472275" y="3145215"/>
              <a:ext cx="4036699" cy="626053"/>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p:cNvSpPr txBox="1"/>
            <p:nvPr/>
          </p:nvSpPr>
          <p:spPr>
            <a:xfrm>
              <a:off x="490611" y="3163551"/>
              <a:ext cx="4000027" cy="589381"/>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Comunidad en general como beneficiarios de la extensión desarrollada por docentes, administrativos y estudiantes de la Universidad Tecnológica de Pereira.</a:t>
              </a:r>
            </a:p>
          </p:txBody>
        </p:sp>
      </p:grpSp>
      <p:sp>
        <p:nvSpPr>
          <p:cNvPr id="22" name="Marco 21"/>
          <p:cNvSpPr/>
          <p:nvPr/>
        </p:nvSpPr>
        <p:spPr>
          <a:xfrm>
            <a:off x="6407914" y="1068564"/>
            <a:ext cx="2189240" cy="612273"/>
          </a:xfrm>
          <a:prstGeom prst="frame">
            <a:avLst/>
          </a:prstGeom>
          <a:solidFill>
            <a:srgbClr val="562C4D"/>
          </a:solidFill>
          <a:ln>
            <a:solidFill>
              <a:srgbClr val="562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Conector recto 3"/>
          <p:cNvSpPr/>
          <p:nvPr/>
        </p:nvSpPr>
        <p:spPr>
          <a:xfrm>
            <a:off x="6605696" y="1630912"/>
            <a:ext cx="262897" cy="521610"/>
          </a:xfrm>
          <a:custGeom>
            <a:avLst/>
            <a:gdLst/>
            <a:ahLst/>
            <a:cxnLst/>
            <a:rect l="0" t="0" r="0" b="0"/>
            <a:pathLst>
              <a:path>
                <a:moveTo>
                  <a:pt x="0" y="0"/>
                </a:moveTo>
                <a:lnTo>
                  <a:pt x="0" y="1316593"/>
                </a:lnTo>
                <a:lnTo>
                  <a:pt x="234424" y="131659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5" name="Imagen 24"/>
          <p:cNvPicPr>
            <a:picLocks noChangeAspect="1"/>
          </p:cNvPicPr>
          <p:nvPr/>
        </p:nvPicPr>
        <p:blipFill>
          <a:blip r:embed="rId3"/>
          <a:stretch>
            <a:fillRect/>
          </a:stretch>
        </p:blipFill>
        <p:spPr>
          <a:xfrm>
            <a:off x="6428806" y="4420916"/>
            <a:ext cx="4476486" cy="671473"/>
          </a:xfrm>
          <a:prstGeom prst="rect">
            <a:avLst/>
          </a:prstGeom>
        </p:spPr>
      </p:pic>
      <p:pic>
        <p:nvPicPr>
          <p:cNvPr id="4" name="Imagen 3"/>
          <p:cNvPicPr>
            <a:picLocks noChangeAspect="1"/>
          </p:cNvPicPr>
          <p:nvPr/>
        </p:nvPicPr>
        <p:blipFill>
          <a:blip r:embed="rId4"/>
          <a:stretch>
            <a:fillRect/>
          </a:stretch>
        </p:blipFill>
        <p:spPr>
          <a:xfrm>
            <a:off x="7193547" y="5092389"/>
            <a:ext cx="1479003" cy="1479003"/>
          </a:xfrm>
          <a:prstGeom prst="rect">
            <a:avLst/>
          </a:prstGeom>
        </p:spPr>
      </p:pic>
      <p:sp>
        <p:nvSpPr>
          <p:cNvPr id="26" name="Rectángulo 25"/>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endParaRPr lang="es-CO" sz="800" dirty="0">
              <a:solidFill>
                <a:schemeClr val="bg1">
                  <a:lumMod val="50000"/>
                </a:schemeClr>
              </a:solidFill>
              <a:latin typeface="Arial Rounded MT Bold" panose="020F0704030504030204" pitchFamily="34" charset="0"/>
            </a:endParaRPr>
          </a:p>
        </p:txBody>
      </p:sp>
      <p:pic>
        <p:nvPicPr>
          <p:cNvPr id="5" name="Imagen 4"/>
          <p:cNvPicPr>
            <a:picLocks noChangeAspect="1"/>
          </p:cNvPicPr>
          <p:nvPr/>
        </p:nvPicPr>
        <p:blipFill>
          <a:blip r:embed="rId5"/>
          <a:stretch>
            <a:fillRect/>
          </a:stretch>
        </p:blipFill>
        <p:spPr>
          <a:xfrm>
            <a:off x="8889836" y="5092389"/>
            <a:ext cx="1480998" cy="1480998"/>
          </a:xfrm>
          <a:prstGeom prst="rect">
            <a:avLst/>
          </a:prstGeom>
        </p:spPr>
      </p:pic>
    </p:spTree>
    <p:extLst>
      <p:ext uri="{BB962C8B-B14F-4D97-AF65-F5344CB8AC3E}">
        <p14:creationId xmlns:p14="http://schemas.microsoft.com/office/powerpoint/2010/main" val="31142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37130" y="1827408"/>
            <a:ext cx="10148047" cy="428108"/>
          </a:xfrm>
        </p:spPr>
        <p:txBody>
          <a:bodyPr>
            <a:noAutofit/>
          </a:bodyPr>
          <a:lstStyle/>
          <a:p>
            <a:pPr marL="0" indent="0">
              <a:buNone/>
            </a:pPr>
            <a:r>
              <a:rPr lang="es-CO" sz="1800" dirty="0">
                <a:latin typeface="Arial Narrow" panose="020B0606020202030204" pitchFamily="34" charset="0"/>
              </a:rPr>
              <a:t>Fortalecer la extensión universitaria en la Universidad Tecnológica de Pereira</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General</a:t>
            </a:r>
            <a:endParaRPr lang="es-CO" sz="3200" dirty="0">
              <a:solidFill>
                <a:srgbClr val="562C4D"/>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557653"/>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Específicos</a:t>
            </a:r>
            <a:endParaRPr lang="es-CO" sz="3200" dirty="0">
              <a:solidFill>
                <a:srgbClr val="562C4D"/>
              </a:solidFill>
              <a:effectLst>
                <a:outerShdw blurRad="38100" dist="38100" dir="2700000" algn="tl">
                  <a:srgbClr val="000000">
                    <a:alpha val="43137"/>
                  </a:srgbClr>
                </a:outerShdw>
              </a:effectLst>
            </a:endParaRPr>
          </a:p>
        </p:txBody>
      </p:sp>
      <p:sp>
        <p:nvSpPr>
          <p:cNvPr id="12" name="Rectángulo 11"/>
          <p:cNvSpPr/>
          <p:nvPr/>
        </p:nvSpPr>
        <p:spPr>
          <a:xfrm>
            <a:off x="1157567" y="3467928"/>
            <a:ext cx="9628094" cy="1754326"/>
          </a:xfrm>
          <a:prstGeom prst="rect">
            <a:avLst/>
          </a:prstGeom>
        </p:spPr>
        <p:txBody>
          <a:bodyPr wrap="square">
            <a:spAutoFit/>
          </a:bodyPr>
          <a:lstStyle/>
          <a:p>
            <a:pPr marL="285750" lvl="0" indent="-285750" algn="just">
              <a:buFontTx/>
              <a:buChar char="-"/>
            </a:pPr>
            <a:r>
              <a:rPr lang="es-CO" dirty="0" smtClean="0">
                <a:latin typeface="Arial Narrow" panose="020B0606020202030204" pitchFamily="34" charset="0"/>
              </a:rPr>
              <a:t>Implementar </a:t>
            </a:r>
            <a:r>
              <a:rPr lang="es-CO" dirty="0">
                <a:latin typeface="Arial Narrow" panose="020B0606020202030204" pitchFamily="34" charset="0"/>
              </a:rPr>
              <a:t>procesos que fortalezcan la consolidación de la extensión universitaria de acuerdo a los procedimientos y políticas institucionales existentes.	</a:t>
            </a:r>
            <a:endParaRPr lang="es-CO" dirty="0" smtClean="0">
              <a:latin typeface="Arial Narrow" panose="020B0606020202030204" pitchFamily="34" charset="0"/>
            </a:endParaRP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Fortalecer </a:t>
            </a:r>
            <a:r>
              <a:rPr lang="es-CO" dirty="0">
                <a:latin typeface="Arial Narrow" panose="020B0606020202030204" pitchFamily="34" charset="0"/>
              </a:rPr>
              <a:t>la Educación Continua </a:t>
            </a:r>
            <a:r>
              <a:rPr lang="es-CO" dirty="0" smtClean="0">
                <a:latin typeface="Arial Narrow" panose="020B0606020202030204" pitchFamily="34" charset="0"/>
              </a:rPr>
              <a:t>Institucional.</a:t>
            </a: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Promover </a:t>
            </a:r>
            <a:r>
              <a:rPr lang="es-CO" dirty="0">
                <a:latin typeface="Arial Narrow" panose="020B0606020202030204" pitchFamily="34" charset="0"/>
              </a:rPr>
              <a:t>la financiación de proyectos o actividades que fortalezcan procesos de extensión </a:t>
            </a:r>
            <a:r>
              <a:rPr lang="es-CO" dirty="0" smtClean="0">
                <a:latin typeface="Arial Narrow" panose="020B0606020202030204" pitchFamily="34" charset="0"/>
              </a:rPr>
              <a:t>universitaria.</a:t>
            </a:r>
            <a:endParaRPr lang="es-CO" dirty="0">
              <a:latin typeface="Arial Narrow" panose="020B0606020202030204" pitchFamily="34" charset="0"/>
            </a:endParaRPr>
          </a:p>
        </p:txBody>
      </p:sp>
      <p:sp>
        <p:nvSpPr>
          <p:cNvPr id="14" name="Rectángulo 13"/>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91358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3640879292"/>
              </p:ext>
            </p:extLst>
          </p:nvPr>
        </p:nvGraphicFramePr>
        <p:xfrm>
          <a:off x="1394772" y="1264340"/>
          <a:ext cx="9153684" cy="4873341"/>
        </p:xfrm>
        <a:graphic>
          <a:graphicData uri="http://schemas.openxmlformats.org/drawingml/2006/table">
            <a:tbl>
              <a:tblPr firstRow="1" firstCol="1" bandRow="1"/>
              <a:tblGrid>
                <a:gridCol w="2984080">
                  <a:extLst>
                    <a:ext uri="{9D8B030D-6E8A-4147-A177-3AD203B41FA5}">
                      <a16:colId xmlns:a16="http://schemas.microsoft.com/office/drawing/2014/main" val="622973615"/>
                    </a:ext>
                  </a:extLst>
                </a:gridCol>
                <a:gridCol w="6169604">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Proceso de fortalecimiento de la extensión</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Creación, actualización y socialización de políticas y/o procedimiento por cada modalidad de Extensión Universitaria. Consolidación de actividades de extensión institucional. Acompañamiento y asesoría permanente en temas de extensión universitaria. Diseño y ejecución de plan de formación dirigido a la comunidad extensionista. Fortalecimiento de los procesos de internacionalización de la extensión	</a:t>
                      </a:r>
                      <a:endParaRPr lang="es-CO" sz="135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institucional de la Educación Continua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Asesoría y acompañamiento en procesos de ejecución de programas de educación continua. Promoción y difusión de la oferta de educación continua. Gestión de certificación institucional de programas de educación continua. Seguimiento y evaluación de programas de educación continua. Participación en Redes de Educación continua.</a:t>
                      </a:r>
                      <a:endParaRPr lang="es-CO" sz="135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Convocatorias Internas y Externas para Financiación de la Extensión</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Arial Narrow" panose="020B0606020202030204" pitchFamily="34" charset="0"/>
                          <a:ea typeface="+mn-ea"/>
                          <a:cs typeface="+mn-cs"/>
                        </a:rPr>
                        <a:t>Diseño, Construcción, Aprobación y ejecución de convocatorias internas para el fortalecimiento de la extensión universitaria. Asesoría, acompañamiento y trámite de aval institucional para la presentación de propuestas externas.</a:t>
                      </a:r>
                      <a:endParaRPr lang="es-CO" sz="135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8" name="Rectángulo 7"/>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4256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62C4D"/>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6339</TotalTime>
  <Words>1536</Words>
  <Application>Microsoft Office PowerPoint</Application>
  <PresentationFormat>Panorámica</PresentationFormat>
  <Paragraphs>96</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729</cp:revision>
  <cp:lastPrinted>2017-05-16T14:27:28Z</cp:lastPrinted>
  <dcterms:created xsi:type="dcterms:W3CDTF">2017-03-06T22:18:18Z</dcterms:created>
  <dcterms:modified xsi:type="dcterms:W3CDTF">2025-08-12T22:04:45Z</dcterms:modified>
</cp:coreProperties>
</file>