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9"/>
  </p:notesMasterIdLst>
  <p:handoutMasterIdLst>
    <p:handoutMasterId r:id="rId10"/>
  </p:handoutMasterIdLst>
  <p:sldIdLst>
    <p:sldId id="993" r:id="rId2"/>
    <p:sldId id="1115" r:id="rId3"/>
    <p:sldId id="1118" r:id="rId4"/>
    <p:sldId id="1119" r:id="rId5"/>
    <p:sldId id="1120" r:id="rId6"/>
    <p:sldId id="1121" r:id="rId7"/>
    <p:sldId id="1117" r:id="rId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uario UTP" initials="UU" lastIdx="1" clrIdx="0">
    <p:extLst>
      <p:ext uri="{19B8F6BF-5375-455C-9EA6-DF929625EA0E}">
        <p15:presenceInfo xmlns:p15="http://schemas.microsoft.com/office/powerpoint/2012/main" userId="Usuario UT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6EEF4"/>
    <a:srgbClr val="E0C2DA"/>
    <a:srgbClr val="D8B2D0"/>
    <a:srgbClr val="562C4D"/>
    <a:srgbClr val="C70517"/>
    <a:srgbClr val="18355E"/>
    <a:srgbClr val="E4061B"/>
    <a:srgbClr val="221D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408" autoAdjust="0"/>
  </p:normalViewPr>
  <p:slideViewPr>
    <p:cSldViewPr snapToGrid="0">
      <p:cViewPr varScale="1">
        <p:scale>
          <a:sx n="107" d="100"/>
          <a:sy n="107" d="100"/>
        </p:scale>
        <p:origin x="612"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4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D77EC464-180C-4B6B-9426-94148B22EFEA}"/>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8EC91C4C-AF50-4841-BAA8-FE8EB6BD41C4}"/>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A2EA9799-4956-413D-BCE1-6FF16979B97F}" type="datetimeFigureOut">
              <a:rPr lang="es-CO" smtClean="0"/>
              <a:t>12/08/2025</a:t>
            </a:fld>
            <a:endParaRPr lang="es-CO"/>
          </a:p>
        </p:txBody>
      </p:sp>
      <p:sp>
        <p:nvSpPr>
          <p:cNvPr id="4" name="Marcador de pie de página 3">
            <a:extLst>
              <a:ext uri="{FF2B5EF4-FFF2-40B4-BE49-F238E27FC236}">
                <a16:creationId xmlns:a16="http://schemas.microsoft.com/office/drawing/2014/main" id="{F2614A70-F304-4EA8-ABCA-EBCF73A3507A}"/>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F643D355-92C9-4A9B-A698-CCD1578EB5F5}"/>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36AFBC54-B8AB-4FAE-AB65-B89EE4630A8F}" type="slidenum">
              <a:rPr lang="es-CO" smtClean="0"/>
              <a:t>‹Nº›</a:t>
            </a:fld>
            <a:endParaRPr lang="es-CO"/>
          </a:p>
        </p:txBody>
      </p:sp>
    </p:spTree>
    <p:extLst>
      <p:ext uri="{BB962C8B-B14F-4D97-AF65-F5344CB8AC3E}">
        <p14:creationId xmlns:p14="http://schemas.microsoft.com/office/powerpoint/2010/main" val="528503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DE02990-A6AB-4213-B420-404A20E59F7F}" type="datetimeFigureOut">
              <a:rPr lang="es-CO" smtClean="0"/>
              <a:t>12/08/2025</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271117E-C91F-4BCB-B907-251B7F613742}" type="slidenum">
              <a:rPr lang="es-CO" smtClean="0"/>
              <a:t>‹Nº›</a:t>
            </a:fld>
            <a:endParaRPr lang="es-CO"/>
          </a:p>
        </p:txBody>
      </p:sp>
    </p:spTree>
    <p:extLst>
      <p:ext uri="{BB962C8B-B14F-4D97-AF65-F5344CB8AC3E}">
        <p14:creationId xmlns:p14="http://schemas.microsoft.com/office/powerpoint/2010/main" val="384310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5271117E-C91F-4BCB-B907-251B7F613742}" type="slidenum">
              <a:rPr lang="es-CO" smtClean="0"/>
              <a:t>1</a:t>
            </a:fld>
            <a:endParaRPr lang="es-CO"/>
          </a:p>
        </p:txBody>
      </p:sp>
    </p:spTree>
    <p:extLst>
      <p:ext uri="{BB962C8B-B14F-4D97-AF65-F5344CB8AC3E}">
        <p14:creationId xmlns:p14="http://schemas.microsoft.com/office/powerpoint/2010/main" val="22833598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69291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12/08/2025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85936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339388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3746123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Título 7">
            <a:extLst>
              <a:ext uri="{FF2B5EF4-FFF2-40B4-BE49-F238E27FC236}">
                <a16:creationId xmlns:a16="http://schemas.microsoft.com/office/drawing/2014/main" id="{C54DF608-6931-41AE-92BE-CF2F228C186D}"/>
              </a:ext>
            </a:extLst>
          </p:cNvPr>
          <p:cNvSpPr>
            <a:spLocks noGrp="1"/>
          </p:cNvSpPr>
          <p:nvPr>
            <p:ph type="title"/>
          </p:nvPr>
        </p:nvSpPr>
        <p:spPr/>
        <p:txBody>
          <a:bodyPr/>
          <a:lstStyle>
            <a:lvl1pPr>
              <a:defRPr>
                <a:solidFill>
                  <a:srgbClr val="0070C0"/>
                </a:solidFill>
              </a:defRPr>
            </a:lvl1pPr>
          </a:lstStyle>
          <a:p>
            <a:r>
              <a:rPr lang="es-ES"/>
              <a:t>Haga clic para modificar el estilo de título del patrón</a:t>
            </a:r>
            <a:endParaRPr lang="en-US"/>
          </a:p>
        </p:txBody>
      </p:sp>
      <p:sp>
        <p:nvSpPr>
          <p:cNvPr id="9" name="Marcador de fecha 8">
            <a:extLst>
              <a:ext uri="{FF2B5EF4-FFF2-40B4-BE49-F238E27FC236}">
                <a16:creationId xmlns:a16="http://schemas.microsoft.com/office/drawing/2014/main" id="{2734E854-772C-47F2-B482-E9B5453222D2}"/>
              </a:ext>
            </a:extLst>
          </p:cNvPr>
          <p:cNvSpPr>
            <a:spLocks noGrp="1"/>
          </p:cNvSpPr>
          <p:nvPr>
            <p:ph type="dt" sz="half" idx="10"/>
          </p:nvPr>
        </p:nvSpPr>
        <p:spPr/>
        <p:txBody>
          <a:bodyPr/>
          <a:lstStyle/>
          <a:p>
            <a:fld id="{E4BE6725-CAAA-4356-8325-39E40B4FA7D0}" type="datetimeFigureOut">
              <a:rPr lang="es-CO" smtClean="0"/>
              <a:t>12/08/2025</a:t>
            </a:fld>
            <a:endParaRPr lang="es-CO"/>
          </a:p>
        </p:txBody>
      </p:sp>
      <p:sp>
        <p:nvSpPr>
          <p:cNvPr id="10" name="Marcador de pie de página 9">
            <a:extLst>
              <a:ext uri="{FF2B5EF4-FFF2-40B4-BE49-F238E27FC236}">
                <a16:creationId xmlns:a16="http://schemas.microsoft.com/office/drawing/2014/main" id="{E8751B65-A422-4A65-9929-E0F761CA88F6}"/>
              </a:ext>
            </a:extLst>
          </p:cNvPr>
          <p:cNvSpPr>
            <a:spLocks noGrp="1"/>
          </p:cNvSpPr>
          <p:nvPr>
            <p:ph type="ftr" sz="quarter" idx="11"/>
          </p:nvPr>
        </p:nvSpPr>
        <p:spPr/>
        <p:txBody>
          <a:bodyPr/>
          <a:lstStyle/>
          <a:p>
            <a:endParaRPr lang="es-CO"/>
          </a:p>
        </p:txBody>
      </p:sp>
      <p:sp>
        <p:nvSpPr>
          <p:cNvPr id="11" name="Marcador de número de diapositiva 10">
            <a:extLst>
              <a:ext uri="{FF2B5EF4-FFF2-40B4-BE49-F238E27FC236}">
                <a16:creationId xmlns:a16="http://schemas.microsoft.com/office/drawing/2014/main" id="{7288F579-E24B-4093-AF49-B9A0D3D35DB9}"/>
              </a:ext>
            </a:extLst>
          </p:cNvPr>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89121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15130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2082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1572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4BE6725-CAAA-4356-8325-39E40B4FA7D0}" type="datetimeFigureOut">
              <a:rPr lang="es-CO" smtClean="0"/>
              <a:t>12/08/2025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612961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4BE6725-CAAA-4356-8325-39E40B4FA7D0}" type="datetimeFigureOut">
              <a:rPr lang="es-CO" smtClean="0"/>
              <a:t>12/08/2025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4715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4BE6725-CAAA-4356-8325-39E40B4FA7D0}" type="datetimeFigureOut">
              <a:rPr lang="es-CO" smtClean="0"/>
              <a:t>12/08/2025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21922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E6725-CAAA-4356-8325-39E40B4FA7D0}" type="datetimeFigureOut">
              <a:rPr lang="es-CO" smtClean="0"/>
              <a:t>12/08/2025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985002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12/08/2025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165233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970384"/>
            <a:ext cx="10515600" cy="675854"/>
          </a:xfrm>
          <a:prstGeom prst="rect">
            <a:avLst/>
          </a:prstGeom>
        </p:spPr>
        <p:txBody>
          <a:bodyPr vert="horz" lIns="91440" tIns="45720" rIns="91440" bIns="45720" rtlCol="0" anchor="ctr">
            <a:noAutofit/>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E6725-CAAA-4356-8325-39E40B4FA7D0}" type="datetimeFigureOut">
              <a:rPr lang="es-CO" smtClean="0"/>
              <a:t>12/08/2025</a:t>
            </a:fld>
            <a:endParaRPr lang="es-C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83908-6AE0-4CBC-B4B5-E028BF982975}" type="slidenum">
              <a:rPr lang="es-CO" smtClean="0"/>
              <a:t>‹Nº›</a:t>
            </a:fld>
            <a:endParaRPr lang="es-CO"/>
          </a:p>
        </p:txBody>
      </p:sp>
    </p:spTree>
    <p:extLst>
      <p:ext uri="{BB962C8B-B14F-4D97-AF65-F5344CB8AC3E}">
        <p14:creationId xmlns:p14="http://schemas.microsoft.com/office/powerpoint/2010/main" val="27332073"/>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1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688" r:id="rId13"/>
  </p:sldLayoutIdLst>
  <p:txStyles>
    <p:title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64B22C1-DFED-49E8-8F2A-8A27B389265F}"/>
              </a:ext>
            </a:extLst>
          </p:cNvPr>
          <p:cNvSpPr txBox="1">
            <a:spLocks/>
          </p:cNvSpPr>
          <p:nvPr/>
        </p:nvSpPr>
        <p:spPr>
          <a:xfrm>
            <a:off x="2123417" y="4468314"/>
            <a:ext cx="4564253" cy="1979154"/>
          </a:xfrm>
          <a:prstGeom prst="rect">
            <a:avLst/>
          </a:prstGeom>
        </p:spPr>
        <p:txBody>
          <a:bodyPr anchor="b"/>
          <a:lstStyle>
            <a:lvl1pPr algn="l" defTabSz="914400" rtl="0" eaLnBrk="1" latinLnBrk="0" hangingPunct="1">
              <a:lnSpc>
                <a:spcPct val="90000"/>
              </a:lnSpc>
              <a:spcBef>
                <a:spcPct val="0"/>
              </a:spcBef>
              <a:buNone/>
              <a:defRPr sz="7200" b="1" kern="1200">
                <a:solidFill>
                  <a:schemeClr val="tx1"/>
                </a:solidFill>
                <a:latin typeface="Arial Rounded MT Bold" panose="020F0704030504030204" pitchFamily="34" charset="0"/>
                <a:ea typeface="+mj-ea"/>
                <a:cs typeface="+mj-cs"/>
              </a:defRPr>
            </a:lvl1pPr>
          </a:lstStyle>
          <a:p>
            <a:r>
              <a:rPr lang="es-CO" sz="5400" dirty="0" smtClean="0">
                <a:solidFill>
                  <a:schemeClr val="bg1"/>
                </a:solidFill>
              </a:rPr>
              <a:t>P</a:t>
            </a:r>
            <a:r>
              <a:rPr lang="es-CO" sz="3600" dirty="0" smtClean="0">
                <a:solidFill>
                  <a:schemeClr val="bg1"/>
                </a:solidFill>
              </a:rPr>
              <a:t>royecto</a:t>
            </a:r>
            <a:r>
              <a:rPr lang="es-CO" sz="3600" dirty="0">
                <a:solidFill>
                  <a:schemeClr val="bg1"/>
                </a:solidFill>
              </a:rPr>
              <a:t>: </a:t>
            </a:r>
            <a:r>
              <a:rPr lang="es-CO" sz="2750" b="0" dirty="0" smtClean="0">
                <a:solidFill>
                  <a:schemeClr val="bg1"/>
                </a:solidFill>
              </a:rPr>
              <a:t>Promoción</a:t>
            </a:r>
            <a:r>
              <a:rPr lang="es-CO" sz="2750" b="0" dirty="0">
                <a:solidFill>
                  <a:schemeClr val="bg1"/>
                </a:solidFill>
              </a:rPr>
              <a:t>, comercialización y transferencia de capacidades institucionales a través de la prestación de Servicios de Extensión</a:t>
            </a:r>
          </a:p>
        </p:txBody>
      </p:sp>
      <p:sp>
        <p:nvSpPr>
          <p:cNvPr id="9" name="Title 1">
            <a:extLst>
              <a:ext uri="{FF2B5EF4-FFF2-40B4-BE49-F238E27FC236}">
                <a16:creationId xmlns:a16="http://schemas.microsoft.com/office/drawing/2014/main" id="{61A03A22-5E25-4D5F-929C-F09EB2E22223}"/>
              </a:ext>
            </a:extLst>
          </p:cNvPr>
          <p:cNvSpPr txBox="1">
            <a:spLocks/>
          </p:cNvSpPr>
          <p:nvPr/>
        </p:nvSpPr>
        <p:spPr>
          <a:xfrm>
            <a:off x="1303720" y="669940"/>
            <a:ext cx="5977813" cy="211491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4800" dirty="0" smtClean="0">
                <a:solidFill>
                  <a:schemeClr val="bg1"/>
                </a:solidFill>
                <a:latin typeface="Asap Medium" panose="020F0604030102060203" pitchFamily="2" charset="0"/>
              </a:rPr>
              <a:t>Creación, gestión y transferencia del conocimiento</a:t>
            </a:r>
            <a:endParaRPr lang="es-ES" sz="3600" dirty="0">
              <a:solidFill>
                <a:schemeClr val="bg1"/>
              </a:solidFill>
              <a:latin typeface="Asap Medium" panose="020F0604030102060203" pitchFamily="2" charset="0"/>
            </a:endParaRPr>
          </a:p>
        </p:txBody>
      </p:sp>
      <p:sp>
        <p:nvSpPr>
          <p:cNvPr id="10" name="Title 1">
            <a:extLst>
              <a:ext uri="{FF2B5EF4-FFF2-40B4-BE49-F238E27FC236}">
                <a16:creationId xmlns:a16="http://schemas.microsoft.com/office/drawing/2014/main" id="{9F06EBA9-2D7D-495E-A223-1CDD07DAAED5}"/>
              </a:ext>
            </a:extLst>
          </p:cNvPr>
          <p:cNvSpPr txBox="1">
            <a:spLocks/>
          </p:cNvSpPr>
          <p:nvPr/>
        </p:nvSpPr>
        <p:spPr>
          <a:xfrm>
            <a:off x="7766177" y="914490"/>
            <a:ext cx="4076200" cy="13290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5400" dirty="0" smtClean="0">
                <a:solidFill>
                  <a:schemeClr val="bg1"/>
                </a:solidFill>
                <a:latin typeface="Asap Medium" panose="020F0604030102060203" pitchFamily="2" charset="0"/>
              </a:rPr>
              <a:t>2025 - 2028</a:t>
            </a:r>
            <a:endParaRPr lang="es-ES" sz="1800" dirty="0">
              <a:solidFill>
                <a:schemeClr val="bg1"/>
              </a:solidFill>
              <a:latin typeface="Asap Medium" panose="020F0604030102060203" pitchFamily="2" charset="0"/>
            </a:endParaRPr>
          </a:p>
        </p:txBody>
      </p:sp>
      <p:sp>
        <p:nvSpPr>
          <p:cNvPr id="11" name="Anillo 10"/>
          <p:cNvSpPr/>
          <p:nvPr/>
        </p:nvSpPr>
        <p:spPr>
          <a:xfrm>
            <a:off x="204412" y="4468314"/>
            <a:ext cx="1586753" cy="1442131"/>
          </a:xfrm>
          <a:prstGeom prst="donut">
            <a:avLst>
              <a:gd name="adj" fmla="val 14617"/>
            </a:avLst>
          </a:prstGeom>
          <a:solidFill>
            <a:srgbClr val="163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2" name="Subtitle 2">
            <a:extLst>
              <a:ext uri="{FF2B5EF4-FFF2-40B4-BE49-F238E27FC236}">
                <a16:creationId xmlns:a16="http://schemas.microsoft.com/office/drawing/2014/main" id="{C2CFDD0A-90DE-4286-B19C-4FCA0ECF311C}"/>
              </a:ext>
            </a:extLst>
          </p:cNvPr>
          <p:cNvSpPr txBox="1">
            <a:spLocks/>
          </p:cNvSpPr>
          <p:nvPr/>
        </p:nvSpPr>
        <p:spPr>
          <a:xfrm>
            <a:off x="536665" y="4794078"/>
            <a:ext cx="922245" cy="790601"/>
          </a:xfrm>
          <a:prstGeom prst="rect">
            <a:avLst/>
          </a:prstGeom>
        </p:spPr>
        <p:txBody>
          <a:bodyPr vert="horz" wrap="square" lIns="34290" tIns="17145" rIns="34290" bIns="342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4800" b="1" dirty="0" smtClean="0">
                <a:solidFill>
                  <a:schemeClr val="bg1"/>
                </a:solidFill>
                <a:latin typeface="Arial Rounded MT Bold" panose="020F0704030504030204" pitchFamily="34" charset="0"/>
                <a:ea typeface="+mj-ea"/>
                <a:cs typeface="+mj-cs"/>
              </a:rPr>
              <a:t>15</a:t>
            </a:r>
            <a:endParaRPr lang="es-ES" sz="4800" b="1" dirty="0">
              <a:solidFill>
                <a:schemeClr val="bg1"/>
              </a:solidFill>
              <a:latin typeface="Arial Rounded MT Bold" panose="020F0704030504030204" pitchFamily="34" charset="0"/>
              <a:ea typeface="+mj-ea"/>
              <a:cs typeface="+mj-cs"/>
            </a:endParaRPr>
          </a:p>
        </p:txBody>
      </p:sp>
      <p:pic>
        <p:nvPicPr>
          <p:cNvPr id="13" name="Imagen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40185" y="177857"/>
            <a:ext cx="1055100" cy="1025401"/>
          </a:xfrm>
          <a:prstGeom prst="rect">
            <a:avLst/>
          </a:prstGeom>
        </p:spPr>
      </p:pic>
      <p:pic>
        <p:nvPicPr>
          <p:cNvPr id="15" name="Imagen 14"/>
          <p:cNvPicPr/>
          <p:nvPr/>
        </p:nvPicPr>
        <p:blipFill>
          <a:blip r:embed="rId4" cstate="print">
            <a:extLst>
              <a:ext uri="{28A0092B-C50C-407E-A947-70E740481C1C}">
                <a14:useLocalDpi xmlns:a14="http://schemas.microsoft.com/office/drawing/2010/main" val="0"/>
              </a:ext>
            </a:extLst>
          </a:blip>
          <a:stretch>
            <a:fillRect/>
          </a:stretch>
        </p:blipFill>
        <p:spPr>
          <a:xfrm>
            <a:off x="6687670" y="3379360"/>
            <a:ext cx="4715435" cy="3182803"/>
          </a:xfrm>
          <a:prstGeom prst="teardrop">
            <a:avLst/>
          </a:prstGeom>
        </p:spPr>
      </p:pic>
    </p:spTree>
    <p:extLst>
      <p:ext uri="{BB962C8B-B14F-4D97-AF65-F5344CB8AC3E}">
        <p14:creationId xmlns:p14="http://schemas.microsoft.com/office/powerpoint/2010/main" val="17806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E8F9C17-DF16-4503-A23D-C04985936785}"/>
              </a:ext>
            </a:extLst>
          </p:cNvPr>
          <p:cNvSpPr txBox="1">
            <a:spLocks/>
          </p:cNvSpPr>
          <p:nvPr/>
        </p:nvSpPr>
        <p:spPr>
          <a:xfrm>
            <a:off x="2669241" y="154595"/>
            <a:ext cx="6853518"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ES" sz="3600" dirty="0" smtClean="0">
                <a:solidFill>
                  <a:srgbClr val="562C4D"/>
                </a:solidFill>
                <a:effectLst>
                  <a:outerShdw blurRad="38100" dist="38100" dir="2700000" algn="tl">
                    <a:srgbClr val="000000">
                      <a:alpha val="43137"/>
                    </a:srgbClr>
                  </a:outerShdw>
                </a:effectLst>
              </a:rPr>
              <a:t>Información general del proyecto</a:t>
            </a:r>
            <a:endParaRPr lang="en-US" sz="3600" dirty="0">
              <a:solidFill>
                <a:srgbClr val="562C4D"/>
              </a:solidFill>
              <a:effectLst>
                <a:outerShdw blurRad="38100" dist="38100" dir="2700000" algn="tl">
                  <a:srgbClr val="000000">
                    <a:alpha val="43137"/>
                  </a:srgbClr>
                </a:outerShdw>
              </a:effectLst>
            </a:endParaRPr>
          </a:p>
        </p:txBody>
      </p:sp>
      <p:sp>
        <p:nvSpPr>
          <p:cNvPr id="5" name="Rectángulo 4"/>
          <p:cNvSpPr/>
          <p:nvPr/>
        </p:nvSpPr>
        <p:spPr>
          <a:xfrm rot="16200000">
            <a:off x="-942130" y="3408623"/>
            <a:ext cx="2614870" cy="58477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15. </a:t>
            </a:r>
            <a:r>
              <a:rPr lang="es-CO" sz="800" dirty="0">
                <a:solidFill>
                  <a:schemeClr val="bg1">
                    <a:lumMod val="50000"/>
                  </a:schemeClr>
                </a:solidFill>
                <a:latin typeface="Arial Rounded MT Bold" panose="020F0704030504030204" pitchFamily="34" charset="0"/>
              </a:rPr>
              <a:t>Promoción, comercialización y transferencia de capacidades institucionales a través de la prestación de Servicios de Extensión</a:t>
            </a:r>
          </a:p>
          <a:p>
            <a:pPr algn="ctr"/>
            <a:endParaRPr lang="es-CO" sz="800" dirty="0">
              <a:solidFill>
                <a:schemeClr val="bg1">
                  <a:lumMod val="50000"/>
                </a:schemeClr>
              </a:solidFill>
              <a:latin typeface="Arial Rounded MT Bold" panose="020F0704030504030204" pitchFamily="34" charset="0"/>
            </a:endParaRP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graphicFrame>
        <p:nvGraphicFramePr>
          <p:cNvPr id="7" name="Tabla 6"/>
          <p:cNvGraphicFramePr>
            <a:graphicFrameLocks noGrp="1"/>
          </p:cNvGraphicFramePr>
          <p:nvPr>
            <p:extLst>
              <p:ext uri="{D42A27DB-BD31-4B8C-83A1-F6EECF244321}">
                <p14:modId xmlns:p14="http://schemas.microsoft.com/office/powerpoint/2010/main" val="2869849714"/>
              </p:ext>
            </p:extLst>
          </p:nvPr>
        </p:nvGraphicFramePr>
        <p:xfrm>
          <a:off x="1670754" y="1064848"/>
          <a:ext cx="8671198" cy="5823595"/>
        </p:xfrm>
        <a:graphic>
          <a:graphicData uri="http://schemas.openxmlformats.org/drawingml/2006/table">
            <a:tbl>
              <a:tblPr firstRow="1" firstCol="1" bandRow="1"/>
              <a:tblGrid>
                <a:gridCol w="2193640">
                  <a:extLst>
                    <a:ext uri="{9D8B030D-6E8A-4147-A177-3AD203B41FA5}">
                      <a16:colId xmlns:a16="http://schemas.microsoft.com/office/drawing/2014/main" val="468236561"/>
                    </a:ext>
                  </a:extLst>
                </a:gridCol>
                <a:gridCol w="6477558">
                  <a:extLst>
                    <a:ext uri="{9D8B030D-6E8A-4147-A177-3AD203B41FA5}">
                      <a16:colId xmlns:a16="http://schemas.microsoft.com/office/drawing/2014/main" val="1885838522"/>
                    </a:ext>
                  </a:extLst>
                </a:gridCol>
              </a:tblGrid>
              <a:tr h="131859">
                <a:tc>
                  <a:txBody>
                    <a:bodyPr/>
                    <a:lstStyle/>
                    <a:p>
                      <a:pPr>
                        <a:lnSpc>
                          <a:spcPct val="115000"/>
                        </a:lnSpc>
                        <a:spcAft>
                          <a:spcPts val="0"/>
                        </a:spcAft>
                      </a:pP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Código del proyecto</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(PDI2028 – CGT - 15)</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0773174"/>
                  </a:ext>
                </a:extLst>
              </a:tr>
              <a:tr h="131859">
                <a:tc>
                  <a:txBody>
                    <a:bodyPr/>
                    <a:lstStyle/>
                    <a:p>
                      <a:pPr>
                        <a:lnSpc>
                          <a:spcPct val="115000"/>
                        </a:lnSpc>
                        <a:spcAft>
                          <a:spcPts val="0"/>
                        </a:spcAft>
                      </a:pP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Dependencia responsable del proyecto</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Vicerrectoría de Investigaciones, Innovación y Extensión </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6206679"/>
                  </a:ext>
                </a:extLst>
              </a:tr>
              <a:tr h="131859">
                <a:tc>
                  <a:txBody>
                    <a:bodyPr/>
                    <a:lstStyle/>
                    <a:p>
                      <a:pPr>
                        <a:lnSpc>
                          <a:spcPct val="115000"/>
                        </a:lnSpc>
                        <a:spcAft>
                          <a:spcPts val="0"/>
                        </a:spcAft>
                      </a:pP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Pilar de Gestión</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Creación, Gestión y Transferencia del conocimiento</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3371099"/>
                  </a:ext>
                </a:extLst>
              </a:tr>
              <a:tr h="131859">
                <a:tc>
                  <a:txBody>
                    <a:bodyPr/>
                    <a:lstStyle/>
                    <a:p>
                      <a:pPr>
                        <a:lnSpc>
                          <a:spcPct val="115000"/>
                        </a:lnSpc>
                        <a:spcAft>
                          <a:spcPts val="0"/>
                        </a:spcAft>
                      </a:pP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Coordinador Pilar de Gestión</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Vicerrectoría de Investigaciones, Innovación y Extensión </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91039"/>
                  </a:ext>
                </a:extLst>
              </a:tr>
              <a:tr h="263717">
                <a:tc>
                  <a:txBody>
                    <a:bodyPr/>
                    <a:lstStyle/>
                    <a:p>
                      <a:pPr>
                        <a:lnSpc>
                          <a:spcPct val="115000"/>
                        </a:lnSpc>
                        <a:spcAft>
                          <a:spcPts val="0"/>
                        </a:spcAft>
                      </a:pP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Consolidación de la Extensión institucional con impacto en la sociedad y reconocimiento nacional e internacional</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6919309"/>
                  </a:ext>
                </a:extLst>
              </a:tr>
              <a:tr h="263717">
                <a:tc>
                  <a:txBody>
                    <a:bodyPr/>
                    <a:lstStyle/>
                    <a:p>
                      <a:pPr>
                        <a:lnSpc>
                          <a:spcPct val="115000"/>
                        </a:lnSpc>
                        <a:spcAft>
                          <a:spcPts val="0"/>
                        </a:spcAft>
                      </a:pP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Procesos asociados </a:t>
                      </a:r>
                      <a:b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(Sistema Integral de Gestión)</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Misionales - Extensión y proyección social</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9806118"/>
                  </a:ext>
                </a:extLst>
              </a:tr>
              <a:tr h="131859">
                <a:tc rowSpan="7">
                  <a:txBody>
                    <a:bodyPr/>
                    <a:lstStyle/>
                    <a:p>
                      <a:pPr>
                        <a:lnSpc>
                          <a:spcPct val="115000"/>
                        </a:lnSpc>
                        <a:spcAft>
                          <a:spcPts val="0"/>
                        </a:spcAft>
                      </a:pP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Factores de calidad institucional a los que apunta el proyecto</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 Misión y proyecto institucional</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23932789"/>
                  </a:ext>
                </a:extLst>
              </a:tr>
              <a:tr h="131859">
                <a:tc vMerge="1">
                  <a:txBody>
                    <a:bodyPr/>
                    <a:lstStyle/>
                    <a:p>
                      <a:endParaRPr lang="es-CO"/>
                    </a:p>
                  </a:txBody>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 Estudiantes</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63545624"/>
                  </a:ext>
                </a:extLst>
              </a:tr>
              <a:tr h="131859">
                <a:tc vMerge="1">
                  <a:txBody>
                    <a:bodyPr/>
                    <a:lstStyle/>
                    <a:p>
                      <a:endParaRPr lang="es-CO"/>
                    </a:p>
                  </a:txBody>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3. Profesores</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1862931"/>
                  </a:ext>
                </a:extLst>
              </a:tr>
              <a:tr h="131859">
                <a:tc vMerge="1">
                  <a:txBody>
                    <a:bodyPr/>
                    <a:lstStyle/>
                    <a:p>
                      <a:endParaRPr lang="es-CO"/>
                    </a:p>
                  </a:txBody>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 Procesos académicos</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39740688"/>
                  </a:ext>
                </a:extLst>
              </a:tr>
              <a:tr h="131859">
                <a:tc vMerge="1">
                  <a:txBody>
                    <a:bodyPr/>
                    <a:lstStyle/>
                    <a:p>
                      <a:endParaRPr lang="es-CO"/>
                    </a:p>
                  </a:txBody>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5. Visibilidad  nacional e internacional</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67364049"/>
                  </a:ext>
                </a:extLst>
              </a:tr>
              <a:tr h="131859">
                <a:tc vMerge="1">
                  <a:txBody>
                    <a:bodyPr/>
                    <a:lstStyle/>
                    <a:p>
                      <a:endParaRPr lang="es-CO"/>
                    </a:p>
                  </a:txBody>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6. Investigación y creación artística</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7345146"/>
                  </a:ext>
                </a:extLst>
              </a:tr>
              <a:tr h="131859">
                <a:tc vMerge="1">
                  <a:txBody>
                    <a:bodyPr/>
                    <a:lstStyle/>
                    <a:p>
                      <a:endParaRPr lang="es-CO"/>
                    </a:p>
                  </a:txBody>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7. Pertinencia e impacto social</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5658460"/>
                  </a:ext>
                </a:extLst>
              </a:tr>
              <a:tr h="131859">
                <a:tc rowSpan="3">
                  <a:txBody>
                    <a:bodyPr/>
                    <a:lstStyle/>
                    <a:p>
                      <a:pPr>
                        <a:lnSpc>
                          <a:spcPct val="115000"/>
                        </a:lnSpc>
                        <a:spcAft>
                          <a:spcPts val="0"/>
                        </a:spcAft>
                      </a:pP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Estándares de calidad (Modelo de acreditación internacional Sello Sofía)</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4. Recursos materiales y servicios</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99755445"/>
                  </a:ext>
                </a:extLst>
              </a:tr>
              <a:tr h="131859">
                <a:tc vMerge="1">
                  <a:txBody>
                    <a:bodyPr/>
                    <a:lstStyle/>
                    <a:p>
                      <a:endParaRPr lang="es-CO"/>
                    </a:p>
                  </a:txBody>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7. Vinculación con el entorno</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28846794"/>
                  </a:ext>
                </a:extLst>
              </a:tr>
              <a:tr h="131859">
                <a:tc vMerge="1">
                  <a:txBody>
                    <a:bodyPr/>
                    <a:lstStyle/>
                    <a:p>
                      <a:endParaRPr lang="es-CO"/>
                    </a:p>
                  </a:txBody>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9. Información pública</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20237616"/>
                  </a:ext>
                </a:extLst>
              </a:tr>
              <a:tr h="263717">
                <a:tc>
                  <a:txBody>
                    <a:bodyPr/>
                    <a:lstStyle/>
                    <a:p>
                      <a:pPr>
                        <a:lnSpc>
                          <a:spcPct val="115000"/>
                        </a:lnSpc>
                        <a:spcAft>
                          <a:spcPts val="0"/>
                        </a:spcAft>
                      </a:pP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Otras instancias o dependencias participantes </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nSpc>
                          <a:spcPct val="115000"/>
                        </a:lnSpc>
                        <a:spcAft>
                          <a:spcPts val="0"/>
                        </a:spcAft>
                      </a:pPr>
                      <a:r>
                        <a:rPr lang="es-CO" sz="1100" dirty="0">
                          <a:effectLst/>
                          <a:latin typeface="Arial Narrow" panose="020B0606020202030204" pitchFamily="34" charset="0"/>
                          <a:ea typeface="Times New Roman" panose="02020603050405020304" pitchFamily="18" charset="0"/>
                          <a:cs typeface="Calibri" panose="020F0502020204030204" pitchFamily="34" charset="0"/>
                        </a:rPr>
                        <a:t>Facultades, Grupos de Investigación, Docentes, administrativos y estudiantes</a:t>
                      </a:r>
                      <a:endParaRPr lang="es-CO" sz="1200" dirty="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0299385"/>
                  </a:ext>
                </a:extLst>
              </a:tr>
              <a:tr h="263717">
                <a:tc>
                  <a:txBody>
                    <a:bodyPr/>
                    <a:lstStyle/>
                    <a:p>
                      <a:pPr>
                        <a:lnSpc>
                          <a:spcPct val="115000"/>
                        </a:lnSpc>
                        <a:spcAft>
                          <a:spcPts val="0"/>
                        </a:spcAft>
                      </a:pP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Actores o entidades externas a la UTP que participan en el proyecto</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nSpc>
                          <a:spcPct val="115000"/>
                        </a:lnSpc>
                        <a:spcAft>
                          <a:spcPts val="0"/>
                        </a:spcAft>
                      </a:pPr>
                      <a:r>
                        <a:rPr lang="es-CO" sz="1100" dirty="0">
                          <a:effectLst/>
                          <a:latin typeface="Arial Narrow" panose="020B0606020202030204" pitchFamily="34" charset="0"/>
                          <a:ea typeface="Times New Roman" panose="02020603050405020304" pitchFamily="18" charset="0"/>
                          <a:cs typeface="Calibri" panose="020F0502020204030204" pitchFamily="34" charset="0"/>
                        </a:rPr>
                        <a:t>Empresas, Instituciones Gubernamentales, organizaciones sociales, Comunidad en General </a:t>
                      </a:r>
                      <a:endParaRPr lang="es-CO" sz="1200" dirty="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011498"/>
                  </a:ext>
                </a:extLst>
              </a:tr>
              <a:tr h="263717">
                <a:tc rowSpan="3">
                  <a:txBody>
                    <a:bodyPr/>
                    <a:lstStyle/>
                    <a:p>
                      <a:pPr>
                        <a:lnSpc>
                          <a:spcPct val="115000"/>
                        </a:lnSpc>
                        <a:spcAft>
                          <a:spcPts val="0"/>
                        </a:spcAft>
                      </a:pP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Programas a los cuales le aporta indirectamente el proyecto</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Consolidación de la Extensión institucional con impacto en la sociedad y reconocimiento nacional e internacional</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2555177"/>
                  </a:ext>
                </a:extLst>
              </a:tr>
              <a:tr h="263717">
                <a:tc vMerge="1">
                  <a:txBody>
                    <a:bodyPr/>
                    <a:lstStyle/>
                    <a:p>
                      <a:endParaRPr lang="es-CO"/>
                    </a:p>
                  </a:txBody>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Procesos asociados al desarrollo sostenible, la competitividad y la movilización social</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2880050"/>
                  </a:ext>
                </a:extLst>
              </a:tr>
              <a:tr h="131859">
                <a:tc vMerge="1">
                  <a:txBody>
                    <a:bodyPr/>
                    <a:lstStyle/>
                    <a:p>
                      <a:endParaRPr lang="es-CO"/>
                    </a:p>
                  </a:txBody>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Internacionalización integral de la Universidad</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5832698"/>
                  </a:ext>
                </a:extLst>
              </a:tr>
              <a:tr h="395576">
                <a:tc rowSpan="2">
                  <a:txBody>
                    <a:bodyPr/>
                    <a:lstStyle/>
                    <a:p>
                      <a:pPr>
                        <a:lnSpc>
                          <a:spcPct val="115000"/>
                        </a:lnSpc>
                        <a:spcAft>
                          <a:spcPts val="0"/>
                        </a:spcAft>
                      </a:pP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Objetivos de Desarrollo Sostenible (ODS) a los cuales le aporta el proyecto</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4. Garantizar una educación inclusiva, equitativa y de calidad y promover oportunidades de aprendizaje durante toda la vida para todos</a:t>
                      </a:r>
                      <a:endParaRPr lang="es-CO" sz="120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9259898"/>
                  </a:ext>
                </a:extLst>
              </a:tr>
              <a:tr h="395576">
                <a:tc vMerge="1">
                  <a:txBody>
                    <a:bodyPr/>
                    <a:lstStyle/>
                    <a:p>
                      <a:endParaRPr lang="es-CO"/>
                    </a:p>
                  </a:txBody>
                  <a:tcPr/>
                </a:tc>
                <a:tc>
                  <a:txBody>
                    <a:bodyPr/>
                    <a:lstStyle/>
                    <a:p>
                      <a:pPr>
                        <a:lnSpc>
                          <a:spcPct val="115000"/>
                        </a:lnSpc>
                        <a:spcAft>
                          <a:spcPts val="0"/>
                        </a:spcAft>
                      </a:pPr>
                      <a:r>
                        <a:rPr lang="es-CO" sz="1100" dirty="0">
                          <a:effectLst/>
                          <a:latin typeface="Arial Narrow" panose="020B0606020202030204" pitchFamily="34" charset="0"/>
                          <a:ea typeface="Times New Roman" panose="02020603050405020304" pitchFamily="18" charset="0"/>
                          <a:cs typeface="Calibri" panose="020F0502020204030204" pitchFamily="34" charset="0"/>
                        </a:rPr>
                        <a:t>8. Promover el crecimiento económico sostenido, inclusivo y sostenible, el empleo pleno y productivo y el trabajo decente para todos</a:t>
                      </a:r>
                      <a:endParaRPr lang="es-CO" sz="1200" dirty="0">
                        <a:effectLst/>
                        <a:latin typeface="Times New Roman" panose="02020603050405020304" pitchFamily="18" charset="0"/>
                        <a:ea typeface="SimSun" panose="02010600030101010101" pitchFamily="2" charset="-122"/>
                      </a:endParaRPr>
                    </a:p>
                  </a:txBody>
                  <a:tcPr marL="33442" marR="334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9292057"/>
                  </a:ext>
                </a:extLst>
              </a:tr>
            </a:tbl>
          </a:graphicData>
        </a:graphic>
      </p:graphicFrame>
    </p:spTree>
    <p:extLst>
      <p:ext uri="{BB962C8B-B14F-4D97-AF65-F5344CB8AC3E}">
        <p14:creationId xmlns:p14="http://schemas.microsoft.com/office/powerpoint/2010/main" val="3665913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7"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562C4D"/>
                </a:solidFill>
                <a:effectLst>
                  <a:outerShdw blurRad="38100" dist="38100" dir="2700000" algn="tl">
                    <a:srgbClr val="000000">
                      <a:alpha val="43137"/>
                    </a:srgbClr>
                  </a:outerShdw>
                </a:effectLst>
              </a:rPr>
              <a:t>Identificación del problema, necesidad u oportunidad </a:t>
            </a:r>
          </a:p>
        </p:txBody>
      </p:sp>
      <p:sp>
        <p:nvSpPr>
          <p:cNvPr id="2" name="Rectángulo 1"/>
          <p:cNvSpPr/>
          <p:nvPr/>
        </p:nvSpPr>
        <p:spPr>
          <a:xfrm>
            <a:off x="923363" y="1116001"/>
            <a:ext cx="10560426" cy="1015663"/>
          </a:xfrm>
          <a:prstGeom prst="rect">
            <a:avLst/>
          </a:prstGeom>
        </p:spPr>
        <p:txBody>
          <a:bodyPr wrap="square">
            <a:spAutoFit/>
          </a:bodyPr>
          <a:lstStyle/>
          <a:p>
            <a:pPr algn="just"/>
            <a:r>
              <a:rPr lang="es-CO" sz="1200" dirty="0">
                <a:latin typeface="Arial Narrow" panose="020B0606020202030204" pitchFamily="34" charset="0"/>
              </a:rPr>
              <a:t>La Universidad Tecnológica de Pereira por su experiencia y posicionamiento académico y de investigación a través de la oferta de pregrado, posgrado y la consolidación de sus grupos de investigación ha generado unas capacidades institucionales importantes que pueden aportar a la solución de problemas del sector externo a través de la Extensión universitaria. Esta última como función misional de la Universidad ha ido consolidándose en con el tiempo, muestra de ellos es la alta oferta de servicios de extensión y transferencia de conocimiento, sin embargo, actualmente se requiere fortalecer las capacidades institucionales en promoción, difusión y comercialización que garanticen una adecuada relación con el entorno y unas herramientas que faciliten la apropiación social del conocimiento con impacto.</a:t>
            </a:r>
          </a:p>
        </p:txBody>
      </p:sp>
      <p:sp>
        <p:nvSpPr>
          <p:cNvPr id="9" name="Rectángulo 8"/>
          <p:cNvSpPr/>
          <p:nvPr/>
        </p:nvSpPr>
        <p:spPr>
          <a:xfrm rot="16200000">
            <a:off x="-942130" y="3408623"/>
            <a:ext cx="2614870" cy="58477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15. </a:t>
            </a:r>
            <a:r>
              <a:rPr lang="es-CO" sz="800" dirty="0">
                <a:solidFill>
                  <a:schemeClr val="bg1">
                    <a:lumMod val="50000"/>
                  </a:schemeClr>
                </a:solidFill>
                <a:latin typeface="Arial Rounded MT Bold" panose="020F0704030504030204" pitchFamily="34" charset="0"/>
              </a:rPr>
              <a:t>Promoción, comercialización y transferencia de capacidades institucionales a través de la prestación de Servicios de Extensión</a:t>
            </a:r>
          </a:p>
          <a:p>
            <a:pPr algn="ctr"/>
            <a:endParaRPr lang="es-CO" sz="800" dirty="0">
              <a:solidFill>
                <a:schemeClr val="bg1">
                  <a:lumMod val="50000"/>
                </a:schemeClr>
              </a:solidFill>
              <a:latin typeface="Arial Rounded MT Bold" panose="020F070403050403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1029540724"/>
              </p:ext>
            </p:extLst>
          </p:nvPr>
        </p:nvGraphicFramePr>
        <p:xfrm>
          <a:off x="1277654" y="2465293"/>
          <a:ext cx="9387920" cy="3496437"/>
        </p:xfrm>
        <a:graphic>
          <a:graphicData uri="http://schemas.openxmlformats.org/drawingml/2006/table">
            <a:tbl>
              <a:tblPr firstRow="1" firstCol="1" bandRow="1"/>
              <a:tblGrid>
                <a:gridCol w="1911732">
                  <a:extLst>
                    <a:ext uri="{9D8B030D-6E8A-4147-A177-3AD203B41FA5}">
                      <a16:colId xmlns:a16="http://schemas.microsoft.com/office/drawing/2014/main" val="573074093"/>
                    </a:ext>
                  </a:extLst>
                </a:gridCol>
                <a:gridCol w="2896014">
                  <a:extLst>
                    <a:ext uri="{9D8B030D-6E8A-4147-A177-3AD203B41FA5}">
                      <a16:colId xmlns:a16="http://schemas.microsoft.com/office/drawing/2014/main" val="23778815"/>
                    </a:ext>
                  </a:extLst>
                </a:gridCol>
                <a:gridCol w="4580174">
                  <a:extLst>
                    <a:ext uri="{9D8B030D-6E8A-4147-A177-3AD203B41FA5}">
                      <a16:colId xmlns:a16="http://schemas.microsoft.com/office/drawing/2014/main" val="129914171"/>
                    </a:ext>
                  </a:extLst>
                </a:gridCol>
              </a:tblGrid>
              <a:tr h="120481">
                <a:tc>
                  <a:txBody>
                    <a:bodyPr/>
                    <a:lstStyle/>
                    <a:p>
                      <a:pPr algn="ct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Problema Central</a:t>
                      </a:r>
                      <a:endParaRPr lang="es-CO" sz="1100">
                        <a:effectLst/>
                        <a:latin typeface="Times New Roman" panose="02020603050405020304" pitchFamily="18" charset="0"/>
                        <a:ea typeface="SimSun" panose="02010600030101010101" pitchFamily="2" charset="-122"/>
                      </a:endParaRPr>
                    </a:p>
                  </a:txBody>
                  <a:tcPr marL="25557" marR="255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gn="ct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directas</a:t>
                      </a:r>
                      <a:endParaRPr lang="es-CO" sz="1100">
                        <a:effectLst/>
                        <a:latin typeface="Times New Roman" panose="02020603050405020304" pitchFamily="18" charset="0"/>
                        <a:ea typeface="SimSun" panose="02010600030101010101" pitchFamily="2" charset="-122"/>
                      </a:endParaRPr>
                    </a:p>
                  </a:txBody>
                  <a:tcPr marL="25557" marR="255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gn="ct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Indirectas</a:t>
                      </a:r>
                      <a:endParaRPr lang="es-CO" sz="1100">
                        <a:effectLst/>
                        <a:latin typeface="Times New Roman" panose="02020603050405020304" pitchFamily="18" charset="0"/>
                        <a:ea typeface="SimSun" panose="02010600030101010101" pitchFamily="2" charset="-122"/>
                      </a:endParaRPr>
                    </a:p>
                  </a:txBody>
                  <a:tcPr marL="25557" marR="255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extLst>
                  <a:ext uri="{0D108BD9-81ED-4DB2-BD59-A6C34878D82A}">
                    <a16:rowId xmlns:a16="http://schemas.microsoft.com/office/drawing/2014/main" val="1185304545"/>
                  </a:ext>
                </a:extLst>
              </a:tr>
              <a:tr h="433528">
                <a:tc rowSpan="7">
                  <a:txBody>
                    <a:bodyPr/>
                    <a:lstStyle/>
                    <a:p>
                      <a:pPr algn="ct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Débil promoción, comercialización y transferencia de capacidades institucionales a través de la prestación de Servicios de Extensión</a:t>
                      </a:r>
                      <a:endParaRPr lang="es-CO" sz="1100">
                        <a:effectLst/>
                        <a:latin typeface="Times New Roman" panose="02020603050405020304" pitchFamily="18" charset="0"/>
                        <a:ea typeface="SimSun" panose="02010600030101010101" pitchFamily="2" charset="-122"/>
                      </a:endParaRPr>
                    </a:p>
                  </a:txBody>
                  <a:tcPr marL="25557" marR="255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Ausencia de un proceso de promoción y comercialización de capacidades institucionales</a:t>
                      </a:r>
                      <a:endParaRPr lang="es-CO" sz="1100">
                        <a:effectLst/>
                        <a:latin typeface="Times New Roman" panose="02020603050405020304" pitchFamily="18" charset="0"/>
                        <a:ea typeface="SimSun" panose="02010600030101010101" pitchFamily="2" charset="-122"/>
                      </a:endParaRPr>
                    </a:p>
                  </a:txBody>
                  <a:tcPr marL="25557" marR="255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Ausencia de capacidad comercial  y tiempos de respuesta al sector externo de acuerdo a la demanda</a:t>
                      </a:r>
                      <a:b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1.2 Ausencia de herramientas tecnológicas adecuadas que faciliten el proceso</a:t>
                      </a:r>
                      <a:b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1.3  Baja visibilidad y posicionamiento de la extensión desarrollada por la institución</a:t>
                      </a:r>
                      <a:b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1.4 Difusión de las capacidades institucionales reducidas</a:t>
                      </a:r>
                      <a:endParaRPr lang="es-CO" sz="1100">
                        <a:effectLst/>
                        <a:latin typeface="Times New Roman" panose="02020603050405020304" pitchFamily="18" charset="0"/>
                        <a:ea typeface="SimSun" panose="02010600030101010101" pitchFamily="2" charset="-122"/>
                      </a:endParaRPr>
                    </a:p>
                  </a:txBody>
                  <a:tcPr marL="25557" marR="255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9375750"/>
                  </a:ext>
                </a:extLst>
              </a:tr>
              <a:tr h="0">
                <a:tc vMerge="1">
                  <a:txBody>
                    <a:bodyPr/>
                    <a:lstStyle/>
                    <a:p>
                      <a:endParaRPr lang="es-CO"/>
                    </a:p>
                  </a:txBody>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Relación universidad entorno desarticulada</a:t>
                      </a:r>
                      <a:endParaRPr lang="es-CO" sz="1100">
                        <a:effectLst/>
                        <a:latin typeface="Times New Roman" panose="02020603050405020304" pitchFamily="18" charset="0"/>
                        <a:ea typeface="SimSun" panose="02010600030101010101" pitchFamily="2" charset="-122"/>
                      </a:endParaRPr>
                    </a:p>
                  </a:txBody>
                  <a:tcPr marL="25557" marR="255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2.1 Pérdida de confianza del sector externo a los procesos institucionales</a:t>
                      </a:r>
                      <a:b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2.2 Desarticulación entre dependencias </a:t>
                      </a:r>
                      <a:b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2.3 Apuestas misionales poco apropiadas por los miembros de la comunidad universitaria</a:t>
                      </a:r>
                      <a:endParaRPr lang="es-CO" sz="1100">
                        <a:effectLst/>
                        <a:latin typeface="Times New Roman" panose="02020603050405020304" pitchFamily="18" charset="0"/>
                        <a:ea typeface="SimSun" panose="02010600030101010101" pitchFamily="2" charset="-122"/>
                      </a:endParaRPr>
                    </a:p>
                  </a:txBody>
                  <a:tcPr marL="25557" marR="255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8785841"/>
                  </a:ext>
                </a:extLst>
              </a:tr>
              <a:tr h="535787">
                <a:tc vMerge="1">
                  <a:txBody>
                    <a:bodyPr/>
                    <a:lstStyle/>
                    <a:p>
                      <a:endParaRPr lang="es-CO"/>
                    </a:p>
                  </a:txBody>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 Espacios de apropiación social del conocimiento limitados o invisibilizados</a:t>
                      </a:r>
                      <a:endParaRPr lang="es-CO" sz="1100">
                        <a:effectLst/>
                        <a:latin typeface="Times New Roman" panose="02020603050405020304" pitchFamily="18" charset="0"/>
                        <a:ea typeface="SimSun" panose="02010600030101010101" pitchFamily="2" charset="-122"/>
                      </a:endParaRPr>
                    </a:p>
                  </a:txBody>
                  <a:tcPr marL="25557" marR="255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3.1 Desconocimiento de la comunidad universitaria sobre las potencialidades de transferencia de capacidades a la sociedad</a:t>
                      </a:r>
                      <a:b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3.2 Pocos espacios destinados para realizar apropiación social del conocimiento</a:t>
                      </a:r>
                      <a:b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3.3 Baja visibilidad de las actividades de apropiación desarrolladas</a:t>
                      </a:r>
                      <a:endParaRPr lang="es-CO" sz="1100">
                        <a:effectLst/>
                        <a:latin typeface="Times New Roman" panose="02020603050405020304" pitchFamily="18" charset="0"/>
                        <a:ea typeface="SimSun" panose="02010600030101010101" pitchFamily="2" charset="-122"/>
                      </a:endParaRPr>
                    </a:p>
                  </a:txBody>
                  <a:tcPr marL="25557" marR="255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0466295"/>
                  </a:ext>
                </a:extLst>
              </a:tr>
              <a:tr h="120481">
                <a:tc vMerge="1">
                  <a:txBody>
                    <a:bodyPr/>
                    <a:lstStyle/>
                    <a:p>
                      <a:endParaRPr lang="es-CO"/>
                    </a:p>
                  </a:txBody>
                  <a:tcPr/>
                </a:tc>
                <a:tc>
                  <a:txBody>
                    <a:bodyPr/>
                    <a:lstStyle/>
                    <a:p>
                      <a:pPr algn="ct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directos</a:t>
                      </a:r>
                      <a:endParaRPr lang="es-CO" sz="1100">
                        <a:effectLst/>
                        <a:latin typeface="Times New Roman" panose="02020603050405020304" pitchFamily="18" charset="0"/>
                        <a:ea typeface="SimSun" panose="02010600030101010101" pitchFamily="2" charset="-122"/>
                      </a:endParaRPr>
                    </a:p>
                  </a:txBody>
                  <a:tcPr marL="25557" marR="255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gn="ct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indirectos</a:t>
                      </a:r>
                      <a:endParaRPr lang="es-CO" sz="1100">
                        <a:effectLst/>
                        <a:latin typeface="Times New Roman" panose="02020603050405020304" pitchFamily="18" charset="0"/>
                        <a:ea typeface="SimSun" panose="02010600030101010101" pitchFamily="2" charset="-122"/>
                      </a:endParaRPr>
                    </a:p>
                  </a:txBody>
                  <a:tcPr marL="25557" marR="255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extLst>
                  <a:ext uri="{0D108BD9-81ED-4DB2-BD59-A6C34878D82A}">
                    <a16:rowId xmlns:a16="http://schemas.microsoft.com/office/drawing/2014/main" val="470544879"/>
                  </a:ext>
                </a:extLst>
              </a:tr>
              <a:tr h="148460">
                <a:tc vMerge="1">
                  <a:txBody>
                    <a:bodyPr/>
                    <a:lstStyle/>
                    <a:p>
                      <a:endParaRPr lang="es-CO"/>
                    </a:p>
                  </a:txBody>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Pérdida de oportunidades comerciales para la institución </a:t>
                      </a:r>
                      <a:endParaRPr lang="es-CO" sz="1100">
                        <a:effectLst/>
                        <a:latin typeface="Times New Roman" panose="02020603050405020304" pitchFamily="18" charset="0"/>
                        <a:ea typeface="SimSun" panose="02010600030101010101" pitchFamily="2" charset="-122"/>
                      </a:endParaRPr>
                    </a:p>
                  </a:txBody>
                  <a:tcPr marL="25557" marR="255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1 Reducción de ingresos por ventas de servicios</a:t>
                      </a:r>
                      <a:b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1.2 Generación de competencia por parte de otras instituciones e interdependencias" </a:t>
                      </a:r>
                      <a:endParaRPr lang="es-CO" sz="1100">
                        <a:effectLst/>
                        <a:latin typeface="Times New Roman" panose="02020603050405020304" pitchFamily="18" charset="0"/>
                        <a:ea typeface="SimSun" panose="02010600030101010101" pitchFamily="2" charset="-122"/>
                      </a:endParaRPr>
                    </a:p>
                  </a:txBody>
                  <a:tcPr marL="25557" marR="255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4478371"/>
                  </a:ext>
                </a:extLst>
              </a:tr>
              <a:tr h="90155">
                <a:tc vMerge="1">
                  <a:txBody>
                    <a:bodyPr/>
                    <a:lstStyle/>
                    <a:p>
                      <a:endParaRPr lang="es-CO"/>
                    </a:p>
                  </a:txBody>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Deterioro de la relación universidad entorno </a:t>
                      </a:r>
                      <a:endParaRPr lang="es-CO" sz="1100">
                        <a:effectLst/>
                        <a:latin typeface="Times New Roman" panose="02020603050405020304" pitchFamily="18" charset="0"/>
                        <a:ea typeface="SimSun" panose="02010600030101010101" pitchFamily="2" charset="-122"/>
                      </a:endParaRPr>
                    </a:p>
                  </a:txBody>
                  <a:tcPr marL="25557" marR="255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2.1 Pérdida institucional de espacios de participación </a:t>
                      </a:r>
                      <a:endParaRPr lang="es-CO" sz="1100">
                        <a:effectLst/>
                        <a:latin typeface="Times New Roman" panose="02020603050405020304" pitchFamily="18" charset="0"/>
                        <a:ea typeface="SimSun" panose="02010600030101010101" pitchFamily="2" charset="-122"/>
                      </a:endParaRPr>
                    </a:p>
                  </a:txBody>
                  <a:tcPr marL="25557" marR="255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9413538"/>
                  </a:ext>
                </a:extLst>
              </a:tr>
              <a:tr h="154936">
                <a:tc vMerge="1">
                  <a:txBody>
                    <a:bodyPr/>
                    <a:lstStyle/>
                    <a:p>
                      <a:endParaRPr lang="es-CO"/>
                    </a:p>
                  </a:txBody>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 Bajo impacto en las actividades de apropiación social del conocimiento </a:t>
                      </a:r>
                      <a:endParaRPr lang="es-CO" sz="1100">
                        <a:effectLst/>
                        <a:latin typeface="Times New Roman" panose="02020603050405020304" pitchFamily="18" charset="0"/>
                        <a:ea typeface="SimSun" panose="02010600030101010101" pitchFamily="2" charset="-122"/>
                      </a:endParaRPr>
                    </a:p>
                  </a:txBody>
                  <a:tcPr marL="25557" marR="255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0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3.1 Baja visibilidad de los aportes realizados por la institución a la sociedad </a:t>
                      </a:r>
                      <a:endParaRPr lang="es-CO" sz="1100" dirty="0">
                        <a:effectLst/>
                        <a:latin typeface="Times New Roman" panose="02020603050405020304" pitchFamily="18" charset="0"/>
                        <a:ea typeface="SimSun" panose="02010600030101010101" pitchFamily="2" charset="-122"/>
                      </a:endParaRPr>
                    </a:p>
                  </a:txBody>
                  <a:tcPr marL="25557" marR="255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1312595"/>
                  </a:ext>
                </a:extLst>
              </a:tr>
            </a:tbl>
          </a:graphicData>
        </a:graphic>
      </p:graphicFrame>
    </p:spTree>
    <p:extLst>
      <p:ext uri="{BB962C8B-B14F-4D97-AF65-F5344CB8AC3E}">
        <p14:creationId xmlns:p14="http://schemas.microsoft.com/office/powerpoint/2010/main" val="1596909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7"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562C4D"/>
                </a:solidFill>
                <a:effectLst>
                  <a:outerShdw blurRad="38100" dist="38100" dir="2700000" algn="tl">
                    <a:srgbClr val="000000">
                      <a:alpha val="43137"/>
                    </a:srgbClr>
                  </a:outerShdw>
                </a:effectLst>
              </a:rPr>
              <a:t>Descripción del proyecto</a:t>
            </a:r>
          </a:p>
        </p:txBody>
      </p:sp>
      <p:cxnSp>
        <p:nvCxnSpPr>
          <p:cNvPr id="9" name="Conector recto 8"/>
          <p:cNvCxnSpPr/>
          <p:nvPr/>
        </p:nvCxnSpPr>
        <p:spPr>
          <a:xfrm>
            <a:off x="6605697" y="2146287"/>
            <a:ext cx="2538303" cy="0"/>
          </a:xfrm>
          <a:prstGeom prst="line">
            <a:avLst/>
          </a:prstGeom>
          <a:ln w="28575">
            <a:solidFill>
              <a:srgbClr val="562C4D"/>
            </a:solidFill>
          </a:ln>
        </p:spPr>
        <p:style>
          <a:lnRef idx="1">
            <a:schemeClr val="accent1"/>
          </a:lnRef>
          <a:fillRef idx="0">
            <a:schemeClr val="accent1"/>
          </a:fillRef>
          <a:effectRef idx="0">
            <a:schemeClr val="accent1"/>
          </a:effectRef>
          <a:fontRef idx="minor">
            <a:schemeClr val="tx1"/>
          </a:fontRef>
        </p:style>
      </p:cxnSp>
      <p:sp>
        <p:nvSpPr>
          <p:cNvPr id="10" name="Marcador de contenido 4">
            <a:extLst>
              <a:ext uri="{FF2B5EF4-FFF2-40B4-BE49-F238E27FC236}">
                <a16:creationId xmlns:a16="http://schemas.microsoft.com/office/drawing/2014/main" id="{CC540E9C-3026-4179-B918-EF96B94DC409}"/>
              </a:ext>
            </a:extLst>
          </p:cNvPr>
          <p:cNvSpPr>
            <a:spLocks noGrp="1"/>
          </p:cNvSpPr>
          <p:nvPr>
            <p:ph idx="1"/>
          </p:nvPr>
        </p:nvSpPr>
        <p:spPr>
          <a:xfrm>
            <a:off x="726794" y="1374700"/>
            <a:ext cx="5146662" cy="3759386"/>
          </a:xfrm>
        </p:spPr>
        <p:txBody>
          <a:bodyPr>
            <a:noAutofit/>
          </a:bodyPr>
          <a:lstStyle/>
          <a:p>
            <a:pPr marL="0" indent="0" algn="just">
              <a:buNone/>
            </a:pPr>
            <a:r>
              <a:rPr lang="es-CO" sz="1500" dirty="0">
                <a:latin typeface="Arial Narrow" panose="020B0606020202030204" pitchFamily="34" charset="0"/>
              </a:rPr>
              <a:t>La Extensión Universitaria es concebida desde la ley 30 de 1992 donde se establece “La extensión comprende los programas de educación permanente, cursos, seminarios y demás programas destinados a la difusión de los conocimientos, al intercambio de experiencias, así como las actividades de servicio tendientes a procurar el bienestar general de la comunidad y la satisfacción de las necesidades de la sociedad”. en respuesta de ello la Universidad Tecnológica de Pereira vincula la extensión como una función misional definiendo "es función de la Universidad Tecnológica de Pereira adelantar programas o proyectos para impulsar la extensión y hacer partícipes de los beneficios de su actividad académica e investigativa a los diferentes sectores sociales y económicos que conforman la región y el país" Adicionalmente, en los factores de acreditación institucional se resalta la Extensión Universitaria como la estrategia de relacionamiento con el sector externo.</a:t>
            </a:r>
          </a:p>
          <a:p>
            <a:pPr marL="0" indent="0" algn="just">
              <a:buNone/>
            </a:pPr>
            <a:r>
              <a:rPr lang="es-CO" sz="1500" dirty="0" smtClean="0">
                <a:latin typeface="Arial Narrow" panose="020B0606020202030204" pitchFamily="34" charset="0"/>
              </a:rPr>
              <a:t>En </a:t>
            </a:r>
            <a:r>
              <a:rPr lang="es-CO" sz="1500" dirty="0">
                <a:latin typeface="Arial Narrow" panose="020B0606020202030204" pitchFamily="34" charset="0"/>
              </a:rPr>
              <a:t>este sentido, el proyecto "Promoción, comercialización y transferencia de capacidades institucionales a través de la prestación de Servicios de Extensión” busca implementar estrategias que permitan promocionar, comercializar y transferir las capacidades institucionales, así como aumentar la visibilidad a nivel regional, nacional e internacional.</a:t>
            </a:r>
          </a:p>
          <a:p>
            <a:pPr marL="0" indent="0" algn="just">
              <a:buNone/>
            </a:pPr>
            <a:endParaRPr lang="en-US" sz="1500" dirty="0">
              <a:latin typeface="Arial Narrow" panose="020B0606020202030204" pitchFamily="34" charset="0"/>
            </a:endParaRPr>
          </a:p>
        </p:txBody>
      </p:sp>
      <p:sp>
        <p:nvSpPr>
          <p:cNvPr id="11" name="CuadroTexto 10"/>
          <p:cNvSpPr txBox="1"/>
          <p:nvPr/>
        </p:nvSpPr>
        <p:spPr>
          <a:xfrm>
            <a:off x="6350226" y="1044042"/>
            <a:ext cx="2304616" cy="6367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s-CO" sz="2800" b="1" dirty="0">
                <a:solidFill>
                  <a:srgbClr val="562C4D"/>
                </a:solidFill>
                <a:effectLst>
                  <a:outerShdw blurRad="38100" dist="38100" dir="2700000" algn="tl">
                    <a:srgbClr val="000000">
                      <a:alpha val="43137"/>
                    </a:srgbClr>
                  </a:outerShdw>
                </a:effectLst>
                <a:latin typeface="+mj-lt"/>
                <a:ea typeface="+mj-ea"/>
                <a:cs typeface="+mj-cs"/>
              </a:rPr>
              <a:t>Involucrados</a:t>
            </a:r>
          </a:p>
        </p:txBody>
      </p:sp>
      <p:grpSp>
        <p:nvGrpSpPr>
          <p:cNvPr id="12" name="Grupo 11"/>
          <p:cNvGrpSpPr/>
          <p:nvPr/>
        </p:nvGrpSpPr>
        <p:grpSpPr>
          <a:xfrm>
            <a:off x="6849081" y="1912372"/>
            <a:ext cx="4214497" cy="505877"/>
            <a:chOff x="481236" y="1624130"/>
            <a:chExt cx="4001276" cy="666178"/>
          </a:xfrm>
        </p:grpSpPr>
        <p:sp>
          <p:nvSpPr>
            <p:cNvPr id="13" name="Rectángulo redondeado 12"/>
            <p:cNvSpPr/>
            <p:nvPr/>
          </p:nvSpPr>
          <p:spPr>
            <a:xfrm>
              <a:off x="481236" y="1624130"/>
              <a:ext cx="4001276" cy="666178"/>
            </a:xfrm>
            <a:prstGeom prst="roundRect">
              <a:avLst>
                <a:gd name="adj" fmla="val 10000"/>
              </a:avLst>
            </a:prstGeom>
            <a:ln>
              <a:solidFill>
                <a:srgbClr val="562C4D"/>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4" name="CuadroTexto 13"/>
            <p:cNvSpPr txBox="1"/>
            <p:nvPr/>
          </p:nvSpPr>
          <p:spPr>
            <a:xfrm>
              <a:off x="500748" y="1643642"/>
              <a:ext cx="3962252" cy="627154"/>
            </a:xfrm>
            <a:prstGeom prst="rect">
              <a:avLst/>
            </a:prstGeom>
            <a:solidFill>
              <a:schemeClr val="bg1"/>
            </a:solidFill>
            <a:ln>
              <a:solidFill>
                <a:srgbClr val="562C4D"/>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lnSpc>
                  <a:spcPct val="115000"/>
                </a:lnSpc>
                <a:spcAft>
                  <a:spcPts val="0"/>
                </a:spcAft>
              </a:pPr>
              <a:r>
                <a:rPr lang="es-CO" sz="1100" b="1" u="none" kern="1200" dirty="0" smtClean="0">
                  <a:solidFill>
                    <a:schemeClr val="tx2">
                      <a:lumMod val="50000"/>
                    </a:schemeClr>
                  </a:solidFill>
                  <a:latin typeface="Arial Narrow" panose="020B0606020202030204" pitchFamily="34" charset="0"/>
                  <a:cs typeface="Khmer UI" panose="020B0502040204020203" pitchFamily="34" charset="0"/>
                </a:rPr>
                <a:t>Unidades organizacionales: </a:t>
              </a:r>
              <a:r>
                <a:rPr lang="es-CO" sz="1100" dirty="0">
                  <a:latin typeface="Arial Narrow" panose="020B0606020202030204" pitchFamily="34" charset="0"/>
                  <a:ea typeface="Times New Roman" panose="02020603050405020304" pitchFamily="18" charset="0"/>
                  <a:cs typeface="Calibri" panose="020F0502020204030204" pitchFamily="34" charset="0"/>
                </a:rPr>
                <a:t>Facultades, Grupos de Investigación, Docentes, administrativos y estudiantes</a:t>
              </a:r>
              <a:endParaRPr lang="es-CO" sz="1200" dirty="0">
                <a:latin typeface="Times New Roman" panose="02020603050405020304" pitchFamily="18" charset="0"/>
                <a:ea typeface="SimSun" panose="02010600030101010101" pitchFamily="2" charset="-122"/>
              </a:endParaRPr>
            </a:p>
          </p:txBody>
        </p:sp>
      </p:grpSp>
      <p:grpSp>
        <p:nvGrpSpPr>
          <p:cNvPr id="15" name="Grupo 14"/>
          <p:cNvGrpSpPr/>
          <p:nvPr/>
        </p:nvGrpSpPr>
        <p:grpSpPr>
          <a:xfrm>
            <a:off x="6841201" y="2646592"/>
            <a:ext cx="4205122" cy="541554"/>
            <a:chOff x="472275" y="2459414"/>
            <a:chExt cx="4022445" cy="516696"/>
          </a:xfrm>
        </p:grpSpPr>
        <p:sp>
          <p:nvSpPr>
            <p:cNvPr id="16" name="Rectángulo redondeado 15"/>
            <p:cNvSpPr/>
            <p:nvPr/>
          </p:nvSpPr>
          <p:spPr>
            <a:xfrm>
              <a:off x="472275" y="2459414"/>
              <a:ext cx="4022445" cy="516696"/>
            </a:xfrm>
            <a:prstGeom prst="roundRect">
              <a:avLst>
                <a:gd name="adj" fmla="val 10000"/>
              </a:avLst>
            </a:prstGeom>
            <a:ln>
              <a:solidFill>
                <a:srgbClr val="562C4D"/>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7" name="CuadroTexto 16"/>
            <p:cNvSpPr txBox="1"/>
            <p:nvPr/>
          </p:nvSpPr>
          <p:spPr>
            <a:xfrm>
              <a:off x="487409" y="2474548"/>
              <a:ext cx="3992177" cy="486428"/>
            </a:xfrm>
            <a:prstGeom prst="rect">
              <a:avLst/>
            </a:prstGeom>
            <a:ln>
              <a:solidFill>
                <a:srgbClr val="562C4D"/>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lnSpc>
                  <a:spcPct val="115000"/>
                </a:lnSpc>
                <a:spcAft>
                  <a:spcPts val="0"/>
                </a:spcAft>
              </a:pPr>
              <a:r>
                <a:rPr lang="es-CO" sz="1100" b="1" kern="1200" dirty="0" smtClean="0">
                  <a:solidFill>
                    <a:schemeClr val="tx2">
                      <a:lumMod val="50000"/>
                    </a:schemeClr>
                  </a:solidFill>
                  <a:latin typeface="Arial Narrow" panose="020B0606020202030204" pitchFamily="34" charset="0"/>
                  <a:cs typeface="Khmer UI" panose="020B0502040204020203" pitchFamily="34" charset="0"/>
                </a:rPr>
                <a:t>Entidades externas a la UTP: </a:t>
              </a:r>
              <a:r>
                <a:rPr lang="es-ES" sz="1100" b="1" kern="1200" dirty="0" smtClean="0">
                  <a:solidFill>
                    <a:schemeClr val="tx2">
                      <a:lumMod val="50000"/>
                    </a:schemeClr>
                  </a:solidFill>
                  <a:latin typeface="Arial Narrow" panose="020B0606020202030204" pitchFamily="34" charset="0"/>
                  <a:cs typeface="Khmer UI" panose="020B0502040204020203" pitchFamily="34" charset="0"/>
                </a:rPr>
                <a:t> </a:t>
              </a:r>
              <a:r>
                <a:rPr lang="es-CO" sz="1100" dirty="0">
                  <a:latin typeface="Arial Narrow" panose="020B0606020202030204" pitchFamily="34" charset="0"/>
                  <a:ea typeface="Times New Roman" panose="02020603050405020304" pitchFamily="18" charset="0"/>
                  <a:cs typeface="Calibri" panose="020F0502020204030204" pitchFamily="34" charset="0"/>
                </a:rPr>
                <a:t>Empresas, Instituciones Gubernamentales, organizaciones sociales, Comunidad en General </a:t>
              </a:r>
              <a:endParaRPr lang="es-CO" sz="1200" dirty="0">
                <a:latin typeface="Times New Roman" panose="02020603050405020304" pitchFamily="18" charset="0"/>
                <a:ea typeface="SimSun" panose="02010600030101010101" pitchFamily="2" charset="-122"/>
              </a:endParaRPr>
            </a:p>
            <a:p>
              <a:pPr lvl="0" algn="just" defTabSz="533400">
                <a:lnSpc>
                  <a:spcPct val="90000"/>
                </a:lnSpc>
                <a:spcBef>
                  <a:spcPct val="0"/>
                </a:spcBef>
                <a:spcAft>
                  <a:spcPct val="35000"/>
                </a:spcAft>
              </a:pPr>
              <a:endParaRPr lang="es-ES" sz="100" b="0" kern="1200" dirty="0">
                <a:solidFill>
                  <a:schemeClr val="tx2">
                    <a:lumMod val="50000"/>
                  </a:schemeClr>
                </a:solidFill>
                <a:latin typeface="+mn-lt"/>
                <a:cs typeface="Khmer UI" panose="020B0502040204020203" pitchFamily="34" charset="0"/>
              </a:endParaRPr>
            </a:p>
          </p:txBody>
        </p:sp>
      </p:grpSp>
      <p:sp>
        <p:nvSpPr>
          <p:cNvPr id="18" name="Conector recto 9"/>
          <p:cNvSpPr/>
          <p:nvPr/>
        </p:nvSpPr>
        <p:spPr>
          <a:xfrm>
            <a:off x="6606777" y="1680837"/>
            <a:ext cx="234424" cy="1861277"/>
          </a:xfrm>
          <a:custGeom>
            <a:avLst/>
            <a:gdLst/>
            <a:ahLst/>
            <a:cxnLst/>
            <a:rect l="0" t="0" r="0" b="0"/>
            <a:pathLst>
              <a:path>
                <a:moveTo>
                  <a:pt x="0" y="0"/>
                </a:moveTo>
                <a:lnTo>
                  <a:pt x="0" y="2057073"/>
                </a:lnTo>
                <a:lnTo>
                  <a:pt x="234424" y="2057073"/>
                </a:lnTo>
              </a:path>
            </a:pathLst>
          </a:custGeom>
          <a:noFill/>
          <a:ln w="28575">
            <a:solidFill>
              <a:srgbClr val="562C4D"/>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nvGrpSpPr>
          <p:cNvPr id="19" name="Grupo 18"/>
          <p:cNvGrpSpPr/>
          <p:nvPr/>
        </p:nvGrpSpPr>
        <p:grpSpPr>
          <a:xfrm>
            <a:off x="6841201" y="3471777"/>
            <a:ext cx="4222377" cy="684182"/>
            <a:chOff x="472275" y="3145215"/>
            <a:chExt cx="4036699" cy="626053"/>
          </a:xfrm>
        </p:grpSpPr>
        <p:sp>
          <p:nvSpPr>
            <p:cNvPr id="20" name="Rectángulo redondeado 19"/>
            <p:cNvSpPr/>
            <p:nvPr/>
          </p:nvSpPr>
          <p:spPr>
            <a:xfrm>
              <a:off x="472275" y="3145215"/>
              <a:ext cx="4036699" cy="626053"/>
            </a:xfrm>
            <a:prstGeom prst="roundRect">
              <a:avLst>
                <a:gd name="adj" fmla="val 10000"/>
              </a:avLst>
            </a:prstGeom>
            <a:ln>
              <a:solidFill>
                <a:srgbClr val="562C4D"/>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1" name="CuadroTexto 20"/>
            <p:cNvSpPr txBox="1"/>
            <p:nvPr/>
          </p:nvSpPr>
          <p:spPr>
            <a:xfrm>
              <a:off x="490611" y="3163551"/>
              <a:ext cx="4000027" cy="589381"/>
            </a:xfrm>
            <a:prstGeom prst="rect">
              <a:avLst/>
            </a:prstGeom>
            <a:ln>
              <a:solidFill>
                <a:srgbClr val="562C4D"/>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lvl="0" algn="just"/>
              <a:r>
                <a:rPr lang="es-CO" sz="1100" b="1" u="none" kern="1200" dirty="0" smtClean="0">
                  <a:solidFill>
                    <a:schemeClr val="tx2">
                      <a:lumMod val="50000"/>
                    </a:schemeClr>
                  </a:solidFill>
                  <a:latin typeface="Arial Narrow" panose="020B0606020202030204" pitchFamily="34" charset="0"/>
                  <a:cs typeface="Arial" panose="020B0604020202020204" pitchFamily="34" charset="0"/>
                </a:rPr>
                <a:t>Beneficiarios:</a:t>
              </a:r>
              <a:r>
                <a:rPr lang="es-CO" sz="1000" b="1" u="none" kern="1200" dirty="0" smtClean="0">
                  <a:solidFill>
                    <a:schemeClr val="tx2">
                      <a:lumMod val="50000"/>
                    </a:schemeClr>
                  </a:solidFill>
                  <a:latin typeface="Arial Narrow" panose="020B0606020202030204" pitchFamily="34" charset="0"/>
                  <a:cs typeface="Arial" panose="020B0604020202020204" pitchFamily="34" charset="0"/>
                </a:rPr>
                <a:t> </a:t>
              </a:r>
              <a:r>
                <a:rPr lang="es-CO" sz="1100" dirty="0">
                  <a:latin typeface="Arial Narrow" panose="020B0606020202030204" pitchFamily="34" charset="0"/>
                  <a:ea typeface="Times New Roman" panose="02020603050405020304" pitchFamily="18" charset="0"/>
                  <a:cs typeface="Calibri" panose="020F0502020204030204" pitchFamily="34" charset="0"/>
                </a:rPr>
                <a:t>Comunidad en general como beneficiarios de la extensión desarrollada por docentes, administrativos y estudiantes de la Universidad Tecnológica de Pereira.</a:t>
              </a:r>
            </a:p>
          </p:txBody>
        </p:sp>
      </p:grpSp>
      <p:sp>
        <p:nvSpPr>
          <p:cNvPr id="22" name="Marco 21"/>
          <p:cNvSpPr/>
          <p:nvPr/>
        </p:nvSpPr>
        <p:spPr>
          <a:xfrm>
            <a:off x="6407914" y="1068564"/>
            <a:ext cx="2189240" cy="612273"/>
          </a:xfrm>
          <a:prstGeom prst="frame">
            <a:avLst/>
          </a:prstGeom>
          <a:solidFill>
            <a:srgbClr val="562C4D"/>
          </a:solidFill>
          <a:ln>
            <a:solidFill>
              <a:srgbClr val="562C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3" name="Conector recto 3"/>
          <p:cNvSpPr/>
          <p:nvPr/>
        </p:nvSpPr>
        <p:spPr>
          <a:xfrm>
            <a:off x="6605696" y="1630912"/>
            <a:ext cx="262897" cy="521610"/>
          </a:xfrm>
          <a:custGeom>
            <a:avLst/>
            <a:gdLst/>
            <a:ahLst/>
            <a:cxnLst/>
            <a:rect l="0" t="0" r="0" b="0"/>
            <a:pathLst>
              <a:path>
                <a:moveTo>
                  <a:pt x="0" y="0"/>
                </a:moveTo>
                <a:lnTo>
                  <a:pt x="0" y="1316593"/>
                </a:lnTo>
                <a:lnTo>
                  <a:pt x="234424" y="1316593"/>
                </a:lnTo>
              </a:path>
            </a:pathLst>
          </a:custGeom>
          <a:noFill/>
          <a:ln w="28575">
            <a:solidFill>
              <a:srgbClr val="562C4D"/>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pic>
        <p:nvPicPr>
          <p:cNvPr id="25" name="Imagen 24"/>
          <p:cNvPicPr>
            <a:picLocks noChangeAspect="1"/>
          </p:cNvPicPr>
          <p:nvPr/>
        </p:nvPicPr>
        <p:blipFill>
          <a:blip r:embed="rId3"/>
          <a:stretch>
            <a:fillRect/>
          </a:stretch>
        </p:blipFill>
        <p:spPr>
          <a:xfrm>
            <a:off x="6428806" y="4420916"/>
            <a:ext cx="4476486" cy="671473"/>
          </a:xfrm>
          <a:prstGeom prst="rect">
            <a:avLst/>
          </a:prstGeom>
        </p:spPr>
      </p:pic>
      <p:pic>
        <p:nvPicPr>
          <p:cNvPr id="4" name="Imagen 3"/>
          <p:cNvPicPr>
            <a:picLocks noChangeAspect="1"/>
          </p:cNvPicPr>
          <p:nvPr/>
        </p:nvPicPr>
        <p:blipFill>
          <a:blip r:embed="rId4"/>
          <a:stretch>
            <a:fillRect/>
          </a:stretch>
        </p:blipFill>
        <p:spPr>
          <a:xfrm>
            <a:off x="7193547" y="5092389"/>
            <a:ext cx="1479003" cy="1479003"/>
          </a:xfrm>
          <a:prstGeom prst="rect">
            <a:avLst/>
          </a:prstGeom>
        </p:spPr>
      </p:pic>
      <p:pic>
        <p:nvPicPr>
          <p:cNvPr id="5" name="Imagen 4"/>
          <p:cNvPicPr>
            <a:picLocks noChangeAspect="1"/>
          </p:cNvPicPr>
          <p:nvPr/>
        </p:nvPicPr>
        <p:blipFill>
          <a:blip r:embed="rId5"/>
          <a:stretch>
            <a:fillRect/>
          </a:stretch>
        </p:blipFill>
        <p:spPr>
          <a:xfrm>
            <a:off x="8889836" y="5092389"/>
            <a:ext cx="1480998" cy="1480998"/>
          </a:xfrm>
          <a:prstGeom prst="rect">
            <a:avLst/>
          </a:prstGeom>
        </p:spPr>
      </p:pic>
      <p:sp>
        <p:nvSpPr>
          <p:cNvPr id="24" name="Rectángulo 23"/>
          <p:cNvSpPr/>
          <p:nvPr/>
        </p:nvSpPr>
        <p:spPr>
          <a:xfrm rot="16200000">
            <a:off x="-942130" y="3408623"/>
            <a:ext cx="2614870" cy="58477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15. </a:t>
            </a:r>
            <a:r>
              <a:rPr lang="es-CO" sz="800" dirty="0">
                <a:solidFill>
                  <a:schemeClr val="bg1">
                    <a:lumMod val="50000"/>
                  </a:schemeClr>
                </a:solidFill>
                <a:latin typeface="Arial Rounded MT Bold" panose="020F0704030504030204" pitchFamily="34" charset="0"/>
              </a:rPr>
              <a:t>Promoción, comercialización y transferencia de capacidades institucionales a través de la prestación de Servicios de Extensión</a:t>
            </a:r>
          </a:p>
          <a:p>
            <a:pPr algn="ct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3114203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7"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562C4D"/>
                </a:solidFill>
                <a:effectLst>
                  <a:outerShdw blurRad="38100" dist="38100" dir="2700000" algn="tl">
                    <a:srgbClr val="000000">
                      <a:alpha val="43137"/>
                    </a:srgbClr>
                  </a:outerShdw>
                </a:effectLst>
              </a:rPr>
              <a:t>Objetivos del proyecto</a:t>
            </a:r>
          </a:p>
        </p:txBody>
      </p:sp>
      <p:sp>
        <p:nvSpPr>
          <p:cNvPr id="9" name="Marcador de contenido 4">
            <a:extLst>
              <a:ext uri="{FF2B5EF4-FFF2-40B4-BE49-F238E27FC236}">
                <a16:creationId xmlns:a16="http://schemas.microsoft.com/office/drawing/2014/main" id="{CC540E9C-3026-4179-B918-EF96B94DC409}"/>
              </a:ext>
            </a:extLst>
          </p:cNvPr>
          <p:cNvSpPr>
            <a:spLocks noGrp="1"/>
          </p:cNvSpPr>
          <p:nvPr>
            <p:ph idx="1"/>
          </p:nvPr>
        </p:nvSpPr>
        <p:spPr>
          <a:xfrm>
            <a:off x="1237130" y="1827408"/>
            <a:ext cx="10148047" cy="428108"/>
          </a:xfrm>
        </p:spPr>
        <p:txBody>
          <a:bodyPr>
            <a:noAutofit/>
          </a:bodyPr>
          <a:lstStyle/>
          <a:p>
            <a:pPr marL="0" indent="0">
              <a:buNone/>
            </a:pPr>
            <a:r>
              <a:rPr lang="es-CO" sz="1800" dirty="0">
                <a:latin typeface="Arial Narrow" panose="020B0606020202030204" pitchFamily="34" charset="0"/>
              </a:rPr>
              <a:t>Promocionar las capacidades institucionales que conduzcan a la comercialización y transferencia a través de la prestación de servicios de Extensión</a:t>
            </a:r>
          </a:p>
        </p:txBody>
      </p:sp>
      <p:sp>
        <p:nvSpPr>
          <p:cNvPr id="10" name="Título 1">
            <a:extLst>
              <a:ext uri="{FF2B5EF4-FFF2-40B4-BE49-F238E27FC236}">
                <a16:creationId xmlns:a16="http://schemas.microsoft.com/office/drawing/2014/main" id="{6E8F9C17-DF16-4503-A23D-C04985936785}"/>
              </a:ext>
            </a:extLst>
          </p:cNvPr>
          <p:cNvSpPr txBox="1">
            <a:spLocks/>
          </p:cNvSpPr>
          <p:nvPr/>
        </p:nvSpPr>
        <p:spPr>
          <a:xfrm>
            <a:off x="645459" y="1060289"/>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rgbClr val="562C4D"/>
                </a:solidFill>
                <a:effectLst>
                  <a:outerShdw blurRad="38100" dist="38100" dir="2700000" algn="tl">
                    <a:srgbClr val="000000">
                      <a:alpha val="43137"/>
                    </a:srgbClr>
                  </a:outerShdw>
                </a:effectLst>
              </a:rPr>
              <a:t>General</a:t>
            </a:r>
            <a:endParaRPr lang="es-CO" sz="3200" dirty="0">
              <a:solidFill>
                <a:srgbClr val="562C4D"/>
              </a:solidFill>
              <a:effectLst>
                <a:outerShdw blurRad="38100" dist="38100" dir="2700000" algn="tl">
                  <a:srgbClr val="000000">
                    <a:alpha val="43137"/>
                  </a:srgbClr>
                </a:outerShdw>
              </a:effectLst>
            </a:endParaRPr>
          </a:p>
        </p:txBody>
      </p:sp>
      <p:sp>
        <p:nvSpPr>
          <p:cNvPr id="11" name="Título 1">
            <a:extLst>
              <a:ext uri="{FF2B5EF4-FFF2-40B4-BE49-F238E27FC236}">
                <a16:creationId xmlns:a16="http://schemas.microsoft.com/office/drawing/2014/main" id="{6E8F9C17-DF16-4503-A23D-C04985936785}"/>
              </a:ext>
            </a:extLst>
          </p:cNvPr>
          <p:cNvSpPr txBox="1">
            <a:spLocks/>
          </p:cNvSpPr>
          <p:nvPr/>
        </p:nvSpPr>
        <p:spPr>
          <a:xfrm>
            <a:off x="645459" y="2557653"/>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rgbClr val="562C4D"/>
                </a:solidFill>
                <a:effectLst>
                  <a:outerShdw blurRad="38100" dist="38100" dir="2700000" algn="tl">
                    <a:srgbClr val="000000">
                      <a:alpha val="43137"/>
                    </a:srgbClr>
                  </a:outerShdw>
                </a:effectLst>
              </a:rPr>
              <a:t>Específicos</a:t>
            </a:r>
            <a:endParaRPr lang="es-CO" sz="3200" dirty="0">
              <a:solidFill>
                <a:srgbClr val="562C4D"/>
              </a:solidFill>
              <a:effectLst>
                <a:outerShdw blurRad="38100" dist="38100" dir="2700000" algn="tl">
                  <a:srgbClr val="000000">
                    <a:alpha val="43137"/>
                  </a:srgbClr>
                </a:outerShdw>
              </a:effectLst>
            </a:endParaRPr>
          </a:p>
        </p:txBody>
      </p:sp>
      <p:sp>
        <p:nvSpPr>
          <p:cNvPr id="12" name="Rectángulo 11"/>
          <p:cNvSpPr/>
          <p:nvPr/>
        </p:nvSpPr>
        <p:spPr>
          <a:xfrm>
            <a:off x="1157567" y="3467928"/>
            <a:ext cx="9628094" cy="1477328"/>
          </a:xfrm>
          <a:prstGeom prst="rect">
            <a:avLst/>
          </a:prstGeom>
        </p:spPr>
        <p:txBody>
          <a:bodyPr wrap="square">
            <a:spAutoFit/>
          </a:bodyPr>
          <a:lstStyle/>
          <a:p>
            <a:pPr marL="285750" lvl="0" indent="-285750">
              <a:buFontTx/>
              <a:buChar char="-"/>
            </a:pPr>
            <a:r>
              <a:rPr lang="es-CO" dirty="0" smtClean="0">
                <a:latin typeface="Arial Narrow" panose="020B0606020202030204" pitchFamily="34" charset="0"/>
              </a:rPr>
              <a:t>Promocionar </a:t>
            </a:r>
            <a:r>
              <a:rPr lang="es-CO" dirty="0">
                <a:latin typeface="Arial Narrow" panose="020B0606020202030204" pitchFamily="34" charset="0"/>
              </a:rPr>
              <a:t>y comercializar las capacidades institucionales			</a:t>
            </a:r>
            <a:endParaRPr lang="es-CO" dirty="0" smtClean="0">
              <a:latin typeface="Arial Narrow" panose="020B0606020202030204" pitchFamily="34" charset="0"/>
            </a:endParaRPr>
          </a:p>
          <a:p>
            <a:pPr marL="285750" lvl="0" indent="-285750">
              <a:buFontTx/>
              <a:buChar char="-"/>
            </a:pPr>
            <a:endParaRPr lang="es-CO" dirty="0">
              <a:latin typeface="Arial Narrow" panose="020B0606020202030204" pitchFamily="34" charset="0"/>
            </a:endParaRPr>
          </a:p>
          <a:p>
            <a:pPr marL="285750" lvl="0" indent="-285750">
              <a:buFontTx/>
              <a:buChar char="-"/>
            </a:pPr>
            <a:r>
              <a:rPr lang="es-CO" dirty="0" smtClean="0">
                <a:latin typeface="Arial Narrow" panose="020B0606020202030204" pitchFamily="34" charset="0"/>
              </a:rPr>
              <a:t>Promover </a:t>
            </a:r>
            <a:r>
              <a:rPr lang="es-CO" dirty="0">
                <a:latin typeface="Arial Narrow" panose="020B0606020202030204" pitchFamily="34" charset="0"/>
              </a:rPr>
              <a:t>la consolidación de la relación universidad entorno				</a:t>
            </a:r>
            <a:endParaRPr lang="es-CO" dirty="0" smtClean="0">
              <a:latin typeface="Arial Narrow" panose="020B0606020202030204" pitchFamily="34" charset="0"/>
            </a:endParaRPr>
          </a:p>
          <a:p>
            <a:pPr marL="285750" lvl="0" indent="-285750">
              <a:buFontTx/>
              <a:buChar char="-"/>
            </a:pPr>
            <a:endParaRPr lang="es-CO" dirty="0">
              <a:latin typeface="Arial Narrow" panose="020B0606020202030204" pitchFamily="34" charset="0"/>
            </a:endParaRPr>
          </a:p>
          <a:p>
            <a:pPr marL="285750" lvl="0" indent="-285750">
              <a:buFontTx/>
              <a:buChar char="-"/>
            </a:pPr>
            <a:r>
              <a:rPr lang="es-CO" dirty="0" smtClean="0">
                <a:latin typeface="Arial Narrow" panose="020B0606020202030204" pitchFamily="34" charset="0"/>
              </a:rPr>
              <a:t>Crear</a:t>
            </a:r>
            <a:r>
              <a:rPr lang="es-CO" dirty="0">
                <a:latin typeface="Arial Narrow" panose="020B0606020202030204" pitchFamily="34" charset="0"/>
              </a:rPr>
              <a:t>, </a:t>
            </a:r>
            <a:r>
              <a:rPr lang="es-CO" dirty="0" smtClean="0">
                <a:latin typeface="Arial Narrow" panose="020B0606020202030204" pitchFamily="34" charset="0"/>
              </a:rPr>
              <a:t>fortalecer </a:t>
            </a:r>
            <a:r>
              <a:rPr lang="es-CO" dirty="0">
                <a:latin typeface="Arial Narrow" panose="020B0606020202030204" pitchFamily="34" charset="0"/>
              </a:rPr>
              <a:t>y posicionar los espacios y estrategias de apropiación social del conocimiento</a:t>
            </a:r>
          </a:p>
        </p:txBody>
      </p:sp>
      <p:sp>
        <p:nvSpPr>
          <p:cNvPr id="13" name="Rectángulo 12"/>
          <p:cNvSpPr/>
          <p:nvPr/>
        </p:nvSpPr>
        <p:spPr>
          <a:xfrm rot="16200000">
            <a:off x="-942130" y="3408623"/>
            <a:ext cx="2614870" cy="58477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15. </a:t>
            </a:r>
            <a:r>
              <a:rPr lang="es-CO" sz="800" dirty="0">
                <a:solidFill>
                  <a:schemeClr val="bg1">
                    <a:lumMod val="50000"/>
                  </a:schemeClr>
                </a:solidFill>
                <a:latin typeface="Arial Rounded MT Bold" panose="020F0704030504030204" pitchFamily="34" charset="0"/>
              </a:rPr>
              <a:t>Promoción, comercialización y transferencia de capacidades institucionales a través de la prestación de Servicios de Extensión</a:t>
            </a:r>
          </a:p>
          <a:p>
            <a:pPr algn="ct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2913582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7"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562C4D"/>
                </a:solidFill>
                <a:effectLst>
                  <a:outerShdw blurRad="38100" dist="38100" dir="2700000" algn="tl">
                    <a:srgbClr val="000000">
                      <a:alpha val="43137"/>
                    </a:srgbClr>
                  </a:outerShdw>
                </a:effectLst>
              </a:rPr>
              <a:t>Planes operativos</a:t>
            </a:r>
          </a:p>
        </p:txBody>
      </p:sp>
      <p:graphicFrame>
        <p:nvGraphicFramePr>
          <p:cNvPr id="9" name="Tabla 8"/>
          <p:cNvGraphicFramePr>
            <a:graphicFrameLocks noGrp="1"/>
          </p:cNvGraphicFramePr>
          <p:nvPr>
            <p:extLst>
              <p:ext uri="{D42A27DB-BD31-4B8C-83A1-F6EECF244321}">
                <p14:modId xmlns:p14="http://schemas.microsoft.com/office/powerpoint/2010/main" val="3642912009"/>
              </p:ext>
            </p:extLst>
          </p:nvPr>
        </p:nvGraphicFramePr>
        <p:xfrm>
          <a:off x="1394772" y="1264340"/>
          <a:ext cx="9153684" cy="5303355"/>
        </p:xfrm>
        <a:graphic>
          <a:graphicData uri="http://schemas.openxmlformats.org/drawingml/2006/table">
            <a:tbl>
              <a:tblPr firstRow="1" firstCol="1" bandRow="1"/>
              <a:tblGrid>
                <a:gridCol w="2984080">
                  <a:extLst>
                    <a:ext uri="{9D8B030D-6E8A-4147-A177-3AD203B41FA5}">
                      <a16:colId xmlns:a16="http://schemas.microsoft.com/office/drawing/2014/main" val="622973615"/>
                    </a:ext>
                  </a:extLst>
                </a:gridCol>
                <a:gridCol w="6169604">
                  <a:extLst>
                    <a:ext uri="{9D8B030D-6E8A-4147-A177-3AD203B41FA5}">
                      <a16:colId xmlns:a16="http://schemas.microsoft.com/office/drawing/2014/main" val="2008709917"/>
                    </a:ext>
                  </a:extLst>
                </a:gridCol>
              </a:tblGrid>
              <a:tr h="13630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Plan operativo</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E0C2DA"/>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Acciones</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E0C2DA"/>
                    </a:solidFill>
                  </a:tcPr>
                </a:tc>
                <a:extLst>
                  <a:ext uri="{0D108BD9-81ED-4DB2-BD59-A6C34878D82A}">
                    <a16:rowId xmlns:a16="http://schemas.microsoft.com/office/drawing/2014/main" val="3686363448"/>
                  </a:ext>
                </a:extLst>
              </a:tr>
              <a:tr h="1692491">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1800" b="1" kern="1200" dirty="0" smtClean="0">
                          <a:solidFill>
                            <a:schemeClr val="tx1"/>
                          </a:solidFill>
                          <a:effectLst/>
                          <a:latin typeface="Calibri" panose="020F0502020204030204"/>
                          <a:ea typeface="+mn-ea"/>
                          <a:cs typeface="+mn-cs"/>
                        </a:rPr>
                        <a:t>Promoción y comercialización de capacidades institucionales</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0C2DA"/>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700" kern="1200" dirty="0" smtClean="0">
                          <a:solidFill>
                            <a:schemeClr val="tx1"/>
                          </a:solidFill>
                          <a:effectLst/>
                          <a:latin typeface="Arial Narrow" panose="020B0606020202030204" pitchFamily="34" charset="0"/>
                          <a:ea typeface="+mn-ea"/>
                          <a:cs typeface="+mn-cs"/>
                        </a:rPr>
                        <a:t>Definir y ejecutar estrategias de difusión del portafolio de servicios institucionales. Implementar procesos de visibilidad de la extensión en todas sus modalidades. Promover una herramienta Tecnológica para la comercialización de los servicios institucionales. Fortalecimiento institucional de los laboratorios de servicios.</a:t>
                      </a:r>
                      <a:endParaRPr lang="es-CO" sz="1700" kern="1200" dirty="0">
                        <a:solidFill>
                          <a:schemeClr val="tx1"/>
                        </a:solidFill>
                        <a:effectLst/>
                        <a:latin typeface="Arial Narrow" panose="020B0606020202030204" pitchFamily="34" charset="0"/>
                        <a:ea typeface="+mn-ea"/>
                        <a:cs typeface="+mn-cs"/>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6EEF4"/>
                    </a:solidFill>
                  </a:tcPr>
                </a:tc>
                <a:extLst>
                  <a:ext uri="{0D108BD9-81ED-4DB2-BD59-A6C34878D82A}">
                    <a16:rowId xmlns:a16="http://schemas.microsoft.com/office/drawing/2014/main" val="3877856177"/>
                  </a:ext>
                </a:extLst>
              </a:tr>
              <a:tr h="1363442">
                <a:tc>
                  <a:txBody>
                    <a:bodyPr/>
                    <a:lstStyle/>
                    <a:p>
                      <a:pPr algn="ctr">
                        <a:lnSpc>
                          <a:spcPct val="107000"/>
                        </a:lnSpc>
                        <a:spcAft>
                          <a:spcPts val="0"/>
                        </a:spcAft>
                      </a:pPr>
                      <a:r>
                        <a:rPr lang="es-CO" sz="1800" b="1" kern="1200" dirty="0" smtClean="0">
                          <a:solidFill>
                            <a:schemeClr val="tx1"/>
                          </a:solidFill>
                          <a:effectLst/>
                          <a:latin typeface="+mn-lt"/>
                          <a:ea typeface="+mn-ea"/>
                          <a:cs typeface="+mn-cs"/>
                        </a:rPr>
                        <a:t>Consolidación de la relación Universidad entorno</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0C2DA"/>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700" kern="1200" dirty="0" smtClean="0">
                          <a:solidFill>
                            <a:schemeClr val="tx1"/>
                          </a:solidFill>
                          <a:effectLst/>
                          <a:latin typeface="Arial Narrow" panose="020B0606020202030204" pitchFamily="34" charset="0"/>
                          <a:ea typeface="+mn-ea"/>
                          <a:cs typeface="+mn-cs"/>
                        </a:rPr>
                        <a:t>Consolidación de las entidades vinculadas a servicios de extensión, y experiencia institucional para la prestación de servicios. Desarrollo o participación en eventos o actividades que fortalezcan la relación universidad entorno (Ferias, Ruedas de negocio). Ejecución del programa de extensión social y rural que fortalezca la relación de la Universidad con el sector agropecuario y agroindustrial</a:t>
                      </a:r>
                      <a:endParaRPr lang="es-CO" sz="170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6EEF4"/>
                    </a:solidFill>
                  </a:tcPr>
                </a:tc>
                <a:extLst>
                  <a:ext uri="{0D108BD9-81ED-4DB2-BD59-A6C34878D82A}">
                    <a16:rowId xmlns:a16="http://schemas.microsoft.com/office/drawing/2014/main" val="4141081159"/>
                  </a:ext>
                </a:extLst>
              </a:tr>
              <a:tr h="1363442">
                <a:tc>
                  <a:txBody>
                    <a:bodyPr/>
                    <a:lstStyle/>
                    <a:p>
                      <a:pPr algn="ctr">
                        <a:lnSpc>
                          <a:spcPct val="107000"/>
                        </a:lnSpc>
                        <a:spcAft>
                          <a:spcPts val="0"/>
                        </a:spcAft>
                      </a:pPr>
                      <a:r>
                        <a:rPr lang="es-CO" sz="1800" b="1" kern="1200" dirty="0" smtClean="0">
                          <a:solidFill>
                            <a:schemeClr val="tx1"/>
                          </a:solidFill>
                          <a:effectLst/>
                          <a:latin typeface="+mn-lt"/>
                          <a:ea typeface="+mn-ea"/>
                          <a:cs typeface="+mn-cs"/>
                        </a:rPr>
                        <a:t>Creación, fortalecimiento y posicionamiento de espacios de apropiación social del conocimiento</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0C2DA"/>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700" kern="1200" dirty="0" smtClean="0">
                          <a:solidFill>
                            <a:schemeClr val="tx1"/>
                          </a:solidFill>
                          <a:effectLst/>
                          <a:latin typeface="Arial Narrow" panose="020B0606020202030204" pitchFamily="34" charset="0"/>
                          <a:ea typeface="+mn-ea"/>
                          <a:cs typeface="+mn-cs"/>
                        </a:rPr>
                        <a:t>Realizar gestiones para promover la implementación de la unidad de apropiación social del conocimiento. Gestión del proyecto Generación Creación de un Centro de ciencia en Biodiversidad de Risaralda. Gestión para el fortalecimiento de proyectos institucionales de apropiación social del conocimiento (Parque Museo Salado de Consota - Centro de Ciencia en Biodiversidad de Risaralda CIBI, entre otros).</a:t>
                      </a:r>
                      <a:endParaRPr lang="es-CO" sz="170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6EEF4"/>
                    </a:solidFill>
                  </a:tcPr>
                </a:tc>
                <a:extLst>
                  <a:ext uri="{0D108BD9-81ED-4DB2-BD59-A6C34878D82A}">
                    <a16:rowId xmlns:a16="http://schemas.microsoft.com/office/drawing/2014/main" val="4132483199"/>
                  </a:ext>
                </a:extLst>
              </a:tr>
            </a:tbl>
          </a:graphicData>
        </a:graphic>
      </p:graphicFrame>
      <p:sp>
        <p:nvSpPr>
          <p:cNvPr id="10" name="Rectángulo 9"/>
          <p:cNvSpPr/>
          <p:nvPr/>
        </p:nvSpPr>
        <p:spPr>
          <a:xfrm rot="16200000">
            <a:off x="-942130" y="3408623"/>
            <a:ext cx="2614870" cy="58477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15. </a:t>
            </a:r>
            <a:r>
              <a:rPr lang="es-CO" sz="800" dirty="0">
                <a:solidFill>
                  <a:schemeClr val="bg1">
                    <a:lumMod val="50000"/>
                  </a:schemeClr>
                </a:solidFill>
                <a:latin typeface="Arial Rounded MT Bold" panose="020F0704030504030204" pitchFamily="34" charset="0"/>
              </a:rPr>
              <a:t>Promoción, comercialización y transferencia de capacidades institucionales a través de la prestación de Servicios de Extensión</a:t>
            </a:r>
          </a:p>
          <a:p>
            <a:pPr algn="ct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3425634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a:extLst>
              <a:ext uri="{FF2B5EF4-FFF2-40B4-BE49-F238E27FC236}">
                <a16:creationId xmlns:a16="http://schemas.microsoft.com/office/drawing/2014/main" id="{86E23B3A-2FD3-4FB4-8F91-E9FFED48E944}"/>
              </a:ext>
            </a:extLst>
          </p:cNvPr>
          <p:cNvSpPr txBox="1">
            <a:spLocks/>
          </p:cNvSpPr>
          <p:nvPr/>
        </p:nvSpPr>
        <p:spPr>
          <a:xfrm>
            <a:off x="3052941" y="2147692"/>
            <a:ext cx="5888891" cy="1092404"/>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2400" b="1" kern="1200">
                <a:solidFill>
                  <a:schemeClr val="tx1"/>
                </a:solidFill>
                <a:latin typeface="Myriad Pro" panose="020B0503030403020204" pitchFamily="34" charset="0"/>
                <a:ea typeface="+mj-ea"/>
                <a:cs typeface="+mj-cs"/>
              </a:defRPr>
            </a:lvl1pPr>
          </a:lstStyle>
          <a:p>
            <a:pPr algn="ctr"/>
            <a:r>
              <a:rPr lang="es-ES" sz="7200" dirty="0">
                <a:solidFill>
                  <a:srgbClr val="562C4D"/>
                </a:solidFill>
                <a:effectLst>
                  <a:outerShdw blurRad="38100" dist="38100" dir="2700000" algn="tl">
                    <a:srgbClr val="000000">
                      <a:alpha val="43137"/>
                    </a:srgbClr>
                  </a:outerShdw>
                </a:effectLst>
                <a:latin typeface="Arial Rounded MT Bold" panose="020F0704030504030204" pitchFamily="34" charset="0"/>
              </a:rPr>
              <a:t>¡GRACIAS!</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39098" y="3975202"/>
            <a:ext cx="2513802" cy="2443044"/>
          </a:xfrm>
          <a:prstGeom prst="rect">
            <a:avLst/>
          </a:prstGeom>
        </p:spPr>
      </p:pic>
    </p:spTree>
    <p:extLst>
      <p:ext uri="{BB962C8B-B14F-4D97-AF65-F5344CB8AC3E}">
        <p14:creationId xmlns:p14="http://schemas.microsoft.com/office/powerpoint/2010/main" val="2826325829"/>
      </p:ext>
    </p:extLst>
  </p:cSld>
  <p:clrMapOvr>
    <a:masterClrMapping/>
  </p:clrMapOvr>
</p:sld>
</file>

<file path=ppt/theme/theme1.xml><?xml version="1.0" encoding="utf-8"?>
<a:theme xmlns:a="http://schemas.openxmlformats.org/drawingml/2006/main" name="Tema de Office">
  <a:themeElements>
    <a:clrScheme name="Verde 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6350</TotalTime>
  <Words>1309</Words>
  <Application>Microsoft Office PowerPoint</Application>
  <PresentationFormat>Panorámica</PresentationFormat>
  <Paragraphs>92</Paragraphs>
  <Slides>7</Slides>
  <Notes>1</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7</vt:i4>
      </vt:variant>
    </vt:vector>
  </HeadingPairs>
  <TitlesOfParts>
    <vt:vector size="18" baseType="lpstr">
      <vt:lpstr>SimSun</vt:lpstr>
      <vt:lpstr>Arial</vt:lpstr>
      <vt:lpstr>Arial Narrow</vt:lpstr>
      <vt:lpstr>Arial Rounded MT Bold</vt:lpstr>
      <vt:lpstr>Asap Medium</vt:lpstr>
      <vt:lpstr>Calibri</vt:lpstr>
      <vt:lpstr>Calibri Light</vt:lpstr>
      <vt:lpstr>Khmer UI</vt:lpstr>
      <vt:lpstr>Open Sans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UTP</dc:creator>
  <cp:lastModifiedBy>julian andrés valencia quintero</cp:lastModifiedBy>
  <cp:revision>737</cp:revision>
  <cp:lastPrinted>2017-05-16T14:27:28Z</cp:lastPrinted>
  <dcterms:created xsi:type="dcterms:W3CDTF">2017-03-06T22:18:18Z</dcterms:created>
  <dcterms:modified xsi:type="dcterms:W3CDTF">2025-08-12T22:24:01Z</dcterms:modified>
</cp:coreProperties>
</file>