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9"/>
  </p:notesMasterIdLst>
  <p:handoutMasterIdLst>
    <p:handoutMasterId r:id="rId10"/>
  </p:handoutMasterIdLst>
  <p:sldIdLst>
    <p:sldId id="993" r:id="rId2"/>
    <p:sldId id="1115" r:id="rId3"/>
    <p:sldId id="1118" r:id="rId4"/>
    <p:sldId id="1119" r:id="rId5"/>
    <p:sldId id="1120" r:id="rId6"/>
    <p:sldId id="1121" r:id="rId7"/>
    <p:sldId id="1117" r:id="rId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1"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EEF4"/>
    <a:srgbClr val="E0C2DA"/>
    <a:srgbClr val="D8B2D0"/>
    <a:srgbClr val="562C4D"/>
    <a:srgbClr val="C70517"/>
    <a:srgbClr val="18355E"/>
    <a:srgbClr val="E4061B"/>
    <a:srgbClr val="221D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08" autoAdjust="0"/>
  </p:normalViewPr>
  <p:slideViewPr>
    <p:cSldViewPr snapToGrid="0">
      <p:cViewPr varScale="1">
        <p:scale>
          <a:sx n="107" d="100"/>
          <a:sy n="107" d="100"/>
        </p:scale>
        <p:origin x="612"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4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77EC464-180C-4B6B-9426-94148B22EFE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8EC91C4C-AF50-4841-BAA8-FE8EB6BD41C4}"/>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2EA9799-4956-413D-BCE1-6FF16979B97F}" type="datetimeFigureOut">
              <a:rPr lang="es-CO" smtClean="0"/>
              <a:t>12/08/2025</a:t>
            </a:fld>
            <a:endParaRPr lang="es-CO"/>
          </a:p>
        </p:txBody>
      </p:sp>
      <p:sp>
        <p:nvSpPr>
          <p:cNvPr id="4" name="Marcador de pie de página 3">
            <a:extLst>
              <a:ext uri="{FF2B5EF4-FFF2-40B4-BE49-F238E27FC236}">
                <a16:creationId xmlns:a16="http://schemas.microsoft.com/office/drawing/2014/main" id="{F2614A70-F304-4EA8-ABCA-EBCF73A3507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F643D355-92C9-4A9B-A698-CCD1578EB5F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6AFBC54-B8AB-4FAE-AB65-B89EE4630A8F}" type="slidenum">
              <a:rPr lang="es-CO" smtClean="0"/>
              <a:t>‹Nº›</a:t>
            </a:fld>
            <a:endParaRPr lang="es-CO"/>
          </a:p>
        </p:txBody>
      </p:sp>
    </p:spTree>
    <p:extLst>
      <p:ext uri="{BB962C8B-B14F-4D97-AF65-F5344CB8AC3E}">
        <p14:creationId xmlns:p14="http://schemas.microsoft.com/office/powerpoint/2010/main" val="528503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12/08/2025</a:t>
            </a:fld>
            <a:endParaRPr lang="es-CO"/>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271117E-C91F-4BCB-B907-251B7F613742}" type="slidenum">
              <a:rPr lang="es-CO" smtClean="0"/>
              <a:t>1</a:t>
            </a:fld>
            <a:endParaRPr lang="es-CO"/>
          </a:p>
        </p:txBody>
      </p:sp>
    </p:spTree>
    <p:extLst>
      <p:ext uri="{BB962C8B-B14F-4D97-AF65-F5344CB8AC3E}">
        <p14:creationId xmlns:p14="http://schemas.microsoft.com/office/powerpoint/2010/main" val="2283359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12/08/2025</a:t>
            </a:fld>
            <a:endParaRPr lang="es-CO"/>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69291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12/08/2025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859365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12/08/2025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339388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12/08/2025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3746123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Título 7">
            <a:extLst>
              <a:ext uri="{FF2B5EF4-FFF2-40B4-BE49-F238E27FC236}">
                <a16:creationId xmlns:a16="http://schemas.microsoft.com/office/drawing/2014/main" id="{C54DF608-6931-41AE-92BE-CF2F228C186D}"/>
              </a:ext>
            </a:extLst>
          </p:cNvPr>
          <p:cNvSpPr>
            <a:spLocks noGrp="1"/>
          </p:cNvSpPr>
          <p:nvPr>
            <p:ph type="title"/>
          </p:nvPr>
        </p:nvSpPr>
        <p:spPr/>
        <p:txBody>
          <a:bodyPr/>
          <a:lstStyle>
            <a:lvl1pPr>
              <a:defRPr>
                <a:solidFill>
                  <a:srgbClr val="0070C0"/>
                </a:solidFill>
              </a:defRPr>
            </a:lvl1pPr>
          </a:lstStyle>
          <a:p>
            <a:r>
              <a:rPr lang="es-ES"/>
              <a:t>Haga clic para modificar el estilo de título del patrón</a:t>
            </a:r>
            <a:endParaRPr lang="en-US"/>
          </a:p>
        </p:txBody>
      </p:sp>
      <p:sp>
        <p:nvSpPr>
          <p:cNvPr id="9" name="Marcador de fecha 8">
            <a:extLst>
              <a:ext uri="{FF2B5EF4-FFF2-40B4-BE49-F238E27FC236}">
                <a16:creationId xmlns:a16="http://schemas.microsoft.com/office/drawing/2014/main" id="{2734E854-772C-47F2-B482-E9B5453222D2}"/>
              </a:ext>
            </a:extLst>
          </p:cNvPr>
          <p:cNvSpPr>
            <a:spLocks noGrp="1"/>
          </p:cNvSpPr>
          <p:nvPr>
            <p:ph type="dt" sz="half" idx="10"/>
          </p:nvPr>
        </p:nvSpPr>
        <p:spPr/>
        <p:txBody>
          <a:bodyPr/>
          <a:lstStyle/>
          <a:p>
            <a:fld id="{E4BE6725-CAAA-4356-8325-39E40B4FA7D0}" type="datetimeFigureOut">
              <a:rPr lang="es-CO" smtClean="0"/>
              <a:t>12/08/2025</a:t>
            </a:fld>
            <a:endParaRPr lang="es-CO"/>
          </a:p>
        </p:txBody>
      </p:sp>
      <p:sp>
        <p:nvSpPr>
          <p:cNvPr id="10" name="Marcador de pie de página 9">
            <a:extLst>
              <a:ext uri="{FF2B5EF4-FFF2-40B4-BE49-F238E27FC236}">
                <a16:creationId xmlns:a16="http://schemas.microsoft.com/office/drawing/2014/main" id="{E8751B65-A422-4A65-9929-E0F761CA88F6}"/>
              </a:ext>
            </a:extLst>
          </p:cNvPr>
          <p:cNvSpPr>
            <a:spLocks noGrp="1"/>
          </p:cNvSpPr>
          <p:nvPr>
            <p:ph type="ftr" sz="quarter" idx="11"/>
          </p:nvPr>
        </p:nvSpPr>
        <p:spPr/>
        <p:txBody>
          <a:bodyPr/>
          <a:lstStyle/>
          <a:p>
            <a:endParaRPr lang="es-CO"/>
          </a:p>
        </p:txBody>
      </p:sp>
      <p:sp>
        <p:nvSpPr>
          <p:cNvPr id="11" name="Marcador de número de diapositiva 10">
            <a:extLst>
              <a:ext uri="{FF2B5EF4-FFF2-40B4-BE49-F238E27FC236}">
                <a16:creationId xmlns:a16="http://schemas.microsoft.com/office/drawing/2014/main" id="{7288F579-E24B-4093-AF49-B9A0D3D35DB9}"/>
              </a:ext>
            </a:extLst>
          </p:cNvPr>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89121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12/08/2025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15130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12/08/2025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208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E4BE6725-CAAA-4356-8325-39E40B4FA7D0}" type="datetimeFigureOut">
              <a:rPr lang="es-CO" smtClean="0"/>
              <a:t>12/08/2025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157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12/08/2025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61296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12/08/2025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4715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12/08/2025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21922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12/08/2025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98500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12/08/2025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16523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70384"/>
            <a:ext cx="10515600" cy="675854"/>
          </a:xfrm>
          <a:prstGeom prst="rect">
            <a:avLst/>
          </a:prstGeom>
        </p:spPr>
        <p:txBody>
          <a:bodyPr vert="horz" lIns="91440" tIns="45720" rIns="91440" bIns="45720" rtlCol="0" anchor="ctr">
            <a:no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12/08/2025</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a:p>
        </p:txBody>
      </p:sp>
    </p:spTree>
    <p:extLst>
      <p:ext uri="{BB962C8B-B14F-4D97-AF65-F5344CB8AC3E}">
        <p14:creationId xmlns:p14="http://schemas.microsoft.com/office/powerpoint/2010/main" val="2733207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1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688" r:id="rId13"/>
  </p:sldLayoutIdLst>
  <p:txStyles>
    <p:title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64B22C1-DFED-49E8-8F2A-8A27B389265F}"/>
              </a:ext>
            </a:extLst>
          </p:cNvPr>
          <p:cNvSpPr txBox="1">
            <a:spLocks/>
          </p:cNvSpPr>
          <p:nvPr/>
        </p:nvSpPr>
        <p:spPr>
          <a:xfrm>
            <a:off x="2123418" y="4360738"/>
            <a:ext cx="4447712" cy="1979154"/>
          </a:xfrm>
          <a:prstGeom prst="rect">
            <a:avLst/>
          </a:prstGeom>
        </p:spPr>
        <p:txBody>
          <a:bodyPr anchor="b"/>
          <a:lstStyle>
            <a:lvl1pPr algn="l" defTabSz="914400" rtl="0" eaLnBrk="1" latinLnBrk="0" hangingPunct="1">
              <a:lnSpc>
                <a:spcPct val="90000"/>
              </a:lnSpc>
              <a:spcBef>
                <a:spcPct val="0"/>
              </a:spcBef>
              <a:buNone/>
              <a:defRPr sz="7200" b="1" kern="1200">
                <a:solidFill>
                  <a:schemeClr val="tx1"/>
                </a:solidFill>
                <a:latin typeface="Arial Rounded MT Bold" panose="020F0704030504030204" pitchFamily="34" charset="0"/>
                <a:ea typeface="+mj-ea"/>
                <a:cs typeface="+mj-cs"/>
              </a:defRPr>
            </a:lvl1pPr>
          </a:lstStyle>
          <a:p>
            <a:r>
              <a:rPr lang="es-CO" sz="5400" dirty="0" smtClean="0">
                <a:solidFill>
                  <a:schemeClr val="bg1"/>
                </a:solidFill>
              </a:rPr>
              <a:t>P</a:t>
            </a:r>
            <a:r>
              <a:rPr lang="es-CO" sz="3600" dirty="0" smtClean="0">
                <a:solidFill>
                  <a:schemeClr val="bg1"/>
                </a:solidFill>
              </a:rPr>
              <a:t>royecto</a:t>
            </a:r>
            <a:r>
              <a:rPr lang="es-CO" sz="3600" dirty="0">
                <a:solidFill>
                  <a:schemeClr val="bg1"/>
                </a:solidFill>
              </a:rPr>
              <a:t>: </a:t>
            </a:r>
            <a:r>
              <a:rPr lang="es-CO" sz="2750" b="0" dirty="0" smtClean="0">
                <a:solidFill>
                  <a:schemeClr val="bg1"/>
                </a:solidFill>
              </a:rPr>
              <a:t>Vinculación </a:t>
            </a:r>
            <a:r>
              <a:rPr lang="es-CO" sz="2750" b="0" dirty="0">
                <a:solidFill>
                  <a:schemeClr val="bg1"/>
                </a:solidFill>
              </a:rPr>
              <a:t>de los estudiantes en el entorno a través de las prácticas universitarias</a:t>
            </a:r>
          </a:p>
        </p:txBody>
      </p:sp>
      <p:sp>
        <p:nvSpPr>
          <p:cNvPr id="9" name="Title 1">
            <a:extLst>
              <a:ext uri="{FF2B5EF4-FFF2-40B4-BE49-F238E27FC236}">
                <a16:creationId xmlns:a16="http://schemas.microsoft.com/office/drawing/2014/main" id="{61A03A22-5E25-4D5F-929C-F09EB2E22223}"/>
              </a:ext>
            </a:extLst>
          </p:cNvPr>
          <p:cNvSpPr txBox="1">
            <a:spLocks/>
          </p:cNvSpPr>
          <p:nvPr/>
        </p:nvSpPr>
        <p:spPr>
          <a:xfrm>
            <a:off x="1303720" y="669940"/>
            <a:ext cx="5977813" cy="21149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l"/>
            <a:r>
              <a:rPr lang="es-ES" sz="4800" dirty="0" smtClean="0">
                <a:solidFill>
                  <a:schemeClr val="bg1"/>
                </a:solidFill>
                <a:latin typeface="Asap Medium" panose="020F0604030102060203" pitchFamily="2" charset="0"/>
              </a:rPr>
              <a:t>Creación, gestión y transferencia del conocimiento</a:t>
            </a:r>
            <a:endParaRPr lang="es-ES" sz="3600" dirty="0">
              <a:solidFill>
                <a:schemeClr val="bg1"/>
              </a:solidFill>
              <a:latin typeface="Asap Medium" panose="020F0604030102060203" pitchFamily="2" charset="0"/>
            </a:endParaRPr>
          </a:p>
        </p:txBody>
      </p:sp>
      <p:sp>
        <p:nvSpPr>
          <p:cNvPr id="10" name="Title 1">
            <a:extLst>
              <a:ext uri="{FF2B5EF4-FFF2-40B4-BE49-F238E27FC236}">
                <a16:creationId xmlns:a16="http://schemas.microsoft.com/office/drawing/2014/main" id="{9F06EBA9-2D7D-495E-A223-1CDD07DAAED5}"/>
              </a:ext>
            </a:extLst>
          </p:cNvPr>
          <p:cNvSpPr txBox="1">
            <a:spLocks/>
          </p:cNvSpPr>
          <p:nvPr/>
        </p:nvSpPr>
        <p:spPr>
          <a:xfrm>
            <a:off x="7766177" y="914490"/>
            <a:ext cx="4076200" cy="1329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l"/>
            <a:r>
              <a:rPr lang="es-ES" sz="5400" dirty="0" smtClean="0">
                <a:solidFill>
                  <a:schemeClr val="bg1"/>
                </a:solidFill>
                <a:latin typeface="Asap Medium" panose="020F0604030102060203" pitchFamily="2" charset="0"/>
              </a:rPr>
              <a:t>2025 - 2028</a:t>
            </a:r>
            <a:endParaRPr lang="es-ES" sz="1800" dirty="0">
              <a:solidFill>
                <a:schemeClr val="bg1"/>
              </a:solidFill>
              <a:latin typeface="Asap Medium" panose="020F0604030102060203" pitchFamily="2" charset="0"/>
            </a:endParaRPr>
          </a:p>
        </p:txBody>
      </p:sp>
      <p:sp>
        <p:nvSpPr>
          <p:cNvPr id="11" name="Anillo 10"/>
          <p:cNvSpPr/>
          <p:nvPr/>
        </p:nvSpPr>
        <p:spPr>
          <a:xfrm>
            <a:off x="204412" y="4468314"/>
            <a:ext cx="1586753" cy="1442131"/>
          </a:xfrm>
          <a:prstGeom prst="donut">
            <a:avLst>
              <a:gd name="adj" fmla="val 14617"/>
            </a:avLst>
          </a:prstGeom>
          <a:solidFill>
            <a:srgbClr val="16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Subtitle 2">
            <a:extLst>
              <a:ext uri="{FF2B5EF4-FFF2-40B4-BE49-F238E27FC236}">
                <a16:creationId xmlns:a16="http://schemas.microsoft.com/office/drawing/2014/main" id="{C2CFDD0A-90DE-4286-B19C-4FCA0ECF311C}"/>
              </a:ext>
            </a:extLst>
          </p:cNvPr>
          <p:cNvSpPr txBox="1">
            <a:spLocks/>
          </p:cNvSpPr>
          <p:nvPr/>
        </p:nvSpPr>
        <p:spPr>
          <a:xfrm>
            <a:off x="536665" y="4794078"/>
            <a:ext cx="922245" cy="790601"/>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s-ES" sz="4800" b="1" dirty="0" smtClean="0">
                <a:solidFill>
                  <a:schemeClr val="bg1"/>
                </a:solidFill>
                <a:latin typeface="Arial Rounded MT Bold" panose="020F0704030504030204" pitchFamily="34" charset="0"/>
                <a:ea typeface="+mj-ea"/>
                <a:cs typeface="+mj-cs"/>
              </a:rPr>
              <a:t>16</a:t>
            </a:r>
            <a:endParaRPr lang="es-ES" sz="4800" b="1" dirty="0">
              <a:solidFill>
                <a:schemeClr val="bg1"/>
              </a:solidFill>
              <a:latin typeface="Arial Rounded MT Bold" panose="020F0704030504030204" pitchFamily="34" charset="0"/>
              <a:ea typeface="+mj-ea"/>
              <a:cs typeface="+mj-cs"/>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0185" y="177857"/>
            <a:ext cx="1055100" cy="1025401"/>
          </a:xfrm>
          <a:prstGeom prst="rect">
            <a:avLst/>
          </a:prstGeom>
        </p:spPr>
      </p:pic>
      <p:pic>
        <p:nvPicPr>
          <p:cNvPr id="14" name="Imagen 13"/>
          <p:cNvPicPr/>
          <p:nvPr/>
        </p:nvPicPr>
        <p:blipFill>
          <a:blip r:embed="rId4" cstate="print">
            <a:extLst>
              <a:ext uri="{28A0092B-C50C-407E-A947-70E740481C1C}">
                <a14:useLocalDpi xmlns:a14="http://schemas.microsoft.com/office/drawing/2010/main" val="0"/>
              </a:ext>
            </a:extLst>
          </a:blip>
          <a:stretch>
            <a:fillRect/>
          </a:stretch>
        </p:blipFill>
        <p:spPr>
          <a:xfrm>
            <a:off x="6463553" y="3104413"/>
            <a:ext cx="4812317" cy="3379329"/>
          </a:xfrm>
          <a:prstGeom prst="teardrop">
            <a:avLst/>
          </a:prstGeom>
        </p:spPr>
      </p:pic>
    </p:spTree>
    <p:extLst>
      <p:ext uri="{BB962C8B-B14F-4D97-AF65-F5344CB8AC3E}">
        <p14:creationId xmlns:p14="http://schemas.microsoft.com/office/powerpoint/2010/main" val="178067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E8F9C17-DF16-4503-A23D-C04985936785}"/>
              </a:ext>
            </a:extLst>
          </p:cNvPr>
          <p:cNvSpPr txBox="1">
            <a:spLocks/>
          </p:cNvSpPr>
          <p:nvPr/>
        </p:nvSpPr>
        <p:spPr>
          <a:xfrm>
            <a:off x="2669241" y="154595"/>
            <a:ext cx="6853518"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ES" sz="3600" dirty="0" smtClean="0">
                <a:solidFill>
                  <a:srgbClr val="562C4D"/>
                </a:solidFill>
                <a:effectLst>
                  <a:outerShdw blurRad="38100" dist="38100" dir="2700000" algn="tl">
                    <a:srgbClr val="000000">
                      <a:alpha val="43137"/>
                    </a:srgbClr>
                  </a:outerShdw>
                </a:effectLst>
              </a:rPr>
              <a:t>Información general del proyecto</a:t>
            </a:r>
            <a:endParaRPr lang="en-US" sz="3600" dirty="0">
              <a:solidFill>
                <a:srgbClr val="562C4D"/>
              </a:solidFill>
              <a:effectLst>
                <a:outerShdw blurRad="38100" dist="38100" dir="2700000" algn="tl">
                  <a:srgbClr val="000000">
                    <a:alpha val="43137"/>
                  </a:srgbClr>
                </a:outerShdw>
              </a:effectLst>
            </a:endParaRPr>
          </a:p>
        </p:txBody>
      </p:sp>
      <p:sp>
        <p:nvSpPr>
          <p:cNvPr id="5" name="Rectángulo 4"/>
          <p:cNvSpPr/>
          <p:nvPr/>
        </p:nvSpPr>
        <p:spPr>
          <a:xfrm rot="16200000">
            <a:off x="-942130" y="3470178"/>
            <a:ext cx="2614870"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16. </a:t>
            </a:r>
            <a:r>
              <a:rPr lang="es-CO" sz="800" dirty="0">
                <a:solidFill>
                  <a:schemeClr val="bg1">
                    <a:lumMod val="50000"/>
                  </a:schemeClr>
                </a:solidFill>
                <a:latin typeface="Arial Rounded MT Bold" panose="020F0704030504030204" pitchFamily="34" charset="0"/>
              </a:rPr>
              <a:t>Vinculación de los estudiantes en el entorno a través de las prácticas universitarias</a:t>
            </a:r>
          </a:p>
          <a:p>
            <a:pPr algn="ctr"/>
            <a:endParaRPr lang="es-CO" sz="800" dirty="0">
              <a:solidFill>
                <a:schemeClr val="bg1">
                  <a:lumMod val="50000"/>
                </a:schemeClr>
              </a:solidFill>
              <a:latin typeface="Arial Rounded MT Bold" panose="020F0704030504030204" pitchFamily="34"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3025217442"/>
              </p:ext>
            </p:extLst>
          </p:nvPr>
        </p:nvGraphicFramePr>
        <p:xfrm>
          <a:off x="1308848" y="1088706"/>
          <a:ext cx="9251576" cy="5524826"/>
        </p:xfrm>
        <a:graphic>
          <a:graphicData uri="http://schemas.openxmlformats.org/drawingml/2006/table">
            <a:tbl>
              <a:tblPr firstRow="1" firstCol="1" bandRow="1"/>
              <a:tblGrid>
                <a:gridCol w="2178423">
                  <a:extLst>
                    <a:ext uri="{9D8B030D-6E8A-4147-A177-3AD203B41FA5}">
                      <a16:colId xmlns:a16="http://schemas.microsoft.com/office/drawing/2014/main" val="938420133"/>
                    </a:ext>
                  </a:extLst>
                </a:gridCol>
                <a:gridCol w="7073153">
                  <a:extLst>
                    <a:ext uri="{9D8B030D-6E8A-4147-A177-3AD203B41FA5}">
                      <a16:colId xmlns:a16="http://schemas.microsoft.com/office/drawing/2014/main" val="593588270"/>
                    </a:ext>
                  </a:extLst>
                </a:gridCol>
              </a:tblGrid>
              <a:tr h="131859">
                <a:tc>
                  <a:txBody>
                    <a:bodyPr/>
                    <a:lstStyle/>
                    <a:p>
                      <a:pPr>
                        <a:lnSpc>
                          <a:spcPct val="115000"/>
                        </a:lnSpc>
                        <a:spcAft>
                          <a:spcPts val="0"/>
                        </a:spcAft>
                      </a:pPr>
                      <a: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Código del proyecto</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(PDI2028 – CGT - 16)</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7027313"/>
                  </a:ext>
                </a:extLst>
              </a:tr>
              <a:tr h="131859">
                <a:tc>
                  <a:txBody>
                    <a:bodyPr/>
                    <a:lstStyle/>
                    <a:p>
                      <a:pPr>
                        <a:lnSpc>
                          <a:spcPct val="115000"/>
                        </a:lnSpc>
                        <a:spcAft>
                          <a:spcPts val="0"/>
                        </a:spcAft>
                      </a:pPr>
                      <a: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Dependencia responsable del proyecto</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Vicerrectoría de Investigaciones, Innovación y Extensión </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4616901"/>
                  </a:ext>
                </a:extLst>
              </a:tr>
              <a:tr h="131859">
                <a:tc>
                  <a:txBody>
                    <a:bodyPr/>
                    <a:lstStyle/>
                    <a:p>
                      <a:pPr>
                        <a:lnSpc>
                          <a:spcPct val="115000"/>
                        </a:lnSpc>
                        <a:spcAft>
                          <a:spcPts val="0"/>
                        </a:spcAft>
                      </a:pPr>
                      <a: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Pilar de Gestión</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Creación, Gestión y Transferencia del conocimiento</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3267863"/>
                  </a:ext>
                </a:extLst>
              </a:tr>
              <a:tr h="131859">
                <a:tc>
                  <a:txBody>
                    <a:bodyPr/>
                    <a:lstStyle/>
                    <a:p>
                      <a:pPr>
                        <a:lnSpc>
                          <a:spcPct val="115000"/>
                        </a:lnSpc>
                        <a:spcAft>
                          <a:spcPts val="0"/>
                        </a:spcAft>
                      </a:pPr>
                      <a: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Coordinador Pilar de Gestión</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Vicerrectoría de Investigaciones, Innovación y Extensión </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5295778"/>
                  </a:ext>
                </a:extLst>
              </a:tr>
              <a:tr h="263717">
                <a:tc>
                  <a:txBody>
                    <a:bodyPr/>
                    <a:lstStyle/>
                    <a:p>
                      <a:pPr>
                        <a:lnSpc>
                          <a:spcPct val="115000"/>
                        </a:lnSpc>
                        <a:spcAft>
                          <a:spcPts val="0"/>
                        </a:spcAft>
                      </a:pPr>
                      <a: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Programa</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Consolidación de la Extensión institucional con impacto en la sociedad y reconocimiento nacional e internacional</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0688901"/>
                  </a:ext>
                </a:extLst>
              </a:tr>
              <a:tr h="263717">
                <a:tc>
                  <a:txBody>
                    <a:bodyPr/>
                    <a:lstStyle/>
                    <a:p>
                      <a:pPr>
                        <a:lnSpc>
                          <a:spcPct val="115000"/>
                        </a:lnSpc>
                        <a:spcAft>
                          <a:spcPts val="0"/>
                        </a:spcAft>
                      </a:pPr>
                      <a: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Procesos asociados </a:t>
                      </a:r>
                      <a:b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br>
                      <a: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(Sistema Integral de Gestión)</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Misionales - Extensión y proyección social</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8343009"/>
                  </a:ext>
                </a:extLst>
              </a:tr>
              <a:tr h="131859">
                <a:tc rowSpan="7">
                  <a:txBody>
                    <a:bodyPr/>
                    <a:lstStyle/>
                    <a:p>
                      <a:pPr>
                        <a:lnSpc>
                          <a:spcPct val="115000"/>
                        </a:lnSpc>
                        <a:spcAft>
                          <a:spcPts val="0"/>
                        </a:spcAft>
                      </a:pPr>
                      <a: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Factores de calidad institucional a los que apunta el proyecto</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Misión y proyecto institucional</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925257"/>
                  </a:ext>
                </a:extLst>
              </a:tr>
              <a:tr h="131859">
                <a:tc vMerge="1">
                  <a:txBody>
                    <a:bodyPr/>
                    <a:lstStyle/>
                    <a:p>
                      <a:endParaRPr lang="es-CO"/>
                    </a:p>
                  </a:txBody>
                  <a:tcPr/>
                </a:tc>
                <a:tc>
                  <a:txBody>
                    <a:bodyPr/>
                    <a:lstStyle/>
                    <a:p>
                      <a:pPr>
                        <a:lnSpc>
                          <a:spcPct val="115000"/>
                        </a:lnSpc>
                        <a:spcAft>
                          <a:spcPts val="0"/>
                        </a:spcAft>
                      </a:pPr>
                      <a:r>
                        <a:rPr lang="es-CO"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Estudiantes</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87213972"/>
                  </a:ext>
                </a:extLst>
              </a:tr>
              <a:tr h="131859">
                <a:tc vMerge="1">
                  <a:txBody>
                    <a:bodyPr/>
                    <a:lstStyle/>
                    <a:p>
                      <a:endParaRPr lang="es-CO"/>
                    </a:p>
                  </a:txBody>
                  <a:tcPr/>
                </a:tc>
                <a:tc>
                  <a:txBody>
                    <a:bodyPr/>
                    <a:lstStyle/>
                    <a:p>
                      <a:pPr>
                        <a:lnSpc>
                          <a:spcPct val="115000"/>
                        </a:lnSpc>
                        <a:spcAft>
                          <a:spcPts val="0"/>
                        </a:spcAft>
                      </a:pPr>
                      <a:r>
                        <a:rPr lang="es-CO"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 Profesores</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50819915"/>
                  </a:ext>
                </a:extLst>
              </a:tr>
              <a:tr h="131859">
                <a:tc vMerge="1">
                  <a:txBody>
                    <a:bodyPr/>
                    <a:lstStyle/>
                    <a:p>
                      <a:endParaRPr lang="es-CO"/>
                    </a:p>
                  </a:txBody>
                  <a:tcPr/>
                </a:tc>
                <a:tc>
                  <a:txBody>
                    <a:bodyPr/>
                    <a:lstStyle/>
                    <a:p>
                      <a:pPr>
                        <a:lnSpc>
                          <a:spcPct val="115000"/>
                        </a:lnSpc>
                        <a:spcAft>
                          <a:spcPts val="0"/>
                        </a:spcAft>
                      </a:pPr>
                      <a:r>
                        <a:rPr lang="es-CO"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 Procesos académicos</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62353163"/>
                  </a:ext>
                </a:extLst>
              </a:tr>
              <a:tr h="131859">
                <a:tc vMerge="1">
                  <a:txBody>
                    <a:bodyPr/>
                    <a:lstStyle/>
                    <a:p>
                      <a:endParaRPr lang="es-CO"/>
                    </a:p>
                  </a:txBody>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5. Visibilidad  nacional e internacional</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33993851"/>
                  </a:ext>
                </a:extLst>
              </a:tr>
              <a:tr h="131859">
                <a:tc vMerge="1">
                  <a:txBody>
                    <a:bodyPr/>
                    <a:lstStyle/>
                    <a:p>
                      <a:endParaRPr lang="es-CO"/>
                    </a:p>
                  </a:txBody>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6. Investigación y creación artística</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8212083"/>
                  </a:ext>
                </a:extLst>
              </a:tr>
              <a:tr h="131859">
                <a:tc vMerge="1">
                  <a:txBody>
                    <a:bodyPr/>
                    <a:lstStyle/>
                    <a:p>
                      <a:endParaRPr lang="es-CO"/>
                    </a:p>
                  </a:txBody>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7. Pertinencia e impacto social</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35783742"/>
                  </a:ext>
                </a:extLst>
              </a:tr>
              <a:tr h="131859">
                <a:tc rowSpan="3">
                  <a:txBody>
                    <a:bodyPr/>
                    <a:lstStyle/>
                    <a:p>
                      <a:pPr>
                        <a:lnSpc>
                          <a:spcPct val="115000"/>
                        </a:lnSpc>
                        <a:spcAft>
                          <a:spcPts val="0"/>
                        </a:spcAft>
                      </a:pPr>
                      <a: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Estándares de calidad (Modelo de acreditación internacional Sello Sofía)</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5. Formación</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7491931"/>
                  </a:ext>
                </a:extLst>
              </a:tr>
              <a:tr h="131859">
                <a:tc vMerge="1">
                  <a:txBody>
                    <a:bodyPr/>
                    <a:lstStyle/>
                    <a:p>
                      <a:endParaRPr lang="es-CO"/>
                    </a:p>
                  </a:txBody>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7. Vinculación con el entorno</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2690632"/>
                  </a:ext>
                </a:extLst>
              </a:tr>
              <a:tr h="131859">
                <a:tc vMerge="1">
                  <a:txBody>
                    <a:bodyPr/>
                    <a:lstStyle/>
                    <a:p>
                      <a:endParaRPr lang="es-CO"/>
                    </a:p>
                  </a:txBody>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9. Información pública</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2850286"/>
                  </a:ext>
                </a:extLst>
              </a:tr>
              <a:tr h="131859">
                <a:tc>
                  <a:txBody>
                    <a:bodyPr/>
                    <a:lstStyle/>
                    <a:p>
                      <a:pPr>
                        <a:lnSpc>
                          <a:spcPct val="115000"/>
                        </a:lnSpc>
                        <a:spcAft>
                          <a:spcPts val="0"/>
                        </a:spcAft>
                      </a:pPr>
                      <a: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Otras instancias o dependencias participantes </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00" dirty="0">
                          <a:effectLst/>
                          <a:latin typeface="Arial Narrow" panose="020B0606020202030204" pitchFamily="34" charset="0"/>
                          <a:ea typeface="Times New Roman" panose="02020603050405020304" pitchFamily="18" charset="0"/>
                          <a:cs typeface="Calibri" panose="020F0502020204030204" pitchFamily="34" charset="0"/>
                        </a:rPr>
                        <a:t>Facultades, Programas académicos, docentes y estudiantes</a:t>
                      </a:r>
                      <a:endParaRPr lang="es-CO" sz="1050" dirty="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320421"/>
                  </a:ext>
                </a:extLst>
              </a:tr>
              <a:tr h="263717">
                <a:tc>
                  <a:txBody>
                    <a:bodyPr/>
                    <a:lstStyle/>
                    <a:p>
                      <a:pPr>
                        <a:lnSpc>
                          <a:spcPct val="115000"/>
                        </a:lnSpc>
                        <a:spcAft>
                          <a:spcPts val="0"/>
                        </a:spcAft>
                      </a:pPr>
                      <a: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Actores o entidades externas a la UTP que participan en el proyecto</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00" dirty="0">
                          <a:effectLst/>
                          <a:latin typeface="Arial Narrow" panose="020B0606020202030204" pitchFamily="34" charset="0"/>
                          <a:ea typeface="Times New Roman" panose="02020603050405020304" pitchFamily="18" charset="0"/>
                          <a:cs typeface="Calibri" panose="020F0502020204030204" pitchFamily="34" charset="0"/>
                        </a:rPr>
                        <a:t>Empresas, Instituciones Gubernamentales, organizaciones sociales, Comunidad en General </a:t>
                      </a:r>
                      <a:endParaRPr lang="es-CO" sz="1050" dirty="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7597738"/>
                  </a:ext>
                </a:extLst>
              </a:tr>
              <a:tr h="263717">
                <a:tc rowSpan="4">
                  <a:txBody>
                    <a:bodyPr/>
                    <a:lstStyle/>
                    <a:p>
                      <a:pPr>
                        <a:lnSpc>
                          <a:spcPct val="115000"/>
                        </a:lnSpc>
                        <a:spcAft>
                          <a:spcPts val="0"/>
                        </a:spcAft>
                      </a:pPr>
                      <a: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Programas a los cuales le aporta indirectamente el proyecto</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Consolidación de la Extensión institucional con impacto en la sociedad y reconocimiento nacional e internacional</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6144445"/>
                  </a:ext>
                </a:extLst>
              </a:tr>
              <a:tr h="131859">
                <a:tc vMerge="1">
                  <a:txBody>
                    <a:bodyPr/>
                    <a:lstStyle/>
                    <a:p>
                      <a:endParaRPr lang="es-CO"/>
                    </a:p>
                  </a:txBody>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Gestión de egresados</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1280206"/>
                  </a:ext>
                </a:extLst>
              </a:tr>
              <a:tr h="131859">
                <a:tc vMerge="1">
                  <a:txBody>
                    <a:bodyPr/>
                    <a:lstStyle/>
                    <a:p>
                      <a:endParaRPr lang="es-CO"/>
                    </a:p>
                  </a:txBody>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Articulación interna para la gestión del contexto</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3230296"/>
                  </a:ext>
                </a:extLst>
              </a:tr>
              <a:tr h="131859">
                <a:tc vMerge="1">
                  <a:txBody>
                    <a:bodyPr/>
                    <a:lstStyle/>
                    <a:p>
                      <a:endParaRPr lang="es-CO"/>
                    </a:p>
                  </a:txBody>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Internacionalización integral de la Universidad</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8073360"/>
                  </a:ext>
                </a:extLst>
              </a:tr>
              <a:tr h="395576">
                <a:tc rowSpan="3">
                  <a:txBody>
                    <a:bodyPr/>
                    <a:lstStyle/>
                    <a:p>
                      <a:pPr>
                        <a:lnSpc>
                          <a:spcPct val="115000"/>
                        </a:lnSpc>
                        <a:spcAft>
                          <a:spcPts val="0"/>
                        </a:spcAft>
                      </a:pPr>
                      <a: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Objetivos de Desarrollo Sostenible (ODS) a los cuales le aporta el proyecto</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4. Garantizar una educación inclusiva, equitativa y de calidad y promover oportunidades de aprendizaje durante toda la vida para todos</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5313833"/>
                  </a:ext>
                </a:extLst>
              </a:tr>
              <a:tr h="395576">
                <a:tc vMerge="1">
                  <a:txBody>
                    <a:bodyPr/>
                    <a:lstStyle/>
                    <a:p>
                      <a:endParaRPr lang="es-CO"/>
                    </a:p>
                  </a:txBody>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8. Promover el crecimiento económico sostenido, inclusivo y sostenible, el empleo pleno y productivo y el trabajo decente para todos</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7516794"/>
                  </a:ext>
                </a:extLst>
              </a:tr>
              <a:tr h="131859">
                <a:tc vMerge="1">
                  <a:txBody>
                    <a:bodyPr/>
                    <a:lstStyle/>
                    <a:p>
                      <a:endParaRPr lang="es-CO"/>
                    </a:p>
                  </a:txBody>
                  <a:tcPr/>
                </a:tc>
                <a:tc>
                  <a:txBody>
                    <a:bodyPr/>
                    <a:lstStyle/>
                    <a:p>
                      <a:pPr>
                        <a:lnSpc>
                          <a:spcPct val="115000"/>
                        </a:lnSpc>
                        <a:spcAft>
                          <a:spcPts val="0"/>
                        </a:spcAft>
                      </a:pPr>
                      <a:r>
                        <a:rPr lang="es-CO" sz="1000" dirty="0">
                          <a:effectLst/>
                          <a:latin typeface="Arial Narrow" panose="020B0606020202030204" pitchFamily="34" charset="0"/>
                          <a:ea typeface="Times New Roman" panose="02020603050405020304" pitchFamily="18" charset="0"/>
                          <a:cs typeface="Calibri" panose="020F0502020204030204" pitchFamily="34" charset="0"/>
                        </a:rPr>
                        <a:t>16. Promover sociedades justas, pacíficas e inclusivas</a:t>
                      </a:r>
                      <a:endParaRPr lang="es-CO" sz="1050" dirty="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0557154"/>
                  </a:ext>
                </a:extLst>
              </a:tr>
            </a:tbl>
          </a:graphicData>
        </a:graphic>
      </p:graphicFrame>
    </p:spTree>
    <p:extLst>
      <p:ext uri="{BB962C8B-B14F-4D97-AF65-F5344CB8AC3E}">
        <p14:creationId xmlns:p14="http://schemas.microsoft.com/office/powerpoint/2010/main" val="3665913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7"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62C4D"/>
                </a:solidFill>
                <a:effectLst>
                  <a:outerShdw blurRad="38100" dist="38100" dir="2700000" algn="tl">
                    <a:srgbClr val="000000">
                      <a:alpha val="43137"/>
                    </a:srgbClr>
                  </a:outerShdw>
                </a:effectLst>
              </a:rPr>
              <a:t>Identificación del problema, necesidad u oportunidad </a:t>
            </a:r>
          </a:p>
        </p:txBody>
      </p:sp>
      <p:sp>
        <p:nvSpPr>
          <p:cNvPr id="2" name="Rectángulo 1"/>
          <p:cNvSpPr/>
          <p:nvPr/>
        </p:nvSpPr>
        <p:spPr>
          <a:xfrm>
            <a:off x="923363" y="1116001"/>
            <a:ext cx="10560426" cy="1015663"/>
          </a:xfrm>
          <a:prstGeom prst="rect">
            <a:avLst/>
          </a:prstGeom>
        </p:spPr>
        <p:txBody>
          <a:bodyPr wrap="square">
            <a:spAutoFit/>
          </a:bodyPr>
          <a:lstStyle/>
          <a:p>
            <a:pPr algn="just"/>
            <a:r>
              <a:rPr lang="es-CO" sz="1200" dirty="0">
                <a:latin typeface="Arial Narrow" panose="020B0606020202030204" pitchFamily="34" charset="0"/>
              </a:rPr>
              <a:t>Actualmente desde la Vicerrectoría de Investigaciones, innovación y extensión se ha identificado la necesidad de articular la oferta y demanda para la realización de prácticas universitarias, visibilizándose una desarticulación en tres vías, la primera los procesos institucionales complejos, la capacidad de oferta de escenarios de práctica limitada  y el desinterés por parte de estudiantes de ejecutar prácticas, lo que puede impactar negativamente la posibilidad de fortalecer sus habilidades y poner en práctica las competencias teóricas adquiridas durante su carrera para fortalecer su perfil profesional, esto ocasiona que los estudiantes tengan dificultades con obtener su primer empleo y que se debilite la relación Universidad - Empresa.</a:t>
            </a:r>
          </a:p>
        </p:txBody>
      </p:sp>
      <p:sp>
        <p:nvSpPr>
          <p:cNvPr id="8" name="Rectángulo 7"/>
          <p:cNvSpPr/>
          <p:nvPr/>
        </p:nvSpPr>
        <p:spPr>
          <a:xfrm rot="16200000">
            <a:off x="-942130" y="3470178"/>
            <a:ext cx="2614870"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16. </a:t>
            </a:r>
            <a:r>
              <a:rPr lang="es-CO" sz="800" dirty="0">
                <a:solidFill>
                  <a:schemeClr val="bg1">
                    <a:lumMod val="50000"/>
                  </a:schemeClr>
                </a:solidFill>
                <a:latin typeface="Arial Rounded MT Bold" panose="020F0704030504030204" pitchFamily="34" charset="0"/>
              </a:rPr>
              <a:t>Vinculación de los estudiantes en el entorno a través de las prácticas universitarias</a:t>
            </a:r>
          </a:p>
          <a:p>
            <a:pPr algn="ctr"/>
            <a:endParaRPr lang="es-CO" sz="800" dirty="0">
              <a:solidFill>
                <a:schemeClr val="bg1">
                  <a:lumMod val="50000"/>
                </a:schemeClr>
              </a:solidFill>
              <a:latin typeface="Arial Rounded MT Bold" panose="020F070403050403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884580518"/>
              </p:ext>
            </p:extLst>
          </p:nvPr>
        </p:nvGraphicFramePr>
        <p:xfrm>
          <a:off x="1227002" y="2301048"/>
          <a:ext cx="9489223" cy="4291966"/>
        </p:xfrm>
        <a:graphic>
          <a:graphicData uri="http://schemas.openxmlformats.org/drawingml/2006/table">
            <a:tbl>
              <a:tblPr firstRow="1" firstCol="1" bandRow="1"/>
              <a:tblGrid>
                <a:gridCol w="1822725">
                  <a:extLst>
                    <a:ext uri="{9D8B030D-6E8A-4147-A177-3AD203B41FA5}">
                      <a16:colId xmlns:a16="http://schemas.microsoft.com/office/drawing/2014/main" val="1536334740"/>
                    </a:ext>
                  </a:extLst>
                </a:gridCol>
                <a:gridCol w="3381368">
                  <a:extLst>
                    <a:ext uri="{9D8B030D-6E8A-4147-A177-3AD203B41FA5}">
                      <a16:colId xmlns:a16="http://schemas.microsoft.com/office/drawing/2014/main" val="703286940"/>
                    </a:ext>
                  </a:extLst>
                </a:gridCol>
                <a:gridCol w="4285130">
                  <a:extLst>
                    <a:ext uri="{9D8B030D-6E8A-4147-A177-3AD203B41FA5}">
                      <a16:colId xmlns:a16="http://schemas.microsoft.com/office/drawing/2014/main" val="2742135810"/>
                    </a:ext>
                  </a:extLst>
                </a:gridCol>
              </a:tblGrid>
              <a:tr h="114872">
                <a:tc>
                  <a:txBody>
                    <a:bodyPr/>
                    <a:lstStyle/>
                    <a:p>
                      <a:pPr algn="ct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Problema Central</a:t>
                      </a:r>
                      <a:endParaRPr lang="es-CO" sz="1200">
                        <a:effectLst/>
                        <a:latin typeface="Times New Roman" panose="02020603050405020304" pitchFamily="18" charset="0"/>
                        <a:ea typeface="SimSun" panose="02010600030101010101" pitchFamily="2" charset="-122"/>
                      </a:endParaRPr>
                    </a:p>
                  </a:txBody>
                  <a:tcPr marL="24367" marR="24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gn="ct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Causas directas</a:t>
                      </a:r>
                      <a:endParaRPr lang="es-CO" sz="1200">
                        <a:effectLst/>
                        <a:latin typeface="Times New Roman" panose="02020603050405020304" pitchFamily="18" charset="0"/>
                        <a:ea typeface="SimSun" panose="02010600030101010101" pitchFamily="2" charset="-122"/>
                      </a:endParaRPr>
                    </a:p>
                  </a:txBody>
                  <a:tcPr marL="24367" marR="24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gn="ct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Causas Indirectas</a:t>
                      </a:r>
                      <a:endParaRPr lang="es-CO" sz="1200">
                        <a:effectLst/>
                        <a:latin typeface="Times New Roman" panose="02020603050405020304" pitchFamily="18" charset="0"/>
                        <a:ea typeface="SimSun" panose="02010600030101010101" pitchFamily="2" charset="-122"/>
                      </a:endParaRPr>
                    </a:p>
                  </a:txBody>
                  <a:tcPr marL="24367" marR="24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extLst>
                  <a:ext uri="{0D108BD9-81ED-4DB2-BD59-A6C34878D82A}">
                    <a16:rowId xmlns:a16="http://schemas.microsoft.com/office/drawing/2014/main" val="2743712527"/>
                  </a:ext>
                </a:extLst>
              </a:tr>
              <a:tr h="273492">
                <a:tc rowSpan="7">
                  <a:txBody>
                    <a:bodyPr/>
                    <a:lstStyle/>
                    <a:p>
                      <a:pPr algn="ct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Débil promoción, comercialización y transferencia de capacidades institucionales a través de la prestación de Servicios de Extensión</a:t>
                      </a:r>
                      <a:endParaRPr lang="es-CO" sz="1200">
                        <a:effectLst/>
                        <a:latin typeface="Times New Roman" panose="02020603050405020304" pitchFamily="18" charset="0"/>
                        <a:ea typeface="SimSun" panose="02010600030101010101" pitchFamily="2" charset="-122"/>
                      </a:endParaRPr>
                    </a:p>
                  </a:txBody>
                  <a:tcPr marL="24367" marR="24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Complejidad en los procesos administrativos para la vinculación de estudiantes </a:t>
                      </a:r>
                      <a:endParaRPr lang="es-CO" sz="1200">
                        <a:effectLst/>
                        <a:latin typeface="Times New Roman" panose="02020603050405020304" pitchFamily="18" charset="0"/>
                        <a:ea typeface="SimSun" panose="02010600030101010101" pitchFamily="2" charset="-122"/>
                      </a:endParaRPr>
                    </a:p>
                  </a:txBody>
                  <a:tcPr marL="24367" marR="24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1.1 Requerimientos de los entes de control </a:t>
                      </a:r>
                      <a:b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1.2 Sistema de información obsoleto</a:t>
                      </a:r>
                      <a:b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1.3 Cumplimiento de los requisitos para hacer práctica</a:t>
                      </a:r>
                      <a:endParaRPr lang="es-CO" sz="1200">
                        <a:effectLst/>
                        <a:latin typeface="Times New Roman" panose="02020603050405020304" pitchFamily="18" charset="0"/>
                        <a:ea typeface="SimSun" panose="02010600030101010101" pitchFamily="2" charset="-122"/>
                      </a:endParaRPr>
                    </a:p>
                  </a:txBody>
                  <a:tcPr marL="24367" marR="24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3756314"/>
                  </a:ext>
                </a:extLst>
              </a:tr>
              <a:tr h="453294">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Insuficientes escenarios de ofertas de prácticas o condiciones deficientes. </a:t>
                      </a:r>
                      <a:endParaRPr lang="es-CO" sz="1200">
                        <a:effectLst/>
                        <a:latin typeface="Times New Roman" panose="02020603050405020304" pitchFamily="18" charset="0"/>
                        <a:ea typeface="SimSun" panose="02010600030101010101" pitchFamily="2" charset="-122"/>
                      </a:endParaRPr>
                    </a:p>
                  </a:txBody>
                  <a:tcPr marL="24367" marR="24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1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2.1 Desconocimiento del programa de prácticas por parte de las Empresas de la región</a:t>
                      </a:r>
                      <a:br>
                        <a:rPr lang="es-CO" sz="11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2.2 Recursos económicos limitados de las empresas</a:t>
                      </a:r>
                      <a:br>
                        <a:rPr lang="es-CO" sz="11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2.3 Acompañamiento insuficiente por parte de la Universidad a las empresas</a:t>
                      </a:r>
                      <a:br>
                        <a:rPr lang="es-CO" sz="11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2.4 Empresario prefiere vincular estudiantes de otras instituciones</a:t>
                      </a:r>
                      <a:br>
                        <a:rPr lang="es-CO" sz="11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2.5 Las empresas no ofrecen una remuneración acorde al perfil del estudiante</a:t>
                      </a:r>
                      <a:endParaRPr lang="es-CO" sz="1200" dirty="0">
                        <a:effectLst/>
                        <a:latin typeface="Times New Roman" panose="02020603050405020304" pitchFamily="18" charset="0"/>
                        <a:ea typeface="SimSun" panose="02010600030101010101" pitchFamily="2" charset="-122"/>
                      </a:endParaRPr>
                    </a:p>
                  </a:txBody>
                  <a:tcPr marL="24367" marR="24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6445808"/>
                  </a:ext>
                </a:extLst>
              </a:tr>
              <a:tr h="283105">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Desinterés del estudiante para participar en la ejecución de práctica universitaria </a:t>
                      </a:r>
                      <a:endParaRPr lang="es-CO" sz="1200">
                        <a:effectLst/>
                        <a:latin typeface="Times New Roman" panose="02020603050405020304" pitchFamily="18" charset="0"/>
                        <a:ea typeface="SimSun" panose="02010600030101010101" pitchFamily="2" charset="-122"/>
                      </a:endParaRPr>
                    </a:p>
                  </a:txBody>
                  <a:tcPr marL="24367" marR="24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3.1 Estrategias de promoción limitadas </a:t>
                      </a:r>
                      <a:b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3.2 Desarticulación entre los programas académicos y la oficina de prácticas universitarias</a:t>
                      </a:r>
                      <a:b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3.3 Carencia de un espacio que permita conocer las empresas que ofertan prácticas universitarias</a:t>
                      </a:r>
                      <a:b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3.4 Múltiples opciones académicas para obtener título de pregrado.</a:t>
                      </a:r>
                      <a:endParaRPr lang="es-CO" sz="1200">
                        <a:effectLst/>
                        <a:latin typeface="Times New Roman" panose="02020603050405020304" pitchFamily="18" charset="0"/>
                        <a:ea typeface="SimSun" panose="02010600030101010101" pitchFamily="2" charset="-122"/>
                      </a:endParaRPr>
                    </a:p>
                  </a:txBody>
                  <a:tcPr marL="24367" marR="24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9360316"/>
                  </a:ext>
                </a:extLst>
              </a:tr>
              <a:tr h="114872">
                <a:tc vMerge="1">
                  <a:txBody>
                    <a:bodyPr/>
                    <a:lstStyle/>
                    <a:p>
                      <a:endParaRPr lang="es-CO"/>
                    </a:p>
                  </a:txBody>
                  <a:tcPr/>
                </a:tc>
                <a:tc>
                  <a:txBody>
                    <a:bodyPr/>
                    <a:lstStyle/>
                    <a:p>
                      <a:pPr algn="ct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Efectos directos</a:t>
                      </a:r>
                      <a:endParaRPr lang="es-CO" sz="1200">
                        <a:effectLst/>
                        <a:latin typeface="Times New Roman" panose="02020603050405020304" pitchFamily="18" charset="0"/>
                        <a:ea typeface="SimSun" panose="02010600030101010101" pitchFamily="2" charset="-122"/>
                      </a:endParaRPr>
                    </a:p>
                  </a:txBody>
                  <a:tcPr marL="24367" marR="24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gn="ct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Efectos indirectos</a:t>
                      </a:r>
                      <a:endParaRPr lang="es-CO" sz="1200">
                        <a:effectLst/>
                        <a:latin typeface="Times New Roman" panose="02020603050405020304" pitchFamily="18" charset="0"/>
                        <a:ea typeface="SimSun" panose="02010600030101010101" pitchFamily="2" charset="-122"/>
                      </a:endParaRPr>
                    </a:p>
                  </a:txBody>
                  <a:tcPr marL="24367" marR="24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extLst>
                  <a:ext uri="{0D108BD9-81ED-4DB2-BD59-A6C34878D82A}">
                    <a16:rowId xmlns:a16="http://schemas.microsoft.com/office/drawing/2014/main" val="2391970810"/>
                  </a:ext>
                </a:extLst>
              </a:tr>
              <a:tr h="240276">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Ausencia de legalización de las prácticas ejecutadas por los estudiantes de acuerdo a los procedimientos establecidos </a:t>
                      </a:r>
                      <a:endParaRPr lang="es-CO" sz="1200">
                        <a:effectLst/>
                        <a:latin typeface="Times New Roman" panose="02020603050405020304" pitchFamily="18" charset="0"/>
                        <a:ea typeface="SimSun" panose="02010600030101010101" pitchFamily="2" charset="-122"/>
                      </a:endParaRPr>
                    </a:p>
                  </a:txBody>
                  <a:tcPr marL="24367" marR="24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1.1 Prácticas ejecutadas sin aval y cumplimiento de requisitos mínimos</a:t>
                      </a:r>
                      <a:b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1.2  Pérdidas de Escenarios de prácticas</a:t>
                      </a:r>
                      <a:endParaRPr lang="es-CO" sz="1200">
                        <a:effectLst/>
                        <a:latin typeface="Times New Roman" panose="02020603050405020304" pitchFamily="18" charset="0"/>
                        <a:ea typeface="SimSun" panose="02010600030101010101" pitchFamily="2" charset="-122"/>
                      </a:endParaRPr>
                    </a:p>
                  </a:txBody>
                  <a:tcPr marL="24367" marR="24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5908215"/>
                  </a:ext>
                </a:extLst>
              </a:tr>
              <a:tr h="0">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Bajos niveles de oportunidad de los estudiantes para desarrollar práctica </a:t>
                      </a:r>
                      <a:endParaRPr lang="es-CO" sz="1200">
                        <a:effectLst/>
                        <a:latin typeface="Times New Roman" panose="02020603050405020304" pitchFamily="18" charset="0"/>
                        <a:ea typeface="SimSun" panose="02010600030101010101" pitchFamily="2" charset="-122"/>
                      </a:endParaRPr>
                    </a:p>
                  </a:txBody>
                  <a:tcPr marL="24367" marR="24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2.1.Disminución de los indicadores institucionales</a:t>
                      </a:r>
                      <a:b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2.2 Decreciente relación universidad empresa</a:t>
                      </a:r>
                      <a:endParaRPr lang="es-CO" sz="1200">
                        <a:effectLst/>
                        <a:latin typeface="Times New Roman" panose="02020603050405020304" pitchFamily="18" charset="0"/>
                        <a:ea typeface="SimSun" panose="02010600030101010101" pitchFamily="2" charset="-122"/>
                      </a:endParaRPr>
                    </a:p>
                  </a:txBody>
                  <a:tcPr marL="24367" marR="24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2276457"/>
                  </a:ext>
                </a:extLst>
              </a:tr>
              <a:tr h="94095">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Baja experiencia profesional y laboral en egresados. </a:t>
                      </a:r>
                      <a:endParaRPr lang="es-CO" sz="1200">
                        <a:effectLst/>
                        <a:latin typeface="Times New Roman" panose="02020603050405020304" pitchFamily="18" charset="0"/>
                        <a:ea typeface="SimSun" panose="02010600030101010101" pitchFamily="2" charset="-122"/>
                      </a:endParaRPr>
                    </a:p>
                  </a:txBody>
                  <a:tcPr marL="24367" marR="24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1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3.1 Incremento en los índices de desempleo en los egresados recién graduados</a:t>
                      </a:r>
                      <a:br>
                        <a:rPr lang="es-CO" sz="11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3.2 Aumento del empleo informal en la región</a:t>
                      </a:r>
                      <a:endParaRPr lang="es-CO" sz="1200" dirty="0">
                        <a:effectLst/>
                        <a:latin typeface="Times New Roman" panose="02020603050405020304" pitchFamily="18" charset="0"/>
                        <a:ea typeface="SimSun" panose="02010600030101010101" pitchFamily="2" charset="-122"/>
                      </a:endParaRPr>
                    </a:p>
                  </a:txBody>
                  <a:tcPr marL="24367" marR="24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559582"/>
                  </a:ext>
                </a:extLst>
              </a:tr>
            </a:tbl>
          </a:graphicData>
        </a:graphic>
      </p:graphicFrame>
    </p:spTree>
    <p:extLst>
      <p:ext uri="{BB962C8B-B14F-4D97-AF65-F5344CB8AC3E}">
        <p14:creationId xmlns:p14="http://schemas.microsoft.com/office/powerpoint/2010/main" val="1596909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7"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62C4D"/>
                </a:solidFill>
                <a:effectLst>
                  <a:outerShdw blurRad="38100" dist="38100" dir="2700000" algn="tl">
                    <a:srgbClr val="000000">
                      <a:alpha val="43137"/>
                    </a:srgbClr>
                  </a:outerShdw>
                </a:effectLst>
              </a:rPr>
              <a:t>Descripción del proyecto</a:t>
            </a:r>
          </a:p>
        </p:txBody>
      </p:sp>
      <p:cxnSp>
        <p:nvCxnSpPr>
          <p:cNvPr id="9" name="Conector recto 8"/>
          <p:cNvCxnSpPr/>
          <p:nvPr/>
        </p:nvCxnSpPr>
        <p:spPr>
          <a:xfrm>
            <a:off x="6605697" y="2146287"/>
            <a:ext cx="2538303" cy="0"/>
          </a:xfrm>
          <a:prstGeom prst="line">
            <a:avLst/>
          </a:prstGeom>
          <a:ln w="28575">
            <a:solidFill>
              <a:srgbClr val="562C4D"/>
            </a:solidFill>
          </a:ln>
        </p:spPr>
        <p:style>
          <a:lnRef idx="1">
            <a:schemeClr val="accent1"/>
          </a:lnRef>
          <a:fillRef idx="0">
            <a:schemeClr val="accent1"/>
          </a:fillRef>
          <a:effectRef idx="0">
            <a:schemeClr val="accent1"/>
          </a:effectRef>
          <a:fontRef idx="minor">
            <a:schemeClr val="tx1"/>
          </a:fontRef>
        </p:style>
      </p:cxnSp>
      <p:sp>
        <p:nvSpPr>
          <p:cNvPr id="10" name="Marcador de contenido 4">
            <a:extLst>
              <a:ext uri="{FF2B5EF4-FFF2-40B4-BE49-F238E27FC236}">
                <a16:creationId xmlns:a16="http://schemas.microsoft.com/office/drawing/2014/main" id="{CC540E9C-3026-4179-B918-EF96B94DC409}"/>
              </a:ext>
            </a:extLst>
          </p:cNvPr>
          <p:cNvSpPr>
            <a:spLocks noGrp="1"/>
          </p:cNvSpPr>
          <p:nvPr>
            <p:ph idx="1"/>
          </p:nvPr>
        </p:nvSpPr>
        <p:spPr>
          <a:xfrm>
            <a:off x="793920" y="1630912"/>
            <a:ext cx="5146662" cy="3759386"/>
          </a:xfrm>
        </p:spPr>
        <p:txBody>
          <a:bodyPr>
            <a:noAutofit/>
          </a:bodyPr>
          <a:lstStyle/>
          <a:p>
            <a:pPr marL="0" indent="0" algn="just">
              <a:buNone/>
            </a:pPr>
            <a:r>
              <a:rPr lang="es-CO" sz="1600" dirty="0">
                <a:latin typeface="Arial Narrow" panose="020B0606020202030204" pitchFamily="34" charset="0"/>
              </a:rPr>
              <a:t>La Misión Institucional de la Universidad busca la formación humana y académica de ciudadanos con pensamiento crítico y capacidad de participar en el fortalecimiento de la sociedad, con una mirada interdisciplinar para la comprensión y búsqueda de soluciones a problemas de la sociedad, las prácticas universitarias es una de las estrategia académica por medio de la cual los estudiantes de los programas de pregrado de la Universidad, participan, apoyan, proponen o ejecutan planes, programas, proyectos y actividades específicas en empresas de diversa índole, como parte del proceso de formación integral para que puedan ser generadores de mejoras estratégicas y contribuir al enriquecimiento de las condiciones del medio social.</a:t>
            </a:r>
          </a:p>
          <a:p>
            <a:pPr marL="0" indent="0" algn="just">
              <a:buNone/>
            </a:pPr>
            <a:r>
              <a:rPr lang="es-CO" sz="1600" dirty="0" smtClean="0">
                <a:latin typeface="Arial Narrow" panose="020B0606020202030204" pitchFamily="34" charset="0"/>
              </a:rPr>
              <a:t>Por </a:t>
            </a:r>
            <a:r>
              <a:rPr lang="es-CO" sz="1600" dirty="0">
                <a:latin typeface="Arial Narrow" panose="020B0606020202030204" pitchFamily="34" charset="0"/>
              </a:rPr>
              <a:t>lo anterior, este proyecto tiene como objetivo la definición de diferentes estrategias enfocadas a los grupos de interés identificados, que promuevan la vinculación de los estudiantes de pregrado de la Universidad al programa de prácticas universitarias, tanto empresariales como académicas que garantice su formación integral y se fortaleza la relación con la Empresa a nivel nacional e internacional</a:t>
            </a:r>
          </a:p>
          <a:p>
            <a:pPr marL="0" indent="0" algn="just">
              <a:buNone/>
            </a:pPr>
            <a:endParaRPr lang="en-US" sz="1800" dirty="0">
              <a:latin typeface="Arial Narrow" panose="020B0606020202030204" pitchFamily="34" charset="0"/>
            </a:endParaRPr>
          </a:p>
        </p:txBody>
      </p:sp>
      <p:sp>
        <p:nvSpPr>
          <p:cNvPr id="11" name="CuadroTexto 10"/>
          <p:cNvSpPr txBox="1"/>
          <p:nvPr/>
        </p:nvSpPr>
        <p:spPr>
          <a:xfrm>
            <a:off x="6350226" y="1044042"/>
            <a:ext cx="2304616" cy="636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800" b="1" dirty="0">
                <a:solidFill>
                  <a:srgbClr val="562C4D"/>
                </a:solidFill>
                <a:effectLst>
                  <a:outerShdw blurRad="38100" dist="38100" dir="2700000" algn="tl">
                    <a:srgbClr val="000000">
                      <a:alpha val="43137"/>
                    </a:srgbClr>
                  </a:outerShdw>
                </a:effectLst>
                <a:latin typeface="+mj-lt"/>
                <a:ea typeface="+mj-ea"/>
                <a:cs typeface="+mj-cs"/>
              </a:rPr>
              <a:t>Involucrados</a:t>
            </a:r>
          </a:p>
        </p:txBody>
      </p:sp>
      <p:grpSp>
        <p:nvGrpSpPr>
          <p:cNvPr id="12" name="Grupo 11"/>
          <p:cNvGrpSpPr/>
          <p:nvPr/>
        </p:nvGrpSpPr>
        <p:grpSpPr>
          <a:xfrm>
            <a:off x="6849081" y="1912372"/>
            <a:ext cx="4214497" cy="505877"/>
            <a:chOff x="481236" y="1624130"/>
            <a:chExt cx="4001276" cy="666178"/>
          </a:xfrm>
        </p:grpSpPr>
        <p:sp>
          <p:nvSpPr>
            <p:cNvPr id="13" name="Rectángulo redondeado 12"/>
            <p:cNvSpPr/>
            <p:nvPr/>
          </p:nvSpPr>
          <p:spPr>
            <a:xfrm>
              <a:off x="481236" y="1624130"/>
              <a:ext cx="4001276" cy="666178"/>
            </a:xfrm>
            <a:prstGeom prst="roundRect">
              <a:avLst>
                <a:gd name="adj" fmla="val 10000"/>
              </a:avLst>
            </a:prstGeom>
            <a:ln>
              <a:solidFill>
                <a:srgbClr val="562C4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CuadroTexto 13"/>
            <p:cNvSpPr txBox="1"/>
            <p:nvPr/>
          </p:nvSpPr>
          <p:spPr>
            <a:xfrm>
              <a:off x="500748" y="1643642"/>
              <a:ext cx="3962252" cy="627154"/>
            </a:xfrm>
            <a:prstGeom prst="rect">
              <a:avLst/>
            </a:prstGeom>
            <a:solidFill>
              <a:schemeClr val="bg1"/>
            </a:solidFill>
            <a:ln>
              <a:solidFill>
                <a:srgbClr val="562C4D"/>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lnSpc>
                  <a:spcPct val="115000"/>
                </a:lnSpc>
                <a:spcAft>
                  <a:spcPts val="0"/>
                </a:spcAft>
              </a:pPr>
              <a:r>
                <a:rPr lang="es-CO" sz="1100" b="1" u="none" kern="1200" dirty="0" smtClean="0">
                  <a:solidFill>
                    <a:schemeClr val="tx2">
                      <a:lumMod val="50000"/>
                    </a:schemeClr>
                  </a:solidFill>
                  <a:latin typeface="Arial Narrow" panose="020B0606020202030204" pitchFamily="34" charset="0"/>
                  <a:cs typeface="Khmer UI" panose="020B0502040204020203" pitchFamily="34" charset="0"/>
                </a:rPr>
                <a:t>Unidades organizacionales: </a:t>
              </a:r>
              <a:r>
                <a:rPr lang="es-CO" sz="1100" dirty="0">
                  <a:latin typeface="Arial Narrow" panose="020B0606020202030204" pitchFamily="34" charset="0"/>
                  <a:ea typeface="Times New Roman" panose="02020603050405020304" pitchFamily="18" charset="0"/>
                  <a:cs typeface="Calibri" panose="020F0502020204030204" pitchFamily="34" charset="0"/>
                </a:rPr>
                <a:t>Facultades, Programas académicos, docentes y estudiantes</a:t>
              </a:r>
              <a:endParaRPr lang="es-CO" sz="1200" dirty="0">
                <a:latin typeface="Times New Roman" panose="02020603050405020304" pitchFamily="18" charset="0"/>
                <a:ea typeface="SimSun" panose="02010600030101010101" pitchFamily="2" charset="-122"/>
              </a:endParaRPr>
            </a:p>
          </p:txBody>
        </p:sp>
      </p:grpSp>
      <p:grpSp>
        <p:nvGrpSpPr>
          <p:cNvPr id="15" name="Grupo 14"/>
          <p:cNvGrpSpPr/>
          <p:nvPr/>
        </p:nvGrpSpPr>
        <p:grpSpPr>
          <a:xfrm>
            <a:off x="6841201" y="2646592"/>
            <a:ext cx="4205122" cy="541554"/>
            <a:chOff x="472275" y="2459414"/>
            <a:chExt cx="4022445" cy="516696"/>
          </a:xfrm>
        </p:grpSpPr>
        <p:sp>
          <p:nvSpPr>
            <p:cNvPr id="16" name="Rectángulo redondeado 15"/>
            <p:cNvSpPr/>
            <p:nvPr/>
          </p:nvSpPr>
          <p:spPr>
            <a:xfrm>
              <a:off x="472275" y="2459414"/>
              <a:ext cx="4022445" cy="516696"/>
            </a:xfrm>
            <a:prstGeom prst="roundRect">
              <a:avLst>
                <a:gd name="adj" fmla="val 10000"/>
              </a:avLst>
            </a:prstGeom>
            <a:ln>
              <a:solidFill>
                <a:srgbClr val="562C4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CuadroTexto 16"/>
            <p:cNvSpPr txBox="1"/>
            <p:nvPr/>
          </p:nvSpPr>
          <p:spPr>
            <a:xfrm>
              <a:off x="487409" y="2474548"/>
              <a:ext cx="3992177" cy="486428"/>
            </a:xfrm>
            <a:prstGeom prst="rect">
              <a:avLst/>
            </a:prstGeom>
            <a:ln>
              <a:solidFill>
                <a:srgbClr val="562C4D"/>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lnSpc>
                  <a:spcPct val="115000"/>
                </a:lnSpc>
                <a:spcAft>
                  <a:spcPts val="0"/>
                </a:spcAft>
              </a:pPr>
              <a:r>
                <a:rPr lang="es-CO" sz="1100" b="1" kern="1200" dirty="0" smtClean="0">
                  <a:solidFill>
                    <a:schemeClr val="tx2">
                      <a:lumMod val="50000"/>
                    </a:schemeClr>
                  </a:solidFill>
                  <a:latin typeface="Arial Narrow" panose="020B0606020202030204" pitchFamily="34" charset="0"/>
                  <a:cs typeface="Khmer UI" panose="020B0502040204020203" pitchFamily="34" charset="0"/>
                </a:rPr>
                <a:t>Entidades externas a la UTP: </a:t>
              </a:r>
              <a:r>
                <a:rPr lang="es-ES" sz="1100" b="1" kern="1200" dirty="0" smtClean="0">
                  <a:solidFill>
                    <a:schemeClr val="tx2">
                      <a:lumMod val="50000"/>
                    </a:schemeClr>
                  </a:solidFill>
                  <a:latin typeface="Arial Narrow" panose="020B0606020202030204" pitchFamily="34" charset="0"/>
                  <a:cs typeface="Khmer UI" panose="020B0502040204020203" pitchFamily="34" charset="0"/>
                </a:rPr>
                <a:t> </a:t>
              </a:r>
              <a:r>
                <a:rPr lang="es-CO" sz="1100" dirty="0">
                  <a:latin typeface="Arial Narrow" panose="020B0606020202030204" pitchFamily="34" charset="0"/>
                  <a:ea typeface="Times New Roman" panose="02020603050405020304" pitchFamily="18" charset="0"/>
                  <a:cs typeface="Calibri" panose="020F0502020204030204" pitchFamily="34" charset="0"/>
                </a:rPr>
                <a:t>Empresas, Instituciones Gubernamentales, organizaciones sociales, Comunidad en General </a:t>
              </a:r>
              <a:endParaRPr lang="es-CO" sz="1200" dirty="0">
                <a:latin typeface="Times New Roman" panose="02020603050405020304" pitchFamily="18" charset="0"/>
                <a:ea typeface="SimSun" panose="02010600030101010101" pitchFamily="2" charset="-122"/>
              </a:endParaRPr>
            </a:p>
            <a:p>
              <a:pPr lvl="0" algn="just" defTabSz="533400">
                <a:lnSpc>
                  <a:spcPct val="90000"/>
                </a:lnSpc>
                <a:spcBef>
                  <a:spcPct val="0"/>
                </a:spcBef>
                <a:spcAft>
                  <a:spcPct val="35000"/>
                </a:spcAft>
              </a:pPr>
              <a:endParaRPr lang="es-ES" sz="100" b="0" kern="1200" dirty="0">
                <a:solidFill>
                  <a:schemeClr val="tx2">
                    <a:lumMod val="50000"/>
                  </a:schemeClr>
                </a:solidFill>
                <a:latin typeface="+mn-lt"/>
                <a:cs typeface="Khmer UI" panose="020B0502040204020203" pitchFamily="34" charset="0"/>
              </a:endParaRPr>
            </a:p>
          </p:txBody>
        </p:sp>
      </p:grpSp>
      <p:sp>
        <p:nvSpPr>
          <p:cNvPr id="18" name="Conector recto 9"/>
          <p:cNvSpPr/>
          <p:nvPr/>
        </p:nvSpPr>
        <p:spPr>
          <a:xfrm>
            <a:off x="6606777" y="1680837"/>
            <a:ext cx="234424" cy="1861277"/>
          </a:xfrm>
          <a:custGeom>
            <a:avLst/>
            <a:gdLst/>
            <a:ahLst/>
            <a:cxnLst/>
            <a:rect l="0" t="0" r="0" b="0"/>
            <a:pathLst>
              <a:path>
                <a:moveTo>
                  <a:pt x="0" y="0"/>
                </a:moveTo>
                <a:lnTo>
                  <a:pt x="0" y="2057073"/>
                </a:lnTo>
                <a:lnTo>
                  <a:pt x="234424" y="2057073"/>
                </a:lnTo>
              </a:path>
            </a:pathLst>
          </a:custGeom>
          <a:noFill/>
          <a:ln w="28575">
            <a:solidFill>
              <a:srgbClr val="562C4D"/>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9" name="Grupo 18"/>
          <p:cNvGrpSpPr/>
          <p:nvPr/>
        </p:nvGrpSpPr>
        <p:grpSpPr>
          <a:xfrm>
            <a:off x="6841201" y="3297050"/>
            <a:ext cx="4222377" cy="997043"/>
            <a:chOff x="472275" y="3145215"/>
            <a:chExt cx="4036699" cy="626053"/>
          </a:xfrm>
        </p:grpSpPr>
        <p:sp>
          <p:nvSpPr>
            <p:cNvPr id="20" name="Rectángulo redondeado 19"/>
            <p:cNvSpPr/>
            <p:nvPr/>
          </p:nvSpPr>
          <p:spPr>
            <a:xfrm>
              <a:off x="472275" y="3145215"/>
              <a:ext cx="4036699" cy="626053"/>
            </a:xfrm>
            <a:prstGeom prst="roundRect">
              <a:avLst>
                <a:gd name="adj" fmla="val 10000"/>
              </a:avLst>
            </a:prstGeom>
            <a:ln>
              <a:solidFill>
                <a:srgbClr val="562C4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CuadroTexto 20"/>
            <p:cNvSpPr txBox="1"/>
            <p:nvPr/>
          </p:nvSpPr>
          <p:spPr>
            <a:xfrm>
              <a:off x="490611" y="3163551"/>
              <a:ext cx="4000027" cy="589381"/>
            </a:xfrm>
            <a:prstGeom prst="rect">
              <a:avLst/>
            </a:prstGeom>
            <a:ln>
              <a:solidFill>
                <a:srgbClr val="562C4D"/>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lvl="0" algn="just"/>
              <a:r>
                <a:rPr lang="es-CO" sz="1100" b="1" u="none" kern="1200" dirty="0" smtClean="0">
                  <a:solidFill>
                    <a:schemeClr val="tx2">
                      <a:lumMod val="50000"/>
                    </a:schemeClr>
                  </a:solidFill>
                  <a:latin typeface="Arial Narrow" panose="020B0606020202030204" pitchFamily="34" charset="0"/>
                  <a:cs typeface="Arial" panose="020B0604020202020204" pitchFamily="34" charset="0"/>
                </a:rPr>
                <a:t>Beneficiarios:</a:t>
              </a:r>
              <a:r>
                <a:rPr lang="es-CO" sz="1000" b="1" u="none" kern="1200" dirty="0" smtClean="0">
                  <a:solidFill>
                    <a:schemeClr val="tx2">
                      <a:lumMod val="50000"/>
                    </a:schemeClr>
                  </a:solidFill>
                  <a:latin typeface="Arial Narrow" panose="020B0606020202030204" pitchFamily="34" charset="0"/>
                  <a:cs typeface="Arial" panose="020B0604020202020204" pitchFamily="34" charset="0"/>
                </a:rPr>
                <a:t> </a:t>
              </a:r>
              <a:r>
                <a:rPr lang="es-CO" sz="900" dirty="0">
                  <a:latin typeface="Arial Narrow" panose="020B0606020202030204" pitchFamily="34" charset="0"/>
                </a:rPr>
                <a:t>Comunidad en general - Brindar a la comunidad profesionales generadores de mejoras estratégicas que contribuyes al enriquecimiento de las condiciones del medio </a:t>
              </a:r>
              <a:r>
                <a:rPr lang="es-CO" sz="900" dirty="0" smtClean="0">
                  <a:latin typeface="Arial Narrow" panose="020B0606020202030204" pitchFamily="34" charset="0"/>
                </a:rPr>
                <a:t>social. Estudiantes </a:t>
              </a:r>
              <a:r>
                <a:rPr lang="es-CO" sz="900" dirty="0">
                  <a:latin typeface="Arial Narrow" panose="020B0606020202030204" pitchFamily="34" charset="0"/>
                </a:rPr>
                <a:t>- A quienes se garantiza una formación integral que haga competitivo su perfil </a:t>
              </a:r>
              <a:r>
                <a:rPr lang="es-CO" sz="900" dirty="0" smtClean="0">
                  <a:latin typeface="Arial Narrow" panose="020B0606020202030204" pitchFamily="34" charset="0"/>
                </a:rPr>
                <a:t>profesional</a:t>
              </a:r>
              <a:r>
                <a:rPr lang="es-CO" sz="900" dirty="0">
                  <a:latin typeface="Arial Narrow" panose="020B0606020202030204" pitchFamily="34" charset="0"/>
                </a:rPr>
                <a:t> </a:t>
              </a:r>
              <a:r>
                <a:rPr lang="es-CO" sz="900" dirty="0" smtClean="0">
                  <a:latin typeface="Arial Narrow" panose="020B0606020202030204" pitchFamily="34" charset="0"/>
                </a:rPr>
                <a:t>Empresarios </a:t>
              </a:r>
              <a:r>
                <a:rPr lang="es-CO" sz="900" dirty="0">
                  <a:latin typeface="Arial Narrow" panose="020B0606020202030204" pitchFamily="34" charset="0"/>
                </a:rPr>
                <a:t>-  Durante su práctica los estudiantes atienden problemas concretos de las empresas y aportan su conocimiento para innovar los procesos de la organización</a:t>
              </a:r>
            </a:p>
            <a:p>
              <a:r>
                <a:rPr lang="es-CO" sz="900" dirty="0">
                  <a:latin typeface="Arial Narrow" panose="020B0606020202030204" pitchFamily="34" charset="0"/>
                </a:rPr>
                <a:t> </a:t>
              </a:r>
              <a:r>
                <a:rPr lang="es-CO" sz="900" dirty="0" smtClean="0">
                  <a:latin typeface="Arial Narrow" panose="020B0606020202030204" pitchFamily="34" charset="0"/>
                </a:rPr>
                <a:t>Facultades </a:t>
              </a:r>
              <a:r>
                <a:rPr lang="es-CO" sz="900" dirty="0">
                  <a:latin typeface="Arial Narrow" panose="020B0606020202030204" pitchFamily="34" charset="0"/>
                </a:rPr>
                <a:t>y programas académicos</a:t>
              </a:r>
            </a:p>
          </p:txBody>
        </p:sp>
      </p:grpSp>
      <p:sp>
        <p:nvSpPr>
          <p:cNvPr id="22" name="Marco 21"/>
          <p:cNvSpPr/>
          <p:nvPr/>
        </p:nvSpPr>
        <p:spPr>
          <a:xfrm>
            <a:off x="6407914" y="1068564"/>
            <a:ext cx="2189240" cy="612273"/>
          </a:xfrm>
          <a:prstGeom prst="frame">
            <a:avLst/>
          </a:prstGeom>
          <a:solidFill>
            <a:srgbClr val="562C4D"/>
          </a:solidFill>
          <a:ln>
            <a:solidFill>
              <a:srgbClr val="562C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3" name="Conector recto 3"/>
          <p:cNvSpPr/>
          <p:nvPr/>
        </p:nvSpPr>
        <p:spPr>
          <a:xfrm>
            <a:off x="6605696" y="1630912"/>
            <a:ext cx="262897" cy="521610"/>
          </a:xfrm>
          <a:custGeom>
            <a:avLst/>
            <a:gdLst/>
            <a:ahLst/>
            <a:cxnLst/>
            <a:rect l="0" t="0" r="0" b="0"/>
            <a:pathLst>
              <a:path>
                <a:moveTo>
                  <a:pt x="0" y="0"/>
                </a:moveTo>
                <a:lnTo>
                  <a:pt x="0" y="1316593"/>
                </a:lnTo>
                <a:lnTo>
                  <a:pt x="234424" y="1316593"/>
                </a:lnTo>
              </a:path>
            </a:pathLst>
          </a:custGeom>
          <a:noFill/>
          <a:ln w="28575">
            <a:solidFill>
              <a:srgbClr val="562C4D"/>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pic>
        <p:nvPicPr>
          <p:cNvPr id="25" name="Imagen 24"/>
          <p:cNvPicPr>
            <a:picLocks noChangeAspect="1"/>
          </p:cNvPicPr>
          <p:nvPr/>
        </p:nvPicPr>
        <p:blipFill>
          <a:blip r:embed="rId3"/>
          <a:stretch>
            <a:fillRect/>
          </a:stretch>
        </p:blipFill>
        <p:spPr>
          <a:xfrm>
            <a:off x="6263837" y="4420915"/>
            <a:ext cx="4476486" cy="671473"/>
          </a:xfrm>
          <a:prstGeom prst="rect">
            <a:avLst/>
          </a:prstGeom>
        </p:spPr>
      </p:pic>
      <p:pic>
        <p:nvPicPr>
          <p:cNvPr id="4" name="Imagen 3"/>
          <p:cNvPicPr>
            <a:picLocks noChangeAspect="1"/>
          </p:cNvPicPr>
          <p:nvPr/>
        </p:nvPicPr>
        <p:blipFill>
          <a:blip r:embed="rId4"/>
          <a:stretch>
            <a:fillRect/>
          </a:stretch>
        </p:blipFill>
        <p:spPr>
          <a:xfrm>
            <a:off x="6267780" y="5143511"/>
            <a:ext cx="1479003" cy="1479003"/>
          </a:xfrm>
          <a:prstGeom prst="rect">
            <a:avLst/>
          </a:prstGeom>
        </p:spPr>
      </p:pic>
      <p:pic>
        <p:nvPicPr>
          <p:cNvPr id="5" name="Imagen 4"/>
          <p:cNvPicPr>
            <a:picLocks noChangeAspect="1"/>
          </p:cNvPicPr>
          <p:nvPr/>
        </p:nvPicPr>
        <p:blipFill>
          <a:blip r:embed="rId5"/>
          <a:stretch>
            <a:fillRect/>
          </a:stretch>
        </p:blipFill>
        <p:spPr>
          <a:xfrm>
            <a:off x="7843670" y="5133930"/>
            <a:ext cx="1480998" cy="1480998"/>
          </a:xfrm>
          <a:prstGeom prst="rect">
            <a:avLst/>
          </a:prstGeom>
        </p:spPr>
      </p:pic>
      <p:sp>
        <p:nvSpPr>
          <p:cNvPr id="26" name="Rectángulo 25"/>
          <p:cNvSpPr/>
          <p:nvPr/>
        </p:nvSpPr>
        <p:spPr>
          <a:xfrm rot="16200000">
            <a:off x="-942130" y="3470178"/>
            <a:ext cx="2614870"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16. </a:t>
            </a:r>
            <a:r>
              <a:rPr lang="es-CO" sz="800" dirty="0">
                <a:solidFill>
                  <a:schemeClr val="bg1">
                    <a:lumMod val="50000"/>
                  </a:schemeClr>
                </a:solidFill>
                <a:latin typeface="Arial Rounded MT Bold" panose="020F0704030504030204" pitchFamily="34" charset="0"/>
              </a:rPr>
              <a:t>Vinculación de los estudiantes en el entorno a través de las prácticas universitarias</a:t>
            </a:r>
          </a:p>
          <a:p>
            <a:pPr algn="ctr"/>
            <a:endParaRPr lang="es-CO" sz="800" dirty="0">
              <a:solidFill>
                <a:schemeClr val="bg1">
                  <a:lumMod val="50000"/>
                </a:schemeClr>
              </a:solidFill>
              <a:latin typeface="Arial Rounded MT Bold" panose="020F0704030504030204" pitchFamily="34" charset="0"/>
            </a:endParaRPr>
          </a:p>
        </p:txBody>
      </p:sp>
      <p:pic>
        <p:nvPicPr>
          <p:cNvPr id="3074" name="Picture 2" descr="Peace, justice and strong instituti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26289" y="5143511"/>
            <a:ext cx="1479003" cy="1479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203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7"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62C4D"/>
                </a:solidFill>
                <a:effectLst>
                  <a:outerShdw blurRad="38100" dist="38100" dir="2700000" algn="tl">
                    <a:srgbClr val="000000">
                      <a:alpha val="43137"/>
                    </a:srgbClr>
                  </a:outerShdw>
                </a:effectLst>
              </a:rPr>
              <a:t>Objetivos del proyecto</a:t>
            </a:r>
          </a:p>
        </p:txBody>
      </p:sp>
      <p:sp>
        <p:nvSpPr>
          <p:cNvPr id="9" name="Marcador de contenido 4">
            <a:extLst>
              <a:ext uri="{FF2B5EF4-FFF2-40B4-BE49-F238E27FC236}">
                <a16:creationId xmlns:a16="http://schemas.microsoft.com/office/drawing/2014/main" id="{CC540E9C-3026-4179-B918-EF96B94DC409}"/>
              </a:ext>
            </a:extLst>
          </p:cNvPr>
          <p:cNvSpPr>
            <a:spLocks noGrp="1"/>
          </p:cNvSpPr>
          <p:nvPr>
            <p:ph idx="1"/>
          </p:nvPr>
        </p:nvSpPr>
        <p:spPr>
          <a:xfrm>
            <a:off x="1237130" y="1827408"/>
            <a:ext cx="10148047" cy="428108"/>
          </a:xfrm>
        </p:spPr>
        <p:txBody>
          <a:bodyPr>
            <a:noAutofit/>
          </a:bodyPr>
          <a:lstStyle/>
          <a:p>
            <a:pPr marL="0" indent="0">
              <a:buNone/>
            </a:pPr>
            <a:r>
              <a:rPr lang="es-CO" sz="1800" dirty="0">
                <a:latin typeface="Arial Narrow" panose="020B0606020202030204" pitchFamily="34" charset="0"/>
              </a:rPr>
              <a:t>Articular la oferta y demanda de escenarios de prácticas que fortalezcan la vinculación de estudiantes en el entorno</a:t>
            </a:r>
          </a:p>
        </p:txBody>
      </p:sp>
      <p:sp>
        <p:nvSpPr>
          <p:cNvPr id="10" name="Título 1">
            <a:extLst>
              <a:ext uri="{FF2B5EF4-FFF2-40B4-BE49-F238E27FC236}">
                <a16:creationId xmlns:a16="http://schemas.microsoft.com/office/drawing/2014/main" id="{6E8F9C17-DF16-4503-A23D-C04985936785}"/>
              </a:ext>
            </a:extLst>
          </p:cNvPr>
          <p:cNvSpPr txBox="1">
            <a:spLocks/>
          </p:cNvSpPr>
          <p:nvPr/>
        </p:nvSpPr>
        <p:spPr>
          <a:xfrm>
            <a:off x="645459" y="1060289"/>
            <a:ext cx="3039035"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CO" sz="3200" dirty="0" smtClean="0">
                <a:solidFill>
                  <a:srgbClr val="562C4D"/>
                </a:solidFill>
                <a:effectLst>
                  <a:outerShdw blurRad="38100" dist="38100" dir="2700000" algn="tl">
                    <a:srgbClr val="000000">
                      <a:alpha val="43137"/>
                    </a:srgbClr>
                  </a:outerShdw>
                </a:effectLst>
              </a:rPr>
              <a:t>General</a:t>
            </a:r>
            <a:endParaRPr lang="es-CO" sz="3200" dirty="0">
              <a:solidFill>
                <a:srgbClr val="562C4D"/>
              </a:solidFill>
              <a:effectLst>
                <a:outerShdw blurRad="38100" dist="38100" dir="2700000" algn="tl">
                  <a:srgbClr val="000000">
                    <a:alpha val="43137"/>
                  </a:srgbClr>
                </a:outerShdw>
              </a:effectLst>
            </a:endParaRPr>
          </a:p>
        </p:txBody>
      </p:sp>
      <p:sp>
        <p:nvSpPr>
          <p:cNvPr id="11" name="Título 1">
            <a:extLst>
              <a:ext uri="{FF2B5EF4-FFF2-40B4-BE49-F238E27FC236}">
                <a16:creationId xmlns:a16="http://schemas.microsoft.com/office/drawing/2014/main" id="{6E8F9C17-DF16-4503-A23D-C04985936785}"/>
              </a:ext>
            </a:extLst>
          </p:cNvPr>
          <p:cNvSpPr txBox="1">
            <a:spLocks/>
          </p:cNvSpPr>
          <p:nvPr/>
        </p:nvSpPr>
        <p:spPr>
          <a:xfrm>
            <a:off x="645459" y="2557653"/>
            <a:ext cx="3039035"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CO" sz="3200" dirty="0" smtClean="0">
                <a:solidFill>
                  <a:srgbClr val="562C4D"/>
                </a:solidFill>
                <a:effectLst>
                  <a:outerShdw blurRad="38100" dist="38100" dir="2700000" algn="tl">
                    <a:srgbClr val="000000">
                      <a:alpha val="43137"/>
                    </a:srgbClr>
                  </a:outerShdw>
                </a:effectLst>
              </a:rPr>
              <a:t>Específicos</a:t>
            </a:r>
            <a:endParaRPr lang="es-CO" sz="3200" dirty="0">
              <a:solidFill>
                <a:srgbClr val="562C4D"/>
              </a:solidFill>
              <a:effectLst>
                <a:outerShdw blurRad="38100" dist="38100" dir="2700000" algn="tl">
                  <a:srgbClr val="000000">
                    <a:alpha val="43137"/>
                  </a:srgbClr>
                </a:outerShdw>
              </a:effectLst>
            </a:endParaRPr>
          </a:p>
        </p:txBody>
      </p:sp>
      <p:sp>
        <p:nvSpPr>
          <p:cNvPr id="12" name="Rectángulo 11"/>
          <p:cNvSpPr/>
          <p:nvPr/>
        </p:nvSpPr>
        <p:spPr>
          <a:xfrm>
            <a:off x="1157567" y="3467928"/>
            <a:ext cx="9628094" cy="1477328"/>
          </a:xfrm>
          <a:prstGeom prst="rect">
            <a:avLst/>
          </a:prstGeom>
        </p:spPr>
        <p:txBody>
          <a:bodyPr wrap="square">
            <a:spAutoFit/>
          </a:bodyPr>
          <a:lstStyle/>
          <a:p>
            <a:pPr marL="285750" lvl="0" indent="-285750">
              <a:buFontTx/>
              <a:buChar char="-"/>
            </a:pPr>
            <a:r>
              <a:rPr lang="es-CO" dirty="0">
                <a:latin typeface="Arial Narrow" panose="020B0606020202030204" pitchFamily="34" charset="0"/>
              </a:rPr>
              <a:t>Mejoramiento </a:t>
            </a:r>
            <a:r>
              <a:rPr lang="es-CO" dirty="0">
                <a:latin typeface="Arial Narrow" panose="020B0606020202030204" pitchFamily="34" charset="0"/>
              </a:rPr>
              <a:t>de los procesos administrativos y operativos para le ejecución de </a:t>
            </a:r>
            <a:r>
              <a:rPr lang="es-CO" dirty="0">
                <a:latin typeface="Arial Narrow" panose="020B0606020202030204" pitchFamily="34" charset="0"/>
              </a:rPr>
              <a:t>practicas</a:t>
            </a:r>
            <a:endParaRPr lang="es-CO" dirty="0">
              <a:latin typeface="Arial Narrow" panose="020B0606020202030204" pitchFamily="34" charset="0"/>
            </a:endParaRPr>
          </a:p>
          <a:p>
            <a:pPr marL="285750" lvl="0" indent="-285750">
              <a:buFontTx/>
              <a:buChar char="-"/>
            </a:pPr>
            <a:endParaRPr lang="es-CO" dirty="0">
              <a:latin typeface="Arial Narrow" panose="020B0606020202030204" pitchFamily="34" charset="0"/>
            </a:endParaRPr>
          </a:p>
          <a:p>
            <a:pPr marL="285750" lvl="0" indent="-285750">
              <a:buFontTx/>
              <a:buChar char="-"/>
            </a:pPr>
            <a:r>
              <a:rPr lang="es-CO" dirty="0">
                <a:latin typeface="Arial Narrow" panose="020B0606020202030204" pitchFamily="34" charset="0"/>
              </a:rPr>
              <a:t>Fortalecimiento </a:t>
            </a:r>
            <a:r>
              <a:rPr lang="es-CO" dirty="0">
                <a:latin typeface="Arial Narrow" panose="020B0606020202030204" pitchFamily="34" charset="0"/>
              </a:rPr>
              <a:t>de la articulación con escenarios de prácticas	</a:t>
            </a:r>
            <a:endParaRPr lang="es-CO" dirty="0">
              <a:latin typeface="Arial Narrow" panose="020B0606020202030204" pitchFamily="34" charset="0"/>
            </a:endParaRPr>
          </a:p>
          <a:p>
            <a:pPr marL="285750" lvl="0" indent="-285750">
              <a:buFontTx/>
              <a:buChar char="-"/>
            </a:pPr>
            <a:endParaRPr lang="es-CO" dirty="0">
              <a:latin typeface="Arial Narrow" panose="020B0606020202030204" pitchFamily="34" charset="0"/>
            </a:endParaRPr>
          </a:p>
          <a:p>
            <a:pPr marL="285750" lvl="0" indent="-285750">
              <a:buFontTx/>
              <a:buChar char="-"/>
            </a:pPr>
            <a:r>
              <a:rPr lang="es-CO" dirty="0">
                <a:latin typeface="Arial Narrow" panose="020B0606020202030204" pitchFamily="34" charset="0"/>
              </a:rPr>
              <a:t>Promoción </a:t>
            </a:r>
            <a:r>
              <a:rPr lang="es-CO" dirty="0">
                <a:latin typeface="Arial Narrow" panose="020B0606020202030204" pitchFamily="34" charset="0"/>
              </a:rPr>
              <a:t>y visibilidad de la estrategia de prácticas universitarias en la comunidad estudiantil </a:t>
            </a:r>
          </a:p>
        </p:txBody>
      </p:sp>
      <p:sp>
        <p:nvSpPr>
          <p:cNvPr id="14" name="Rectángulo 13"/>
          <p:cNvSpPr/>
          <p:nvPr/>
        </p:nvSpPr>
        <p:spPr>
          <a:xfrm rot="16200000">
            <a:off x="-942130" y="3470178"/>
            <a:ext cx="2614870"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16. </a:t>
            </a:r>
            <a:r>
              <a:rPr lang="es-CO" sz="800" dirty="0">
                <a:solidFill>
                  <a:schemeClr val="bg1">
                    <a:lumMod val="50000"/>
                  </a:schemeClr>
                </a:solidFill>
                <a:latin typeface="Arial Rounded MT Bold" panose="020F0704030504030204" pitchFamily="34" charset="0"/>
              </a:rPr>
              <a:t>Vinculación de los estudiantes en el entorno a través de las prácticas universitarias</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913582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7"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62C4D"/>
                </a:solidFill>
                <a:effectLst>
                  <a:outerShdw blurRad="38100" dist="38100" dir="2700000" algn="tl">
                    <a:srgbClr val="000000">
                      <a:alpha val="43137"/>
                    </a:srgbClr>
                  </a:outerShdw>
                </a:effectLst>
              </a:rPr>
              <a:t>Planes operativos</a:t>
            </a:r>
          </a:p>
        </p:txBody>
      </p:sp>
      <p:graphicFrame>
        <p:nvGraphicFramePr>
          <p:cNvPr id="9" name="Tabla 8"/>
          <p:cNvGraphicFramePr>
            <a:graphicFrameLocks noGrp="1"/>
          </p:cNvGraphicFramePr>
          <p:nvPr>
            <p:extLst>
              <p:ext uri="{D42A27DB-BD31-4B8C-83A1-F6EECF244321}">
                <p14:modId xmlns:p14="http://schemas.microsoft.com/office/powerpoint/2010/main" val="841990273"/>
              </p:ext>
            </p:extLst>
          </p:nvPr>
        </p:nvGraphicFramePr>
        <p:xfrm>
          <a:off x="1394772" y="1264340"/>
          <a:ext cx="9153684" cy="5120699"/>
        </p:xfrm>
        <a:graphic>
          <a:graphicData uri="http://schemas.openxmlformats.org/drawingml/2006/table">
            <a:tbl>
              <a:tblPr firstRow="1" firstCol="1" bandRow="1"/>
              <a:tblGrid>
                <a:gridCol w="2984080">
                  <a:extLst>
                    <a:ext uri="{9D8B030D-6E8A-4147-A177-3AD203B41FA5}">
                      <a16:colId xmlns:a16="http://schemas.microsoft.com/office/drawing/2014/main" val="622973615"/>
                    </a:ext>
                  </a:extLst>
                </a:gridCol>
                <a:gridCol w="6169604">
                  <a:extLst>
                    <a:ext uri="{9D8B030D-6E8A-4147-A177-3AD203B41FA5}">
                      <a16:colId xmlns:a16="http://schemas.microsoft.com/office/drawing/2014/main" val="2008709917"/>
                    </a:ext>
                  </a:extLst>
                </a:gridCol>
              </a:tblGrid>
              <a:tr h="1363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0C2D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0C2DA"/>
                    </a:solidFill>
                  </a:tcPr>
                </a:tc>
                <a:extLst>
                  <a:ext uri="{0D108BD9-81ED-4DB2-BD59-A6C34878D82A}">
                    <a16:rowId xmlns:a16="http://schemas.microsoft.com/office/drawing/2014/main" val="3686363448"/>
                  </a:ext>
                </a:extLst>
              </a:tr>
              <a:tr h="169249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1800" b="1" kern="1200" dirty="0" smtClean="0">
                          <a:solidFill>
                            <a:schemeClr val="tx1"/>
                          </a:solidFill>
                          <a:effectLst/>
                          <a:latin typeface="Calibri" panose="020F0502020204030204"/>
                          <a:ea typeface="+mn-ea"/>
                          <a:cs typeface="+mn-cs"/>
                        </a:rPr>
                        <a:t>Mejoramiento continuo programa prácticas Universitarias</a:t>
                      </a:r>
                      <a:endParaRPr lang="es-CO" sz="12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0C2D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800" kern="1200" dirty="0" smtClean="0">
                          <a:solidFill>
                            <a:schemeClr val="tx1"/>
                          </a:solidFill>
                          <a:effectLst/>
                          <a:latin typeface="Arial Narrow" panose="020B0606020202030204" pitchFamily="34" charset="0"/>
                          <a:ea typeface="+mn-ea"/>
                          <a:cs typeface="+mn-cs"/>
                        </a:rPr>
                        <a:t>Actualización del sistema de información de las prácticas universitarias. Procesos de administración y legalización prácticas universitarias. Asesoría y acompañamiento permanente a la comunidad estudiantil, docentes y empresarios. Consolidación de la evaluación de las prácticas y retroalimentación a programas académicos.</a:t>
                      </a:r>
                      <a:endParaRPr lang="es-CO" sz="1700" kern="1200" dirty="0">
                        <a:solidFill>
                          <a:schemeClr val="tx1"/>
                        </a:solidFill>
                        <a:effectLst/>
                        <a:latin typeface="Arial Narrow" panose="020B0606020202030204" pitchFamily="34" charset="0"/>
                        <a:ea typeface="+mn-ea"/>
                        <a:cs typeface="+mn-cs"/>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6EEF4"/>
                    </a:solidFill>
                  </a:tcPr>
                </a:tc>
                <a:extLst>
                  <a:ext uri="{0D108BD9-81ED-4DB2-BD59-A6C34878D82A}">
                    <a16:rowId xmlns:a16="http://schemas.microsoft.com/office/drawing/2014/main" val="3877856177"/>
                  </a:ext>
                </a:extLst>
              </a:tr>
              <a:tr h="1363442">
                <a:tc>
                  <a:txBody>
                    <a:bodyPr/>
                    <a:lstStyle/>
                    <a:p>
                      <a:pPr algn="ctr">
                        <a:lnSpc>
                          <a:spcPct val="107000"/>
                        </a:lnSpc>
                        <a:spcAft>
                          <a:spcPts val="0"/>
                        </a:spcAft>
                      </a:pPr>
                      <a:r>
                        <a:rPr lang="es-CO" sz="1800" b="1" kern="1200" dirty="0" smtClean="0">
                          <a:solidFill>
                            <a:schemeClr val="tx1"/>
                          </a:solidFill>
                          <a:effectLst/>
                          <a:latin typeface="+mn-lt"/>
                          <a:ea typeface="+mn-ea"/>
                          <a:cs typeface="+mn-cs"/>
                        </a:rPr>
                        <a:t>Estrategias de articulación con escenarios de práctica universitaria</a:t>
                      </a:r>
                      <a:endParaRPr lang="es-CO" sz="12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0C2DA"/>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800" kern="1200" dirty="0" smtClean="0">
                          <a:solidFill>
                            <a:schemeClr val="tx1"/>
                          </a:solidFill>
                          <a:effectLst/>
                          <a:latin typeface="Arial Narrow" panose="020B0606020202030204" pitchFamily="34" charset="0"/>
                          <a:ea typeface="+mn-ea"/>
                          <a:cs typeface="+mn-cs"/>
                        </a:rPr>
                        <a:t>Gestión de nuevos escenarios de prácticas e incremento de cupos para estudiantes en empresas vinculadas al programa de prácticas. Acompañamiento a los escenarios en la publicación de ofertas, postulación de estudiantes y seguimiento a prácticas en ejecución. Suscripción y renovación de convenios marco para la ejecución de prácticas académicas.</a:t>
                      </a:r>
                      <a:endParaRPr lang="es-CO" sz="1700" kern="1200" dirty="0">
                        <a:solidFill>
                          <a:schemeClr val="tx1"/>
                        </a:solidFill>
                        <a:effectLst/>
                        <a:latin typeface="Arial Narrow" panose="020B0606020202030204" pitchFamily="34" charset="0"/>
                        <a:ea typeface="+mn-ea"/>
                        <a:cs typeface="+mn-cs"/>
                      </a:endParaRPr>
                    </a:p>
                  </a:txBody>
                  <a:tcPr marL="32592" marR="32592"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6EEF4"/>
                    </a:solidFill>
                  </a:tcPr>
                </a:tc>
                <a:extLst>
                  <a:ext uri="{0D108BD9-81ED-4DB2-BD59-A6C34878D82A}">
                    <a16:rowId xmlns:a16="http://schemas.microsoft.com/office/drawing/2014/main" val="4141081159"/>
                  </a:ext>
                </a:extLst>
              </a:tr>
              <a:tr h="1363442">
                <a:tc>
                  <a:txBody>
                    <a:bodyPr/>
                    <a:lstStyle/>
                    <a:p>
                      <a:pPr algn="ctr">
                        <a:lnSpc>
                          <a:spcPct val="107000"/>
                        </a:lnSpc>
                        <a:spcAft>
                          <a:spcPts val="0"/>
                        </a:spcAft>
                      </a:pPr>
                      <a:r>
                        <a:rPr lang="es-CO" sz="1800" b="1" kern="1200" dirty="0" smtClean="0">
                          <a:solidFill>
                            <a:schemeClr val="tx1"/>
                          </a:solidFill>
                          <a:effectLst/>
                          <a:latin typeface="+mn-lt"/>
                          <a:ea typeface="+mn-ea"/>
                          <a:cs typeface="+mn-cs"/>
                        </a:rPr>
                        <a:t>Estrategias de promoción y difusión del programa de prácticas en la comunidad estudiantil</a:t>
                      </a:r>
                      <a:endParaRPr lang="es-CO" sz="12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0C2DA"/>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800" kern="1200" dirty="0" smtClean="0">
                          <a:solidFill>
                            <a:schemeClr val="tx1"/>
                          </a:solidFill>
                          <a:effectLst/>
                          <a:latin typeface="Arial Narrow" panose="020B0606020202030204" pitchFamily="34" charset="0"/>
                          <a:ea typeface="+mn-ea"/>
                          <a:cs typeface="+mn-cs"/>
                        </a:rPr>
                        <a:t>Estrategias de promoción interna para visibilizar ofertas de prácticas en la comunidad estudiantil. Ejecución Feria de prácticas empresariales. Diseño y ejecución de programa de formación integral a los estudiantes para el fortalecimiento del perfil.</a:t>
                      </a:r>
                      <a:endParaRPr lang="es-CO" sz="1700" kern="1200" dirty="0">
                        <a:solidFill>
                          <a:schemeClr val="tx1"/>
                        </a:solidFill>
                        <a:effectLst/>
                        <a:latin typeface="Arial Narrow" panose="020B0606020202030204" pitchFamily="34" charset="0"/>
                        <a:ea typeface="+mn-ea"/>
                        <a:cs typeface="+mn-cs"/>
                      </a:endParaRPr>
                    </a:p>
                  </a:txBody>
                  <a:tcPr marL="32592" marR="32592"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6EEF4"/>
                    </a:solidFill>
                  </a:tcPr>
                </a:tc>
                <a:extLst>
                  <a:ext uri="{0D108BD9-81ED-4DB2-BD59-A6C34878D82A}">
                    <a16:rowId xmlns:a16="http://schemas.microsoft.com/office/drawing/2014/main" val="4132483199"/>
                  </a:ext>
                </a:extLst>
              </a:tr>
            </a:tbl>
          </a:graphicData>
        </a:graphic>
      </p:graphicFrame>
      <p:sp>
        <p:nvSpPr>
          <p:cNvPr id="8" name="Rectángulo 7"/>
          <p:cNvSpPr/>
          <p:nvPr/>
        </p:nvSpPr>
        <p:spPr>
          <a:xfrm rot="16200000">
            <a:off x="-942130" y="3470178"/>
            <a:ext cx="2614870"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16. </a:t>
            </a:r>
            <a:r>
              <a:rPr lang="es-CO" sz="800" dirty="0">
                <a:solidFill>
                  <a:schemeClr val="bg1">
                    <a:lumMod val="50000"/>
                  </a:schemeClr>
                </a:solidFill>
                <a:latin typeface="Arial Rounded MT Bold" panose="020F0704030504030204" pitchFamily="34" charset="0"/>
              </a:rPr>
              <a:t>Vinculación de los estudiantes en el entorno a través de las prácticas universitarias</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425634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86E23B3A-2FD3-4FB4-8F91-E9FFED48E944}"/>
              </a:ext>
            </a:extLst>
          </p:cNvPr>
          <p:cNvSpPr txBox="1">
            <a:spLocks/>
          </p:cNvSpPr>
          <p:nvPr/>
        </p:nvSpPr>
        <p:spPr>
          <a:xfrm>
            <a:off x="3052941" y="2147692"/>
            <a:ext cx="5888891" cy="109240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solidFill>
                <a:latin typeface="Myriad Pro" panose="020B0503030403020204" pitchFamily="34" charset="0"/>
                <a:ea typeface="+mj-ea"/>
                <a:cs typeface="+mj-cs"/>
              </a:defRPr>
            </a:lvl1pPr>
          </a:lstStyle>
          <a:p>
            <a:pPr algn="ctr"/>
            <a:r>
              <a:rPr lang="es-ES" sz="7200" dirty="0">
                <a:solidFill>
                  <a:srgbClr val="562C4D"/>
                </a:solidFill>
                <a:effectLst>
                  <a:outerShdw blurRad="38100" dist="38100" dir="2700000" algn="tl">
                    <a:srgbClr val="000000">
                      <a:alpha val="43137"/>
                    </a:srgbClr>
                  </a:outerShdw>
                </a:effectLst>
                <a:latin typeface="Arial Rounded MT Bold" panose="020F0704030504030204" pitchFamily="34" charset="0"/>
              </a:rPr>
              <a:t>¡GRACIAS!</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9098" y="3975202"/>
            <a:ext cx="2513802" cy="2443044"/>
          </a:xfrm>
          <a:prstGeom prst="rect">
            <a:avLst/>
          </a:prstGeom>
        </p:spPr>
      </p:pic>
    </p:spTree>
    <p:extLst>
      <p:ext uri="{BB962C8B-B14F-4D97-AF65-F5344CB8AC3E}">
        <p14:creationId xmlns:p14="http://schemas.microsoft.com/office/powerpoint/2010/main" val="2826325829"/>
      </p:ext>
    </p:extLst>
  </p:cSld>
  <p:clrMapOvr>
    <a:masterClrMapping/>
  </p:clrMapOvr>
</p:sld>
</file>

<file path=ppt/theme/theme1.xml><?xml version="1.0" encoding="utf-8"?>
<a:theme xmlns:a="http://schemas.openxmlformats.org/drawingml/2006/main" name="Tema de Office">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6358</TotalTime>
  <Words>1279</Words>
  <Application>Microsoft Office PowerPoint</Application>
  <PresentationFormat>Panorámica</PresentationFormat>
  <Paragraphs>95</Paragraphs>
  <Slides>7</Slides>
  <Notes>1</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7</vt:i4>
      </vt:variant>
    </vt:vector>
  </HeadingPairs>
  <TitlesOfParts>
    <vt:vector size="18" baseType="lpstr">
      <vt:lpstr>SimSun</vt:lpstr>
      <vt:lpstr>Arial</vt:lpstr>
      <vt:lpstr>Arial Narrow</vt:lpstr>
      <vt:lpstr>Arial Rounded MT Bold</vt:lpstr>
      <vt:lpstr>Asap Medium</vt:lpstr>
      <vt:lpstr>Calibri</vt:lpstr>
      <vt:lpstr>Calibri Light</vt:lpstr>
      <vt:lpstr>Khmer UI</vt:lpstr>
      <vt:lpstr>Open Sans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742</cp:revision>
  <cp:lastPrinted>2017-05-16T14:27:28Z</cp:lastPrinted>
  <dcterms:created xsi:type="dcterms:W3CDTF">2017-03-06T22:18:18Z</dcterms:created>
  <dcterms:modified xsi:type="dcterms:W3CDTF">2025-08-12T22:34:19Z</dcterms:modified>
</cp:coreProperties>
</file>