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24" r:id="rId4"/>
    <p:sldId id="1119" r:id="rId5"/>
    <p:sldId id="1120" r:id="rId6"/>
    <p:sldId id="1121"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EF4"/>
    <a:srgbClr val="E0C2DA"/>
    <a:srgbClr val="D8B2D0"/>
    <a:srgbClr val="562C4D"/>
    <a:srgbClr val="C70517"/>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13/08/2025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13/08/2025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a:p>
        </p:txBody>
      </p:sp>
    </p:spTree>
    <p:extLst>
      <p:ext uri="{BB962C8B-B14F-4D97-AF65-F5344CB8AC3E}">
        <p14:creationId xmlns:p14="http://schemas.microsoft.com/office/powerpoint/2010/main" val="2283359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13/08/2025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13/08/2025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13/08/2025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13/08/2025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13/08/2025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1876609" y="2920612"/>
            <a:ext cx="4447712"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 </a:t>
            </a:r>
            <a:r>
              <a:rPr lang="es-CO" sz="2800" b="0" dirty="0" smtClean="0">
                <a:solidFill>
                  <a:schemeClr val="bg1"/>
                </a:solidFill>
              </a:rPr>
              <a:t>Centro </a:t>
            </a:r>
            <a:r>
              <a:rPr lang="es-CO" sz="2800" b="0" dirty="0">
                <a:solidFill>
                  <a:schemeClr val="bg1"/>
                </a:solidFill>
              </a:rPr>
              <a:t>de Innovación y Desarrollo Tecnológico</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Creación, gestión y transferencia del conocimiento</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19</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4" name="Imagen 13"/>
          <p:cNvPicPr/>
          <p:nvPr/>
        </p:nvPicPr>
        <p:blipFill>
          <a:blip r:embed="rId4" cstate="print">
            <a:extLst>
              <a:ext uri="{28A0092B-C50C-407E-A947-70E740481C1C}">
                <a14:useLocalDpi xmlns:a14="http://schemas.microsoft.com/office/drawing/2010/main" val="0"/>
              </a:ext>
            </a:extLst>
          </a:blip>
          <a:stretch>
            <a:fillRect/>
          </a:stretch>
        </p:blipFill>
        <p:spPr>
          <a:xfrm>
            <a:off x="6324321" y="2784853"/>
            <a:ext cx="5156606" cy="3517335"/>
          </a:xfrm>
          <a:prstGeom prst="teardrop">
            <a:avLst/>
          </a:prstGeom>
        </p:spPr>
      </p:pic>
      <p:pic>
        <p:nvPicPr>
          <p:cNvPr id="2" name="Imagen 1"/>
          <p:cNvPicPr>
            <a:picLocks noChangeAspect="1"/>
          </p:cNvPicPr>
          <p:nvPr/>
        </p:nvPicPr>
        <p:blipFill>
          <a:blip r:embed="rId5"/>
          <a:stretch>
            <a:fillRect/>
          </a:stretch>
        </p:blipFill>
        <p:spPr>
          <a:xfrm>
            <a:off x="2909146" y="5189378"/>
            <a:ext cx="1809750" cy="1143000"/>
          </a:xfrm>
          <a:prstGeom prst="rect">
            <a:avLst/>
          </a:prstGeom>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62C4D"/>
                </a:solidFill>
                <a:effectLst>
                  <a:outerShdw blurRad="38100" dist="38100" dir="2700000" algn="tl">
                    <a:srgbClr val="000000">
                      <a:alpha val="43137"/>
                    </a:srgbClr>
                  </a:outerShdw>
                </a:effectLst>
              </a:rPr>
              <a:t>Información general del proyecto</a:t>
            </a:r>
            <a:endParaRPr lang="en-US" sz="3600" dirty="0">
              <a:solidFill>
                <a:srgbClr val="562C4D"/>
              </a:solidFill>
              <a:effectLst>
                <a:outerShdw blurRad="38100" dist="38100" dir="2700000" algn="tl">
                  <a:srgbClr val="000000">
                    <a:alpha val="43137"/>
                  </a:srgbClr>
                </a:outerShdw>
              </a:effectLst>
            </a:endParaRPr>
          </a:p>
        </p:txBody>
      </p:sp>
      <p:sp>
        <p:nvSpPr>
          <p:cNvPr id="5" name="Rectángulo 4"/>
          <p:cNvSpPr/>
          <p:nvPr/>
        </p:nvSpPr>
        <p:spPr>
          <a:xfrm rot="16200000">
            <a:off x="-1203520" y="3648491"/>
            <a:ext cx="2886639"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Centro de Innovación y Desarrollo </a:t>
            </a:r>
            <a:r>
              <a:rPr lang="es-CO" sz="800" dirty="0" smtClean="0">
                <a:solidFill>
                  <a:schemeClr val="bg1">
                    <a:lumMod val="50000"/>
                  </a:schemeClr>
                </a:solidFill>
                <a:latin typeface="Arial Rounded MT Bold" panose="020F0704030504030204" pitchFamily="34" charset="0"/>
              </a:rPr>
              <a:t>Tecnológico</a:t>
            </a: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934131217"/>
              </p:ext>
            </p:extLst>
          </p:nvPr>
        </p:nvGraphicFramePr>
        <p:xfrm>
          <a:off x="1212675" y="1118050"/>
          <a:ext cx="9491184" cy="5418372"/>
        </p:xfrm>
        <a:graphic>
          <a:graphicData uri="http://schemas.openxmlformats.org/drawingml/2006/table">
            <a:tbl>
              <a:tblPr firstRow="1" firstCol="1" bandRow="1"/>
              <a:tblGrid>
                <a:gridCol w="2122196">
                  <a:extLst>
                    <a:ext uri="{9D8B030D-6E8A-4147-A177-3AD203B41FA5}">
                      <a16:colId xmlns:a16="http://schemas.microsoft.com/office/drawing/2014/main" val="1945388582"/>
                    </a:ext>
                  </a:extLst>
                </a:gridCol>
                <a:gridCol w="7368988">
                  <a:extLst>
                    <a:ext uri="{9D8B030D-6E8A-4147-A177-3AD203B41FA5}">
                      <a16:colId xmlns:a16="http://schemas.microsoft.com/office/drawing/2014/main" val="2044239041"/>
                    </a:ext>
                  </a:extLst>
                </a:gridCol>
              </a:tblGrid>
              <a:tr h="140366">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CGT - 19)</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451245"/>
                  </a:ext>
                </a:extLst>
              </a:tr>
              <a:tr h="140366">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775390"/>
                  </a:ext>
                </a:extLst>
              </a:tr>
              <a:tr h="140366">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Creación, Gestión y Transferencia del conocimiento</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429617"/>
                  </a:ext>
                </a:extLst>
              </a:tr>
              <a:tr h="140366">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Mauricio Holguín Londoño</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975358"/>
                  </a:ext>
                </a:extLst>
              </a:tr>
              <a:tr h="421097">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Gestión del conocimiento, innovación y emprendimiento con impacto en la sociedad y reconocimiento nacional e internacional</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758024"/>
                  </a:ext>
                </a:extLst>
              </a:tr>
              <a:tr h="140366">
                <a:tc rowSpan="2">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Investigación e Innovación</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898463"/>
                  </a:ext>
                </a:extLst>
              </a:tr>
              <a:tr h="140366">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000629"/>
                  </a:ext>
                </a:extLst>
              </a:tr>
              <a:tr h="140366">
                <a:tc rowSpan="2">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2348910"/>
                  </a:ext>
                </a:extLst>
              </a:tr>
              <a:tr h="140366">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6. Investigación y creación artística</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0066578"/>
                  </a:ext>
                </a:extLst>
              </a:tr>
              <a:tr h="140366">
                <a:tc rowSpan="2">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6. Investigación y transferencia</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7216341"/>
                  </a:ext>
                </a:extLst>
              </a:tr>
              <a:tr h="140366">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3783511"/>
                  </a:ext>
                </a:extLst>
              </a:tr>
              <a:tr h="280731">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Rectoría, Oficina de Planeación, Vicerrectoría Administrativa y Financiera, Facultades</a:t>
                      </a:r>
                      <a:endParaRPr lang="es-CO" sz="1400" dirty="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141635"/>
                  </a:ext>
                </a:extLst>
              </a:tr>
              <a:tr h="70182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Alcaldía de Pereira, Gobernación de Risaralda, Iniciativa Cluster Novitas, Actores de la Red de emprendimiento de Risaralda, Cámara de Comercio de Pereira,  Parquesoft, actores de la Red de Nodos de Innovación, Ciencia y Tecnología</a:t>
                      </a:r>
                      <a:endParaRPr lang="es-CO" sz="1400" dirty="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3236"/>
                  </a:ext>
                </a:extLst>
              </a:tr>
              <a:tr h="421097">
                <a:tc rowSpan="2">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Gestión del conocimiento, innovación y emprendimiento con impacto en la sociedad y reconocimiento nacional e internacional</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158385"/>
                  </a:ext>
                </a:extLst>
              </a:tr>
              <a:tr h="280731">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870026"/>
                  </a:ext>
                </a:extLst>
              </a:tr>
              <a:tr h="421097">
                <a:tc rowSpan="3">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095982"/>
                  </a:ext>
                </a:extLst>
              </a:tr>
              <a:tr h="280731">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11. Lograr que las ciudades y los asentamientos humanos sean inclusivos, seguros, resilientes y sostenibles</a:t>
                      </a:r>
                      <a:endParaRPr lang="es-CO" sz="140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966474"/>
                  </a:ext>
                </a:extLst>
              </a:tr>
              <a:tr h="140366">
                <a:tc vMerge="1">
                  <a:txBody>
                    <a:bodyPr/>
                    <a:lstStyle/>
                    <a:p>
                      <a:endParaRPr lang="es-CO"/>
                    </a:p>
                  </a:txBody>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16. Promover sociedades justas, pacíficas e inclusivas</a:t>
                      </a:r>
                      <a:endParaRPr lang="es-CO" sz="1400" dirty="0">
                        <a:effectLst/>
                        <a:latin typeface="Times New Roman" panose="02020603050405020304" pitchFamily="18" charset="0"/>
                        <a:ea typeface="SimSun" panose="02010600030101010101" pitchFamily="2" charset="-122"/>
                      </a:endParaRPr>
                    </a:p>
                  </a:txBody>
                  <a:tcPr marL="35600" marR="3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750447"/>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923363" y="1116001"/>
            <a:ext cx="10560426" cy="1015663"/>
          </a:xfrm>
          <a:prstGeom prst="rect">
            <a:avLst/>
          </a:prstGeom>
        </p:spPr>
        <p:txBody>
          <a:bodyPr wrap="square">
            <a:spAutoFit/>
          </a:bodyPr>
          <a:lstStyle/>
          <a:p>
            <a:pPr algn="just"/>
            <a:r>
              <a:rPr lang="es-CO" sz="1200" dirty="0">
                <a:latin typeface="Arial Narrow" panose="020B0606020202030204" pitchFamily="34" charset="0"/>
              </a:rPr>
              <a:t>Existe actualmente un bajo uso y desarticulación de las capacidades instaladas en la región para la gestión estratégica de la innovación debido a varios factores: empresas de base tecnológica, e industrias 4.0 sin condiciones de generación de capacidades para ser más competitivas, grupos de investigación con limitadas propuestas de desarrollo de procesos de innovación; sumado a una deficiente infraestructura tecnológica para el desarrollo de la innovación y bajos niveles de apropiación social de la ciencia, la tecnología y la innovación en la región. Todo lo anterior conlleva a que haya pérdida de competitividad de las empresas de base tecnológica, y las industrias 4.0 de la región, débiles mecanismos e instrumentos para el fomento de la innovación y una limitada capacidad de gestión de recursos con entidades nacionales o internacionales.</a:t>
            </a:r>
          </a:p>
        </p:txBody>
      </p:sp>
      <p:sp>
        <p:nvSpPr>
          <p:cNvPr id="9" name="Rectángulo 8"/>
          <p:cNvSpPr/>
          <p:nvPr/>
        </p:nvSpPr>
        <p:spPr>
          <a:xfrm rot="16200000">
            <a:off x="-1203520" y="3648491"/>
            <a:ext cx="2886639"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Centro de Innovación y Desarrollo </a:t>
            </a:r>
            <a:r>
              <a:rPr lang="es-CO" sz="800" dirty="0" smtClean="0">
                <a:solidFill>
                  <a:schemeClr val="bg1">
                    <a:lumMod val="50000"/>
                  </a:schemeClr>
                </a:solidFill>
                <a:latin typeface="Arial Rounded MT Bold" panose="020F0704030504030204" pitchFamily="34" charset="0"/>
              </a:rPr>
              <a:t>Tecnológico</a:t>
            </a:r>
            <a:endParaRPr lang="es-CO" sz="800" dirty="0">
              <a:solidFill>
                <a:schemeClr val="bg1">
                  <a:lumMod val="50000"/>
                </a:schemeClr>
              </a:solidFill>
              <a:latin typeface="Arial Rounded MT Bold" panose="020F07040305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918026972"/>
              </p:ext>
            </p:extLst>
          </p:nvPr>
        </p:nvGraphicFramePr>
        <p:xfrm>
          <a:off x="1294221" y="2312893"/>
          <a:ext cx="9354785" cy="4409853"/>
        </p:xfrm>
        <a:graphic>
          <a:graphicData uri="http://schemas.openxmlformats.org/drawingml/2006/table">
            <a:tbl>
              <a:tblPr firstRow="1" firstCol="1" bandRow="1"/>
              <a:tblGrid>
                <a:gridCol w="1994761">
                  <a:extLst>
                    <a:ext uri="{9D8B030D-6E8A-4147-A177-3AD203B41FA5}">
                      <a16:colId xmlns:a16="http://schemas.microsoft.com/office/drawing/2014/main" val="2868610202"/>
                    </a:ext>
                  </a:extLst>
                </a:gridCol>
                <a:gridCol w="3377539">
                  <a:extLst>
                    <a:ext uri="{9D8B030D-6E8A-4147-A177-3AD203B41FA5}">
                      <a16:colId xmlns:a16="http://schemas.microsoft.com/office/drawing/2014/main" val="3581734196"/>
                    </a:ext>
                  </a:extLst>
                </a:gridCol>
                <a:gridCol w="3982485">
                  <a:extLst>
                    <a:ext uri="{9D8B030D-6E8A-4147-A177-3AD203B41FA5}">
                      <a16:colId xmlns:a16="http://schemas.microsoft.com/office/drawing/2014/main" val="1252787401"/>
                    </a:ext>
                  </a:extLst>
                </a:gridCol>
              </a:tblGrid>
              <a:tr h="156318">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3237798454"/>
                  </a:ext>
                </a:extLst>
              </a:tr>
              <a:tr h="575252">
                <a:tc rowSpan="8">
                  <a:txBody>
                    <a:bodyPr/>
                    <a:lstStyle/>
                    <a:p>
                      <a:pPr algn="ct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Bajo uso y desarticulación de las capacidades instaladas en la región para la gestión estratégica de la innovación</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Empresas de base tecnológica, industrias 4.0 sin condiciones de generación de capacidades para ser más competitivas</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Desestimulo a la cultura de la innovación</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Alianzas insuficientes entre las empresas y la universidad</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853574"/>
                  </a:ext>
                </a:extLst>
              </a:tr>
              <a:tr h="575252">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Grupos de investigación con limitadas propuestas de desarrollo de procesos de innovación</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Limitadas fuentes de recursos para el desarrollo de procesos de innovación</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Acceso limitado a nuevas fuentes de conocimiento</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420279"/>
                  </a:ext>
                </a:extLst>
              </a:tr>
              <a:tr h="575252">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Deficiente infraestructura tecnológica para el desarrollo de la innovación</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Escasa infraestructura tecnológica de soporte para la innovación</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Limitado acceso a tecnologías de punta para investigación e innovación</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633902"/>
                  </a:ext>
                </a:extLst>
              </a:tr>
              <a:tr h="719065">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 Bajos niveles de apropiación social de la ciencia, la tecnología y la innovación en la región</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Escasas estrategias de ASCTI en la región</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4.2 Poco aprovechamiento del conocimiento generado en las universidades por parte de la comunidad</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008615"/>
                  </a:ext>
                </a:extLst>
              </a:tr>
              <a:tr h="156318">
                <a:tc vMerge="1">
                  <a:txBody>
                    <a:bodyPr/>
                    <a:lstStyle/>
                    <a:p>
                      <a:endParaRPr lang="es-CO"/>
                    </a:p>
                  </a:txBody>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1407907518"/>
                  </a:ext>
                </a:extLst>
              </a:tr>
              <a:tr h="43143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Pérdida de competitividad de las empresas de base tecnológica, KPO, industrias 4.0 de la región</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Productos y servicios de bajo contenido tecnológico</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Limitación para penetrar mercados</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423181"/>
                  </a:ext>
                </a:extLst>
              </a:tr>
              <a:tr h="443376">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Débiles mecanismos e instrumentos para el fomento de la innovación</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Falta de sostenibilidad para grupos enfocados a la innovación</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Fuga de talentos</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795895"/>
                  </a:ext>
                </a:extLst>
              </a:tr>
              <a:tr h="719065">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Limitada capacidad de gestión de recursos con entidades nacionales o internacionales</a:t>
                      </a:r>
                      <a:endParaRPr lang="es-CO" sz="120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Aprovechamiento limitado y parcial de los instrumentos y mecanismos existentes</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Escasos recursos privados y públicos gestionados para la innovación</a:t>
                      </a:r>
                      <a:endParaRPr lang="es-CO" sz="1200" dirty="0">
                        <a:effectLst/>
                        <a:latin typeface="Times New Roman" panose="02020603050405020304" pitchFamily="18" charset="0"/>
                        <a:ea typeface="SimSun" panose="02010600030101010101" pitchFamily="2" charset="-122"/>
                      </a:endParaRPr>
                    </a:p>
                  </a:txBody>
                  <a:tcPr marL="33158" marR="33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487339"/>
                  </a:ext>
                </a:extLst>
              </a:tr>
            </a:tbl>
          </a:graphicData>
        </a:graphic>
      </p:graphicFrame>
    </p:spTree>
    <p:extLst>
      <p:ext uri="{BB962C8B-B14F-4D97-AF65-F5344CB8AC3E}">
        <p14:creationId xmlns:p14="http://schemas.microsoft.com/office/powerpoint/2010/main" val="1912864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05697" y="2146287"/>
            <a:ext cx="2538303" cy="0"/>
          </a:xfrm>
          <a:prstGeom prst="line">
            <a:avLst/>
          </a:prstGeom>
          <a:ln w="28575">
            <a:solidFill>
              <a:srgbClr val="562C4D"/>
            </a:solidFill>
          </a:ln>
        </p:spPr>
        <p:style>
          <a:lnRef idx="1">
            <a:schemeClr val="accent1"/>
          </a:lnRef>
          <a:fillRef idx="0">
            <a:schemeClr val="accent1"/>
          </a:fillRef>
          <a:effectRef idx="0">
            <a:schemeClr val="accent1"/>
          </a:effectRef>
          <a:fontRef idx="minor">
            <a:schemeClr val="tx1"/>
          </a:fontRef>
        </p:style>
      </p:cxnSp>
      <p:sp>
        <p:nvSpPr>
          <p:cNvPr id="10"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780128" y="1374700"/>
            <a:ext cx="5146662" cy="3759386"/>
          </a:xfrm>
        </p:spPr>
        <p:txBody>
          <a:bodyPr>
            <a:noAutofit/>
          </a:bodyPr>
          <a:lstStyle/>
          <a:p>
            <a:pPr marL="0" indent="0" algn="just">
              <a:buNone/>
            </a:pPr>
            <a:r>
              <a:rPr lang="es-CO" sz="1600" dirty="0">
                <a:latin typeface="Arial Narrow" panose="020B0606020202030204" pitchFamily="34" charset="0"/>
              </a:rPr>
              <a:t>El Centro de Innovación y Desarrollo Tecnológico -CIDT- es un proyecto adscrito a la Vicerrectoría de Investigaciones, Innovación y Extensión, articulado con el Sistema Educativo Municipal y Departamental, formulado con el propósito de contribuir en la transformación de la situación socioeconómica del departamento, alineado con la agenda pública definida en el Plan Departamental de Ciencia, Tecnología e Innovación; el Plan Regional de Competitividad; el Plan Departamental de Emprendimiento; la Visión Risaralda 2032; Pereira Prospectiva 2032 así como los  planes de desarrollo municipal y departamental vigentes y el PDI de la UTP.</a:t>
            </a:r>
          </a:p>
          <a:p>
            <a:pPr marL="0" indent="0" algn="just">
              <a:buNone/>
            </a:pPr>
            <a:r>
              <a:rPr lang="es-CO" sz="1600" dirty="0" smtClean="0">
                <a:latin typeface="Arial Narrow" panose="020B0606020202030204" pitchFamily="34" charset="0"/>
              </a:rPr>
              <a:t>Este </a:t>
            </a:r>
            <a:r>
              <a:rPr lang="es-CO" sz="1600" dirty="0">
                <a:latin typeface="Arial Narrow" panose="020B0606020202030204" pitchFamily="34" charset="0"/>
              </a:rPr>
              <a:t>proyecto se constituye como una estrategia de desarrollo de ciudad y del departamento con impacto regional, Contribuye al propósito para la Consolidación de la investigación institucional con impacto en la sociedad y reconocimiento nacional e internacional, impulsa las Alianzas Universidad -Empresa-Estado para el fomento de la innovación; promueve la formulación y ejecución de proyectos de innovación de los grupos de investigación de la UTP y las empresas de la región, trabaja en pos de la consolidación de la oferta tecnológica de la UTP.</a:t>
            </a:r>
          </a:p>
          <a:p>
            <a:pPr marL="0" indent="0" algn="just">
              <a:buNone/>
            </a:pPr>
            <a:endParaRPr lang="en-US" sz="1400" dirty="0">
              <a:latin typeface="Arial Narrow" panose="020B0606020202030204" pitchFamily="34" charset="0"/>
            </a:endParaRPr>
          </a:p>
        </p:txBody>
      </p:sp>
      <p:sp>
        <p:nvSpPr>
          <p:cNvPr id="11" name="CuadroTexto 10"/>
          <p:cNvSpPr txBox="1"/>
          <p:nvPr/>
        </p:nvSpPr>
        <p:spPr>
          <a:xfrm>
            <a:off x="6350226" y="104404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62C4D"/>
                </a:solidFill>
                <a:effectLst>
                  <a:outerShdw blurRad="38100" dist="38100" dir="2700000" algn="tl">
                    <a:srgbClr val="000000">
                      <a:alpha val="43137"/>
                    </a:srgbClr>
                  </a:outerShdw>
                </a:effectLst>
                <a:latin typeface="+mj-lt"/>
                <a:ea typeface="+mj-ea"/>
                <a:cs typeface="+mj-cs"/>
              </a:rPr>
              <a:t>Involucrados</a:t>
            </a:r>
          </a:p>
        </p:txBody>
      </p:sp>
      <p:grpSp>
        <p:nvGrpSpPr>
          <p:cNvPr id="12" name="Grupo 11"/>
          <p:cNvGrpSpPr/>
          <p:nvPr/>
        </p:nvGrpSpPr>
        <p:grpSpPr>
          <a:xfrm>
            <a:off x="6841201" y="1833263"/>
            <a:ext cx="4697460" cy="647266"/>
            <a:chOff x="481236" y="1624130"/>
            <a:chExt cx="4001276" cy="666178"/>
          </a:xfrm>
        </p:grpSpPr>
        <p:sp>
          <p:nvSpPr>
            <p:cNvPr id="13" name="Rectángulo redondeado 12"/>
            <p:cNvSpPr/>
            <p:nvPr/>
          </p:nvSpPr>
          <p:spPr>
            <a:xfrm>
              <a:off x="481236" y="1624130"/>
              <a:ext cx="4001276" cy="666178"/>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500748" y="1643642"/>
              <a:ext cx="3962252" cy="627154"/>
            </a:xfrm>
            <a:prstGeom prst="rect">
              <a:avLst/>
            </a:prstGeom>
            <a:solidFill>
              <a:schemeClr val="bg1"/>
            </a:solidFill>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Rectoría, Oficina de Planeación, Vicerrectoría Administrativa y Financiera, Facultades</a:t>
              </a:r>
              <a:endParaRPr lang="es-CO" sz="1400" dirty="0">
                <a:latin typeface="Times New Roman" panose="02020603050405020304" pitchFamily="18" charset="0"/>
                <a:ea typeface="SimSun" panose="02010600030101010101" pitchFamily="2" charset="-122"/>
              </a:endParaRPr>
            </a:p>
          </p:txBody>
        </p:sp>
      </p:grpSp>
      <p:grpSp>
        <p:nvGrpSpPr>
          <p:cNvPr id="15" name="Grupo 14"/>
          <p:cNvGrpSpPr/>
          <p:nvPr/>
        </p:nvGrpSpPr>
        <p:grpSpPr>
          <a:xfrm>
            <a:off x="6841201" y="2646591"/>
            <a:ext cx="4697460" cy="822749"/>
            <a:chOff x="472275" y="2459414"/>
            <a:chExt cx="4022445" cy="516696"/>
          </a:xfrm>
        </p:grpSpPr>
        <p:sp>
          <p:nvSpPr>
            <p:cNvPr id="16" name="Rectángulo redondeado 15"/>
            <p:cNvSpPr/>
            <p:nvPr/>
          </p:nvSpPr>
          <p:spPr>
            <a:xfrm>
              <a:off x="472275" y="2459414"/>
              <a:ext cx="4022445" cy="516696"/>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87409" y="2474548"/>
              <a:ext cx="3992177" cy="486428"/>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Alcaldía de Pereira, Gobernación de Risaralda, Iniciativa Cluster Novitas, Actores de la Red de emprendimiento de Risaralda, Cámara de Comercio de Pereira,  Parquesoft, actores de la Red de Nodos de Innovación, Ciencia y Tecnología</a:t>
              </a:r>
              <a:endParaRPr lang="es-CO" sz="14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8" name="Conector recto 9"/>
          <p:cNvSpPr/>
          <p:nvPr/>
        </p:nvSpPr>
        <p:spPr>
          <a:xfrm>
            <a:off x="6605697" y="1971789"/>
            <a:ext cx="234424" cy="1861277"/>
          </a:xfrm>
          <a:custGeom>
            <a:avLst/>
            <a:gdLst/>
            <a:ahLst/>
            <a:cxnLst/>
            <a:rect l="0" t="0" r="0" b="0"/>
            <a:pathLst>
              <a:path>
                <a:moveTo>
                  <a:pt x="0" y="0"/>
                </a:moveTo>
                <a:lnTo>
                  <a:pt x="0" y="2057073"/>
                </a:lnTo>
                <a:lnTo>
                  <a:pt x="234424" y="205707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upo 18"/>
          <p:cNvGrpSpPr/>
          <p:nvPr/>
        </p:nvGrpSpPr>
        <p:grpSpPr>
          <a:xfrm>
            <a:off x="6825143" y="3592039"/>
            <a:ext cx="4713518" cy="997043"/>
            <a:chOff x="472275" y="3145215"/>
            <a:chExt cx="4036699" cy="626053"/>
          </a:xfrm>
        </p:grpSpPr>
        <p:sp>
          <p:nvSpPr>
            <p:cNvPr id="20" name="Rectángulo redondeado 19"/>
            <p:cNvSpPr/>
            <p:nvPr/>
          </p:nvSpPr>
          <p:spPr>
            <a:xfrm>
              <a:off x="472275" y="3145215"/>
              <a:ext cx="4036699" cy="626053"/>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uadroTexto 20"/>
            <p:cNvSpPr txBox="1"/>
            <p:nvPr/>
          </p:nvSpPr>
          <p:spPr>
            <a:xfrm>
              <a:off x="490611" y="3163551"/>
              <a:ext cx="4000027" cy="589381"/>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r>
                <a:rPr lang="es-CO" sz="1050" b="1" u="none" kern="1200" dirty="0" smtClean="0">
                  <a:solidFill>
                    <a:schemeClr val="tx2">
                      <a:lumMod val="50000"/>
                    </a:schemeClr>
                  </a:solidFill>
                  <a:latin typeface="Arial Narrow" panose="020B0606020202030204" pitchFamily="34" charset="0"/>
                  <a:cs typeface="Arial" panose="020B0604020202020204" pitchFamily="34" charset="0"/>
                </a:rPr>
                <a:t>Beneficiarios: </a:t>
              </a:r>
              <a:r>
                <a:rPr lang="es-CO" sz="1050" dirty="0">
                  <a:latin typeface="Arial Narrow" panose="020B0606020202030204" pitchFamily="34" charset="0"/>
                </a:rPr>
                <a:t>El proyecto fue formulado inicialmente para beneficiar a toda la población de Risaralda de manera general, mejorando las condiciones para el desarrollo tecnológico, orientado hacia una sociedad y economía del conocimiento; de manera específica se busca beneficiar a los estudiantes en procesos de apropiación social del conocimiento, a investigadores y emprendedores en el apoyo a iniciativas de spin off</a:t>
              </a:r>
              <a:r>
                <a:rPr lang="es-CO" sz="1050" dirty="0" smtClean="0">
                  <a:latin typeface="Arial Narrow" panose="020B0606020202030204" pitchFamily="34" charset="0"/>
                </a:rPr>
                <a:t>.</a:t>
              </a:r>
              <a:endParaRPr lang="es-CO" sz="1050" dirty="0">
                <a:latin typeface="Arial Narrow" panose="020B0606020202030204" pitchFamily="34" charset="0"/>
              </a:endParaRPr>
            </a:p>
          </p:txBody>
        </p:sp>
      </p:grpSp>
      <p:sp>
        <p:nvSpPr>
          <p:cNvPr id="22" name="Marco 21"/>
          <p:cNvSpPr/>
          <p:nvPr/>
        </p:nvSpPr>
        <p:spPr>
          <a:xfrm>
            <a:off x="6407914" y="1068564"/>
            <a:ext cx="2189240" cy="612273"/>
          </a:xfrm>
          <a:prstGeom prst="frame">
            <a:avLst/>
          </a:prstGeom>
          <a:solidFill>
            <a:srgbClr val="562C4D"/>
          </a:solidFill>
          <a:ln>
            <a:solidFill>
              <a:srgbClr val="562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Conector recto 3"/>
          <p:cNvSpPr/>
          <p:nvPr/>
        </p:nvSpPr>
        <p:spPr>
          <a:xfrm>
            <a:off x="6605697" y="1691206"/>
            <a:ext cx="262897" cy="521610"/>
          </a:xfrm>
          <a:custGeom>
            <a:avLst/>
            <a:gdLst/>
            <a:ahLst/>
            <a:cxnLst/>
            <a:rect l="0" t="0" r="0" b="0"/>
            <a:pathLst>
              <a:path>
                <a:moveTo>
                  <a:pt x="0" y="0"/>
                </a:moveTo>
                <a:lnTo>
                  <a:pt x="0" y="1316593"/>
                </a:lnTo>
                <a:lnTo>
                  <a:pt x="234424" y="131659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5" name="Imagen 24"/>
          <p:cNvPicPr>
            <a:picLocks noChangeAspect="1"/>
          </p:cNvPicPr>
          <p:nvPr/>
        </p:nvPicPr>
        <p:blipFill>
          <a:blip r:embed="rId3"/>
          <a:stretch>
            <a:fillRect/>
          </a:stretch>
        </p:blipFill>
        <p:spPr>
          <a:xfrm>
            <a:off x="6442525" y="4597698"/>
            <a:ext cx="4476486" cy="671473"/>
          </a:xfrm>
          <a:prstGeom prst="rect">
            <a:avLst/>
          </a:prstGeom>
        </p:spPr>
      </p:pic>
      <p:pic>
        <p:nvPicPr>
          <p:cNvPr id="5" name="Imagen 4"/>
          <p:cNvPicPr>
            <a:picLocks noChangeAspect="1"/>
          </p:cNvPicPr>
          <p:nvPr/>
        </p:nvPicPr>
        <p:blipFill>
          <a:blip r:embed="rId4"/>
          <a:stretch>
            <a:fillRect/>
          </a:stretch>
        </p:blipFill>
        <p:spPr>
          <a:xfrm>
            <a:off x="6260102" y="5282838"/>
            <a:ext cx="1426483" cy="1426483"/>
          </a:xfrm>
          <a:prstGeom prst="rect">
            <a:avLst/>
          </a:prstGeom>
        </p:spPr>
      </p:pic>
      <p:sp>
        <p:nvSpPr>
          <p:cNvPr id="26" name="Rectángulo 25"/>
          <p:cNvSpPr/>
          <p:nvPr/>
        </p:nvSpPr>
        <p:spPr>
          <a:xfrm rot="16200000">
            <a:off x="-1203520" y="3648491"/>
            <a:ext cx="2886639"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Centro de Innovación y Desarrollo </a:t>
            </a:r>
            <a:r>
              <a:rPr lang="es-CO" sz="800" dirty="0" smtClean="0">
                <a:solidFill>
                  <a:schemeClr val="bg1">
                    <a:lumMod val="50000"/>
                  </a:schemeClr>
                </a:solidFill>
                <a:latin typeface="Arial Rounded MT Bold" panose="020F0704030504030204" pitchFamily="34" charset="0"/>
              </a:rPr>
              <a:t>Tecnológico</a:t>
            </a:r>
            <a:endParaRPr lang="es-CO" sz="800" dirty="0">
              <a:solidFill>
                <a:schemeClr val="bg1">
                  <a:lumMod val="50000"/>
                </a:schemeClr>
              </a:solidFill>
              <a:latin typeface="Arial Rounded MT Bold" panose="020F0704030504030204" pitchFamily="34" charset="0"/>
            </a:endParaRPr>
          </a:p>
        </p:txBody>
      </p:sp>
      <p:pic>
        <p:nvPicPr>
          <p:cNvPr id="3" name="Imagen 2"/>
          <p:cNvPicPr>
            <a:picLocks noChangeAspect="1"/>
          </p:cNvPicPr>
          <p:nvPr/>
        </p:nvPicPr>
        <p:blipFill>
          <a:blip r:embed="rId5"/>
          <a:stretch>
            <a:fillRect/>
          </a:stretch>
        </p:blipFill>
        <p:spPr>
          <a:xfrm>
            <a:off x="7867181" y="5280312"/>
            <a:ext cx="1459946" cy="1459946"/>
          </a:xfrm>
          <a:prstGeom prst="rect">
            <a:avLst/>
          </a:prstGeom>
        </p:spPr>
      </p:pic>
      <p:pic>
        <p:nvPicPr>
          <p:cNvPr id="3074" name="Picture 2" descr="Peace, justice and strong institu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0828" y="5281970"/>
            <a:ext cx="1438183" cy="143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0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37130" y="1827408"/>
            <a:ext cx="10148047" cy="428108"/>
          </a:xfrm>
        </p:spPr>
        <p:txBody>
          <a:bodyPr>
            <a:noAutofit/>
          </a:bodyPr>
          <a:lstStyle/>
          <a:p>
            <a:pPr marL="0" indent="0">
              <a:buNone/>
            </a:pPr>
            <a:r>
              <a:rPr lang="es-CO" sz="1800" dirty="0">
                <a:latin typeface="Arial Narrow" panose="020B0606020202030204" pitchFamily="34" charset="0"/>
              </a:rPr>
              <a:t>Potenciar las capacidades regionales para la gestión estratégica de la innovación</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General</a:t>
            </a:r>
            <a:endParaRPr lang="es-CO" sz="3200" dirty="0">
              <a:solidFill>
                <a:srgbClr val="562C4D"/>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557653"/>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Específicos</a:t>
            </a:r>
            <a:endParaRPr lang="es-CO" sz="3200" dirty="0">
              <a:solidFill>
                <a:srgbClr val="562C4D"/>
              </a:solidFill>
              <a:effectLst>
                <a:outerShdw blurRad="38100" dist="38100" dir="2700000" algn="tl">
                  <a:srgbClr val="000000">
                    <a:alpha val="43137"/>
                  </a:srgbClr>
                </a:outerShdw>
              </a:effectLst>
            </a:endParaRPr>
          </a:p>
        </p:txBody>
      </p:sp>
      <p:sp>
        <p:nvSpPr>
          <p:cNvPr id="12" name="Rectángulo 11"/>
          <p:cNvSpPr/>
          <p:nvPr/>
        </p:nvSpPr>
        <p:spPr>
          <a:xfrm>
            <a:off x="1157567" y="3445207"/>
            <a:ext cx="9628094" cy="1754326"/>
          </a:xfrm>
          <a:prstGeom prst="rect">
            <a:avLst/>
          </a:prstGeom>
        </p:spPr>
        <p:txBody>
          <a:bodyPr wrap="square">
            <a:spAutoFit/>
          </a:bodyPr>
          <a:lstStyle/>
          <a:p>
            <a:pPr marL="285750" lvl="0" indent="-285750">
              <a:buFontTx/>
              <a:buChar char="-"/>
            </a:pPr>
            <a:r>
              <a:rPr lang="es-CO" dirty="0" smtClean="0">
                <a:latin typeface="Arial Narrow" panose="020B0606020202030204" pitchFamily="34" charset="0"/>
              </a:rPr>
              <a:t>Dinamizar </a:t>
            </a:r>
            <a:r>
              <a:rPr lang="es-CO" dirty="0">
                <a:latin typeface="Arial Narrow" panose="020B0606020202030204" pitchFamily="34" charset="0"/>
              </a:rPr>
              <a:t>la generación y articulación de capacidades enfocadas al emprendimiento de base tecnológica y la innovación en las empresas de la región.	</a:t>
            </a:r>
            <a:endParaRPr lang="es-CO" dirty="0" smtClean="0">
              <a:latin typeface="Arial Narrow" panose="020B0606020202030204" pitchFamily="34" charset="0"/>
            </a:endParaRP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smtClean="0">
                <a:latin typeface="Arial Narrow" panose="020B0606020202030204" pitchFamily="34" charset="0"/>
              </a:rPr>
              <a:t>Promover </a:t>
            </a:r>
            <a:r>
              <a:rPr lang="es-CO" dirty="0">
                <a:latin typeface="Arial Narrow" panose="020B0606020202030204" pitchFamily="34" charset="0"/>
              </a:rPr>
              <a:t>el desarrollo de procesos de innovación por parte de los grupos de </a:t>
            </a:r>
            <a:r>
              <a:rPr lang="es-CO" dirty="0" smtClean="0">
                <a:latin typeface="Arial Narrow" panose="020B0606020202030204" pitchFamily="34" charset="0"/>
              </a:rPr>
              <a:t>investigación.</a:t>
            </a:r>
            <a:endParaRPr lang="es-CO" dirty="0">
              <a:latin typeface="Arial Narrow" panose="020B0606020202030204" pitchFamily="34" charset="0"/>
            </a:endParaRP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smtClean="0">
                <a:latin typeface="Arial Narrow" panose="020B0606020202030204" pitchFamily="34" charset="0"/>
              </a:rPr>
              <a:t>Potencializar </a:t>
            </a:r>
            <a:r>
              <a:rPr lang="es-CO" dirty="0">
                <a:latin typeface="Arial Narrow" panose="020B0606020202030204" pitchFamily="34" charset="0"/>
              </a:rPr>
              <a:t>la infraestructura tecnológica para el desarrollo de la </a:t>
            </a:r>
            <a:r>
              <a:rPr lang="es-CO" dirty="0" smtClean="0">
                <a:latin typeface="Arial Narrow" panose="020B0606020202030204" pitchFamily="34" charset="0"/>
              </a:rPr>
              <a:t>innovación.</a:t>
            </a:r>
            <a:r>
              <a:rPr lang="es-CO" dirty="0"/>
              <a:t>	</a:t>
            </a:r>
            <a:endParaRPr lang="es-CO" sz="1600" dirty="0">
              <a:latin typeface="Arial Narrow" panose="020B0606020202030204" pitchFamily="34" charset="0"/>
            </a:endParaRPr>
          </a:p>
        </p:txBody>
      </p:sp>
      <p:sp>
        <p:nvSpPr>
          <p:cNvPr id="14" name="Rectángulo 13"/>
          <p:cNvSpPr/>
          <p:nvPr/>
        </p:nvSpPr>
        <p:spPr>
          <a:xfrm rot="16200000">
            <a:off x="-1203520" y="3648491"/>
            <a:ext cx="2886639"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Centro de Innovación y Desarrollo </a:t>
            </a:r>
            <a:r>
              <a:rPr lang="es-CO" sz="800" dirty="0" smtClean="0">
                <a:solidFill>
                  <a:schemeClr val="bg1">
                    <a:lumMod val="50000"/>
                  </a:schemeClr>
                </a:solidFill>
                <a:latin typeface="Arial Rounded MT Bold" panose="020F0704030504030204" pitchFamily="34" charset="0"/>
              </a:rPr>
              <a:t>Tecnológico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13582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746479838"/>
              </p:ext>
            </p:extLst>
          </p:nvPr>
        </p:nvGraphicFramePr>
        <p:xfrm>
          <a:off x="1249835" y="1067324"/>
          <a:ext cx="9443557" cy="5377777"/>
        </p:xfrm>
        <a:graphic>
          <a:graphicData uri="http://schemas.openxmlformats.org/drawingml/2006/table">
            <a:tbl>
              <a:tblPr firstRow="1" firstCol="1" bandRow="1"/>
              <a:tblGrid>
                <a:gridCol w="2343511">
                  <a:extLst>
                    <a:ext uri="{9D8B030D-6E8A-4147-A177-3AD203B41FA5}">
                      <a16:colId xmlns:a16="http://schemas.microsoft.com/office/drawing/2014/main" val="622973615"/>
                    </a:ext>
                  </a:extLst>
                </a:gridCol>
                <a:gridCol w="7100046">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6924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Alianzas Universidad-Empresa-Estado para el fomento de la innovación</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300" kern="1200" dirty="0" smtClean="0">
                          <a:solidFill>
                            <a:schemeClr val="tx1"/>
                          </a:solidFill>
                          <a:effectLst/>
                          <a:latin typeface="Arial Narrow" panose="020B0606020202030204" pitchFamily="34" charset="0"/>
                          <a:ea typeface="+mn-ea"/>
                          <a:cs typeface="+mn-cs"/>
                        </a:rPr>
                        <a:t>Priorización y perfilamiento de actores de interés para el establecimiento y/o conservación de alianzas estratégicas entre la Universidad – Empresa - Estado y Sociedad para el fomento de iniciativas de base tecnológica de alto impacto económico y social, y el posicionamiento y relacionamiento público para el fortalecimiento del ecosistema de la industria TI/4.0 a través de las estrategias, empresarial, cluster, emprendimiento y desarrollo tecnológico para la innovación. Actividades de formalización de alianzas U-E-E para el fortalecimiento del ecosistema industria TI/4.0. Realización de actividades en el marco de las alianzas formalizadas. Acompañar 20 emprendedores en la ruta de innovación para el emprendimiento en el foco del CIDT. Actividades de promoción para posicionar, generar conexiones de valor y/o visibilizar emprendedores TI/4.0 de la ruta Barranqueros.</a:t>
                      </a:r>
                      <a:endParaRPr lang="es-CO" sz="13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de proyectos de innovación de los grupos de investigación</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300" kern="1200" dirty="0" smtClean="0">
                          <a:solidFill>
                            <a:schemeClr val="tx1"/>
                          </a:solidFill>
                          <a:effectLst/>
                          <a:latin typeface="Arial Narrow" panose="020B0606020202030204" pitchFamily="34" charset="0"/>
                          <a:ea typeface="+mn-ea"/>
                          <a:cs typeface="+mn-cs"/>
                        </a:rPr>
                        <a:t>Revisión y ajuste de las estrategias de vinculación y los paquetes para la apropiación tecnológica con grupos y/o semilleros de investigación, instituciones educativas, comunidad universitaria y empresas. Despliegue de actividades y acompañamiento a los grupos, semilleros, programas académicos, instituciones educativas y empresas en la implementación de los procesos de apropiación tecnológica. Revisión y ajuste de las estrategias y programas para vincular grupos y semilleros de investigación, programas académicos, instituciones educativas y empresas a través de proyectos. Implementación de las estrategias y programas definidas para vinculación de grupos, semilleros, programas, instituciones y empresas a través de proyectos.	</a:t>
                      </a:r>
                      <a:endParaRPr lang="es-CO" sz="13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Consolidar la oferta tecnológica del CIDT</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300" kern="1200" dirty="0" smtClean="0">
                          <a:solidFill>
                            <a:schemeClr val="tx1"/>
                          </a:solidFill>
                          <a:effectLst/>
                          <a:latin typeface="Arial Narrow" panose="020B0606020202030204" pitchFamily="34" charset="0"/>
                          <a:ea typeface="+mn-ea"/>
                          <a:cs typeface="+mn-cs"/>
                        </a:rPr>
                        <a:t>Implementar estrategias de acercamiento y promoción de los servicios tecnológicos y de acompañamiento del CIDT con los grupos de interés. Priorización, diseño y/o formulación de ocho proyectos con actores involucrados para identificar potencialidad de uso de la infraestructura tecnológica. Realizar acompañamiento a los proyectos de investigación aplicada, desarrollo tecnológico e innovación priorizados por el CIDT, incentivando el uso de la infraestructura tecnológica. Desarrollar mecanismos para la sostenibilidad del Centro a través de comercialización de servicios inherentes a sus capacidades, monitoreo de fuentes de financiación y consolidación de alianzas, incluye productos existentes y nuevos proyectos. Priorización, diseño y/o formulación de dos proyectos con actores involucrados. Acompañar a proyectos susceptibles de spin-off e iniciativas de start-up en la ruta Barranqueros Spin Off.	</a:t>
                      </a:r>
                      <a:endParaRPr lang="es-CO" sz="13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8" name="Rectángulo 7"/>
          <p:cNvSpPr/>
          <p:nvPr/>
        </p:nvSpPr>
        <p:spPr>
          <a:xfrm rot="16200000">
            <a:off x="-1203520" y="3648491"/>
            <a:ext cx="2886639"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Centro de Innovación y Desarrollo </a:t>
            </a:r>
            <a:r>
              <a:rPr lang="es-CO" sz="800" dirty="0" smtClean="0">
                <a:solidFill>
                  <a:schemeClr val="bg1">
                    <a:lumMod val="50000"/>
                  </a:schemeClr>
                </a:solidFill>
                <a:latin typeface="Arial Rounded MT Bold" panose="020F0704030504030204" pitchFamily="34" charset="0"/>
              </a:rPr>
              <a:t>Tecnológico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2563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62C4D"/>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6391</TotalTime>
  <Words>1584</Words>
  <Application>Microsoft Office PowerPoint</Application>
  <PresentationFormat>Panorámica</PresentationFormat>
  <Paragraphs>89</Paragraphs>
  <Slides>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758</cp:revision>
  <cp:lastPrinted>2017-05-16T14:27:28Z</cp:lastPrinted>
  <dcterms:created xsi:type="dcterms:W3CDTF">2017-03-06T22:18:18Z</dcterms:created>
  <dcterms:modified xsi:type="dcterms:W3CDTF">2025-08-13T15:35:29Z</dcterms:modified>
</cp:coreProperties>
</file>