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6" r:id="rId4"/>
    <p:sldId id="1118" r:id="rId5"/>
    <p:sldId id="1119" r:id="rId6"/>
    <p:sldId id="1120" r:id="rId7"/>
    <p:sldId id="1117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056"/>
    <a:srgbClr val="18355E"/>
    <a:srgbClr val="FBF4EB"/>
    <a:srgbClr val="FFCDBD"/>
    <a:srgbClr val="CC3300"/>
    <a:srgbClr val="E4061B"/>
    <a:srgbClr val="C70517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2013591" y="4199801"/>
            <a:ext cx="4482354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</a:t>
            </a:r>
            <a:r>
              <a:rPr lang="es-CO" sz="3600" dirty="0">
                <a:solidFill>
                  <a:schemeClr val="bg1"/>
                </a:solidFill>
              </a:rPr>
              <a:t>: </a:t>
            </a:r>
            <a:r>
              <a:rPr lang="es-CO" sz="3200" b="0" dirty="0" smtClean="0">
                <a:solidFill>
                  <a:schemeClr val="bg1"/>
                </a:solidFill>
              </a:rPr>
              <a:t>Evaluación y aseguramiento de la calidad</a:t>
            </a:r>
            <a:endParaRPr lang="es-CO" sz="3200" b="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303720" y="669940"/>
            <a:ext cx="597781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>
                <a:solidFill>
                  <a:schemeClr val="bg1"/>
                </a:solidFill>
                <a:latin typeface="Asap Medium" panose="020F0604030102060203" pitchFamily="2" charset="0"/>
              </a:rPr>
              <a:t>Excelencia Académica para la Formación Integral</a:t>
            </a:r>
            <a:endParaRPr lang="es-ES" sz="3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766177" y="914490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8" name="Anillo 7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rgbClr val="16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02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0" y="3281083"/>
            <a:ext cx="4769960" cy="3373184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241" y="154595"/>
            <a:ext cx="6853518" cy="720304"/>
          </a:xfrm>
        </p:spPr>
        <p:txBody>
          <a:bodyPr/>
          <a:lstStyle/>
          <a:p>
            <a:pPr algn="ctr"/>
            <a:r>
              <a:rPr lang="es-ES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66855"/>
              </p:ext>
            </p:extLst>
          </p:nvPr>
        </p:nvGraphicFramePr>
        <p:xfrm>
          <a:off x="1735719" y="1125933"/>
          <a:ext cx="8053808" cy="5290364"/>
        </p:xfrm>
        <a:graphic>
          <a:graphicData uri="http://schemas.openxmlformats.org/drawingml/2006/table">
            <a:tbl>
              <a:tblPr firstRow="1" firstCol="1" bandRow="1"/>
              <a:tblGrid>
                <a:gridCol w="2630222">
                  <a:extLst>
                    <a:ext uri="{9D8B030D-6E8A-4147-A177-3AD203B41FA5}">
                      <a16:colId xmlns:a16="http://schemas.microsoft.com/office/drawing/2014/main" val="1292739535"/>
                    </a:ext>
                  </a:extLst>
                </a:gridCol>
                <a:gridCol w="5423586">
                  <a:extLst>
                    <a:ext uri="{9D8B030D-6E8A-4147-A177-3AD203B41FA5}">
                      <a16:colId xmlns:a16="http://schemas.microsoft.com/office/drawing/2014/main" val="3593799350"/>
                    </a:ext>
                  </a:extLst>
                </a:gridCol>
              </a:tblGrid>
              <a:tr h="15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CEA - 02)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546959"/>
                  </a:ext>
                </a:extLst>
              </a:tr>
              <a:tr h="35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Académica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715656"/>
                  </a:ext>
                </a:extLst>
              </a:tr>
              <a:tr h="17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Excelencia Académica para la Formación Integral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911219"/>
                  </a:ext>
                </a:extLst>
              </a:tr>
              <a:tr h="15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Wilson Arenas Valencia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176151"/>
                  </a:ext>
                </a:extLst>
              </a:tr>
              <a:tr h="15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curricular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998673"/>
                  </a:ext>
                </a:extLst>
              </a:tr>
              <a:tr h="159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Estratégico - Direccionamiento Institucional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904747"/>
                  </a:ext>
                </a:extLst>
              </a:tr>
              <a:tr h="1593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Docencia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716657"/>
                  </a:ext>
                </a:extLst>
              </a:tr>
              <a:tr h="159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Procesos académicos</a:t>
                      </a:r>
                      <a:endParaRPr lang="es-CO" sz="12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09456"/>
                  </a:ext>
                </a:extLst>
              </a:tr>
              <a:tr h="1593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Procesos de autoevaluación y autorregulación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48321"/>
                  </a:ext>
                </a:extLst>
              </a:tr>
              <a:tr h="159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Sistema de Aseguramiento de la Calidad</a:t>
                      </a:r>
                      <a:endParaRPr lang="es-CO" sz="12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57734"/>
                  </a:ext>
                </a:extLst>
              </a:tr>
              <a:tr h="1593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 Plan de Mejora.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57610"/>
                  </a:ext>
                </a:extLst>
              </a:tr>
              <a:tr h="47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Facultades, programas, vicerrectorías, oficina de planeación, oficina de relaciones internacionales y todos los procesos administrativos de apoyo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306721"/>
                  </a:ext>
                </a:extLst>
              </a:tr>
              <a:tr h="31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Egresados, empleadores, gremios, asociaciones profesionales, Ministerio de Educación Nacional</a:t>
                      </a:r>
                      <a:endParaRPr lang="es-CO" sz="12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12865"/>
                  </a:ext>
                </a:extLst>
              </a:tr>
              <a:tr h="15939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curricular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945820"/>
                  </a:ext>
                </a:extLst>
              </a:tr>
              <a:tr h="1593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Desarrollo Docente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826333"/>
                  </a:ext>
                </a:extLst>
              </a:tr>
              <a:tr h="1593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Formación Vivencial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108635"/>
                  </a:ext>
                </a:extLst>
              </a:tr>
              <a:tr h="4781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074872"/>
                  </a:ext>
                </a:extLst>
              </a:tr>
              <a:tr h="4781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2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221107"/>
                  </a:ext>
                </a:extLst>
              </a:tr>
              <a:tr h="1593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 Promover sociedades justas, pacíficas e inclusivas</a:t>
                      </a:r>
                      <a:endParaRPr lang="es-CO" sz="12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6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26" y="1203885"/>
            <a:ext cx="10089776" cy="12492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O" sz="1200" dirty="0">
                <a:latin typeface="Arial Narrow" panose="020B0606020202030204" pitchFamily="34" charset="0"/>
              </a:rPr>
              <a:t>La UTP debe desarrollar mecanismos eficientes y eficaces para la permanente evaluación y mejoramiento de las actividades misionales de docencia, investigación y extensión, para lo cual es necesario fortalecer la cultura institucional de la autorreflexión, autoevaluación, autorregulación y mejoramiento </a:t>
            </a:r>
            <a:r>
              <a:rPr lang="es-CO" sz="1200" dirty="0" smtClean="0">
                <a:latin typeface="Arial Narrow" panose="020B0606020202030204" pitchFamily="34" charset="0"/>
              </a:rPr>
              <a:t>continuo.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1200" dirty="0" smtClean="0">
                <a:latin typeface="Arial Narrow" panose="020B0606020202030204" pitchFamily="34" charset="0"/>
              </a:rPr>
              <a:t>En </a:t>
            </a:r>
            <a:r>
              <a:rPr lang="es-CO" sz="1200" dirty="0">
                <a:latin typeface="Arial Narrow" panose="020B0606020202030204" pitchFamily="34" charset="0"/>
              </a:rPr>
              <a:t>este sentido, se considera que la Universidad Tecnológica de Pereira identifica la oportunidad de aplicar estrategias para el aseguramiento de la calidad, en búsqueda de la excelencia académica; teniendo en cuenta que una de las estrategias se concentra en la acreditación de la institución y sus programas a nivel nacional e internacional.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</a:t>
            </a:r>
            <a:r>
              <a:rPr lang="es-CO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problema, necesidad u oportunidad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92995"/>
              </p:ext>
            </p:extLst>
          </p:nvPr>
        </p:nvGraphicFramePr>
        <p:xfrm>
          <a:off x="1184461" y="2462118"/>
          <a:ext cx="9574306" cy="3927094"/>
        </p:xfrm>
        <a:graphic>
          <a:graphicData uri="http://schemas.openxmlformats.org/drawingml/2006/table">
            <a:tbl>
              <a:tblPr firstRow="1" firstCol="1" bandRow="1"/>
              <a:tblGrid>
                <a:gridCol w="2321207">
                  <a:extLst>
                    <a:ext uri="{9D8B030D-6E8A-4147-A177-3AD203B41FA5}">
                      <a16:colId xmlns:a16="http://schemas.microsoft.com/office/drawing/2014/main" val="3978215833"/>
                    </a:ext>
                  </a:extLst>
                </a:gridCol>
                <a:gridCol w="4007875">
                  <a:extLst>
                    <a:ext uri="{9D8B030D-6E8A-4147-A177-3AD203B41FA5}">
                      <a16:colId xmlns:a16="http://schemas.microsoft.com/office/drawing/2014/main" val="1916048623"/>
                    </a:ext>
                  </a:extLst>
                </a:gridCol>
                <a:gridCol w="3245224">
                  <a:extLst>
                    <a:ext uri="{9D8B030D-6E8A-4147-A177-3AD203B41FA5}">
                      <a16:colId xmlns:a16="http://schemas.microsoft.com/office/drawing/2014/main" val="383891379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771030"/>
                  </a:ext>
                </a:extLst>
              </a:tr>
              <a:tr h="38989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Oportunidad: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base en las políticas y lineamientos nacionales sobre aseguramiento de la calidad en educación superior, aplicar estrategias en la institución para el aseguramiento de la calidad para la excelencia académica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 Reglamentación vigente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Exigencias del medio 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086174"/>
                  </a:ext>
                </a:extLst>
              </a:tr>
              <a:tr h="4102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 Realidades y retos de la universidad del siglo XXI</a:t>
                      </a:r>
                      <a:endParaRPr lang="es-CO" sz="12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Cambios en los enfoques pedagógicos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Cambios en las prácticas docentes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 Cambios en la forma de evaluación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800488"/>
                  </a:ext>
                </a:extLst>
              </a:tr>
              <a:tr h="4102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 Nuevas tendencias para la acreditación de instituciones y programas 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 Estándares internacionales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3.2 Globalización de la educación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3.3 Inserción de la universidad en contextos internacionales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95045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21913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 Profesionales que impactan el desarrollo de la sociedad 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Profesionales competentes 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Sociedad con cambios que generan su desarrollo 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784377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 Universidad que genera conocimiento y aporta al desarrollo de la sociedad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Proyectos de investigación y extensión 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Transferencia de conocimiento y tecnología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987586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 Reconocimiento y visibilidad nacional e internacional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 Acreditaciones nacionales e internacionales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3.2 Convenios nacionales e internacionales</a:t>
                      </a:r>
                      <a:b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3.3 Trabajo en red a nivel nacional e internacional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541292"/>
                  </a:ext>
                </a:extLst>
              </a:tr>
              <a:tr h="294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 Cultura de la calidad y la excelencia académica en la institución</a:t>
                      </a:r>
                      <a:endParaRPr lang="es-CO" sz="12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4.1 Compromiso de toda la comunidad académica en el logro de los objetivos misionales</a:t>
                      </a:r>
                      <a:endParaRPr lang="es-CO" sz="12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40253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6462263" y="2489747"/>
            <a:ext cx="253830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66" y="1249060"/>
            <a:ext cx="4719918" cy="37593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O" sz="2400" dirty="0">
                <a:latin typeface="Arial Narrow" panose="020B0606020202030204" pitchFamily="34" charset="0"/>
              </a:rPr>
              <a:t>El proyecto evaluación y aseguramiento de la calidad contempla la acreditación nacional e internacional de la institución y de sus programas de pregrado y posgrado como parte de la estrategia para el aseguramiento de la calidad de la institución y sus programas, ya que la acreditación se centra en la autorreflexión, autoevaluación y autorregulación, en la medición y mejora de factores clave para incrementar el nivel de calidad de estos</a:t>
            </a:r>
            <a:r>
              <a:rPr lang="es-CO" sz="2400" dirty="0" smtClean="0">
                <a:latin typeface="Arial Narrow" panose="020B0606020202030204" pitchFamily="34" charset="0"/>
              </a:rPr>
              <a:t>.</a:t>
            </a:r>
            <a:endParaRPr lang="es-CO" sz="2400" dirty="0">
              <a:latin typeface="Arial Narrow" panose="020B0606020202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  <a:endParaRPr lang="es-CO" sz="3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206792" y="1306819"/>
            <a:ext cx="2304616" cy="6367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6705648" y="2175149"/>
            <a:ext cx="4001276" cy="666178"/>
            <a:chOff x="481236" y="1624130"/>
            <a:chExt cx="4001276" cy="666178"/>
          </a:xfrm>
        </p:grpSpPr>
        <p:sp>
          <p:nvSpPr>
            <p:cNvPr id="16" name="Rectángulo redondeado 15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Facultades, programas, vicerrectorías, oficina de planeación, oficina de relaciones internacionales y todos los procesos administrativos de apoyo</a:t>
              </a:r>
              <a:endParaRPr lang="es-CO" sz="11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696687" y="3010433"/>
            <a:ext cx="4022445" cy="516696"/>
            <a:chOff x="472275" y="2459414"/>
            <a:chExt cx="4022445" cy="516696"/>
          </a:xfrm>
        </p:grpSpPr>
        <p:sp>
          <p:nvSpPr>
            <p:cNvPr id="14" name="Rectángulo redondeado 13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</a:rPr>
                <a:t>Egresados, empleadores, gremios, asociaciones profesionales, Ministerio de Educación Nacional</a:t>
              </a:r>
              <a:endParaRPr lang="es-CO" sz="1600" dirty="0">
                <a:latin typeface="Arial Narrow" panose="020B0606020202030204" pitchFamily="34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sp>
        <p:nvSpPr>
          <p:cNvPr id="10" name="Conector recto 9"/>
          <p:cNvSpPr/>
          <p:nvPr/>
        </p:nvSpPr>
        <p:spPr>
          <a:xfrm>
            <a:off x="6462263" y="1873764"/>
            <a:ext cx="234424" cy="23036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57073"/>
                </a:lnTo>
                <a:lnTo>
                  <a:pt x="234424" y="2057073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o 10"/>
          <p:cNvGrpSpPr/>
          <p:nvPr/>
        </p:nvGrpSpPr>
        <p:grpSpPr>
          <a:xfrm>
            <a:off x="6696687" y="3677106"/>
            <a:ext cx="4036699" cy="536674"/>
            <a:chOff x="472275" y="3145215"/>
            <a:chExt cx="4036699" cy="626053"/>
          </a:xfrm>
        </p:grpSpPr>
        <p:sp>
          <p:nvSpPr>
            <p:cNvPr id="12" name="Rectángulo redondeado 11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05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Programas académicos de pre y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posgrado</a:t>
              </a:r>
              <a:r>
                <a:rPr lang="es-CO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Estudiantes</a:t>
              </a:r>
              <a:r>
                <a:rPr lang="es-CO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Docentes</a:t>
              </a:r>
              <a:r>
                <a:rPr lang="es-CO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Egresados</a:t>
              </a:r>
              <a:r>
                <a:rPr lang="es-CO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Empleadores</a:t>
              </a:r>
              <a:r>
                <a:rPr lang="es-CO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Administrativos</a:t>
              </a:r>
              <a:r>
                <a:rPr lang="es-CO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Directivos </a:t>
              </a:r>
              <a:r>
                <a:rPr lang="es-CO" sz="105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la </a:t>
              </a:r>
              <a:r>
                <a:rPr lang="es-CO" sz="105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Institución.</a:t>
              </a:r>
              <a:endParaRPr lang="es-CO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Marco 19"/>
          <p:cNvSpPr/>
          <p:nvPr/>
        </p:nvSpPr>
        <p:spPr>
          <a:xfrm>
            <a:off x="6264480" y="1331341"/>
            <a:ext cx="2189240" cy="612273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1" name="Conector recto 3"/>
          <p:cNvSpPr/>
          <p:nvPr/>
        </p:nvSpPr>
        <p:spPr>
          <a:xfrm>
            <a:off x="6462263" y="1968137"/>
            <a:ext cx="234424" cy="5216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16593"/>
                </a:lnTo>
                <a:lnTo>
                  <a:pt x="234424" y="1316593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00" y="5163440"/>
            <a:ext cx="1339214" cy="133921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67" y="4454729"/>
            <a:ext cx="4476486" cy="6714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176" y="5162613"/>
            <a:ext cx="1340868" cy="13408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806" y="5162613"/>
            <a:ext cx="1340041" cy="13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094" y="1732386"/>
            <a:ext cx="9341225" cy="9928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100" dirty="0">
                <a:latin typeface="Arial Narrow" panose="020B0606020202030204" pitchFamily="34" charset="0"/>
              </a:rPr>
              <a:t>Consolidar una cultura de la autorreflexión, la autoevaluación y la autorregulación a nivel institucional y de sus programas </a:t>
            </a:r>
            <a:r>
              <a:rPr lang="es-CO" sz="2100" dirty="0" smtClean="0">
                <a:latin typeface="Arial Narrow" panose="020B0606020202030204" pitchFamily="34" charset="0"/>
              </a:rPr>
              <a:t>académicos</a:t>
            </a:r>
            <a:endParaRPr lang="es-CO" sz="2100" dirty="0"/>
          </a:p>
          <a:p>
            <a:pPr marL="0" indent="0" algn="just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  <a:endParaRPr lang="es-CO" sz="3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46095" y="3576505"/>
            <a:ext cx="9341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sz="2100" dirty="0" smtClean="0">
                <a:latin typeface="Arial Narrow" panose="020B0606020202030204" pitchFamily="34" charset="0"/>
              </a:rPr>
              <a:t>Acompañar </a:t>
            </a:r>
            <a:r>
              <a:rPr lang="es-CO" sz="2100" dirty="0">
                <a:latin typeface="Arial Narrow" panose="020B0606020202030204" pitchFamily="34" charset="0"/>
              </a:rPr>
              <a:t>los programas de pregrado y posgrado en los procesos de autoevaluación con fines de acreditación en alta calidad nacional e internacional.			</a:t>
            </a:r>
            <a:endParaRPr lang="es-CO" sz="21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sz="2100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sz="2100" dirty="0" smtClean="0">
                <a:latin typeface="Arial Narrow" panose="020B0606020202030204" pitchFamily="34" charset="0"/>
              </a:rPr>
              <a:t>Realizar </a:t>
            </a:r>
            <a:r>
              <a:rPr lang="es-CO" sz="2100" dirty="0">
                <a:latin typeface="Arial Narrow" panose="020B0606020202030204" pitchFamily="34" charset="0"/>
              </a:rPr>
              <a:t>seguimiento y ajustes a las etapas del proceso de autoevaluación de acuerdo a cambios en la reglamentación nacional, internacional o institucional				</a:t>
            </a:r>
            <a:endParaRPr lang="es-CO" sz="21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sz="2100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sz="2100" dirty="0" smtClean="0">
                <a:latin typeface="Arial Narrow" panose="020B0606020202030204" pitchFamily="34" charset="0"/>
              </a:rPr>
              <a:t>Realizar </a:t>
            </a:r>
            <a:r>
              <a:rPr lang="es-CO" sz="2100" dirty="0">
                <a:latin typeface="Arial Narrow" panose="020B0606020202030204" pitchFamily="34" charset="0"/>
              </a:rPr>
              <a:t>acompañamiento en el proceso de autoevaluación con fines de acreditación institucional</a:t>
            </a:r>
            <a:r>
              <a:rPr lang="es-CO" sz="2100" dirty="0"/>
              <a:t>	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12894" y="22631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  <a:endParaRPr lang="es-CO" sz="3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64853"/>
              </p:ext>
            </p:extLst>
          </p:nvPr>
        </p:nvGraphicFramePr>
        <p:xfrm>
          <a:off x="1272269" y="960905"/>
          <a:ext cx="9144719" cy="5502592"/>
        </p:xfrm>
        <a:graphic>
          <a:graphicData uri="http://schemas.openxmlformats.org/drawingml/2006/table">
            <a:tbl>
              <a:tblPr firstRow="1" firstCol="1" bandRow="1"/>
              <a:tblGrid>
                <a:gridCol w="2981157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16356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337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477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general de los procesos de autoevaluación con fines de acreditación de programas de pregrado y posgrado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388" marR="0" lvl="1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 este plan operativo se realiza acompañamiento a los programas de pregrado y posgrado que se encuentren en proceso de autoevaluación con fines de acreditación.	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955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técnica del proceso de Acreditación Institucional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BD"/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0"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Mediante este plan operativo se desarrollan estrategias orientadas a brindar soporte técnico a los procesos de acreditación institucional y acreditación internacional, mediante: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Implementación de la estrategia transversal de comunicaciones.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Revisión y actualización de los indicadores del Plan de Mejoramiento Institucional. 	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Implementación del Sistema de Seguimiento al Plan de Mejoramiento Institucional - PMI.	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Análisis de indicadores para la articulación del PMI - PMII 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Seguimiento al Plan de Mejoramiento Internacional Institucional - PMII	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Validación y Análisis de información con los responsables y fuentes de recolección de información acorde al Plan de Mejoramiento Internacional Institucional.  	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Diseño e implementación del Sistema de Seguimiento al Plan de Mejoramiento Internacional Institucional. 	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Estrategia de socialización de los resultados de la acreditación internacional Institucional.</a:t>
                      </a: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61607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1076601" y="3531734"/>
            <a:ext cx="2614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8" y="3975202"/>
            <a:ext cx="2513802" cy="24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6308</TotalTime>
  <Words>1038</Words>
  <Application>Microsoft Office PowerPoint</Application>
  <PresentationFormat>Panorámica</PresentationFormat>
  <Paragraphs>97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Información general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725</cp:revision>
  <cp:lastPrinted>2017-05-16T14:27:28Z</cp:lastPrinted>
  <dcterms:created xsi:type="dcterms:W3CDTF">2017-03-06T22:18:18Z</dcterms:created>
  <dcterms:modified xsi:type="dcterms:W3CDTF">2025-08-11T21:22:39Z</dcterms:modified>
</cp:coreProperties>
</file>