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993" r:id="rId2"/>
    <p:sldId id="1115" r:id="rId3"/>
    <p:sldId id="1124" r:id="rId4"/>
    <p:sldId id="1119" r:id="rId5"/>
    <p:sldId id="1120" r:id="rId6"/>
    <p:sldId id="1121" r:id="rId7"/>
    <p:sldId id="1117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1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EF4"/>
    <a:srgbClr val="E0C2DA"/>
    <a:srgbClr val="D8B2D0"/>
    <a:srgbClr val="562C4D"/>
    <a:srgbClr val="C70517"/>
    <a:srgbClr val="18355E"/>
    <a:srgbClr val="E4061B"/>
    <a:srgbClr val="221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8" autoAdjust="0"/>
  </p:normalViewPr>
  <p:slideViewPr>
    <p:cSldViewPr snapToGrid="0">
      <p:cViewPr varScale="1">
        <p:scale>
          <a:sx n="107" d="100"/>
          <a:sy n="107" d="100"/>
        </p:scale>
        <p:origin x="61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77EC464-180C-4B6B-9426-94148B22EF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C91C4C-AF50-4841-BAA8-FE8EB6BD4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A9799-4956-413D-BCE1-6FF16979B97F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614A70-F304-4EA8-ABCA-EBCF73A35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43D355-92C9-4A9B-A698-CCD1578EB5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BC54-B8AB-4FAE-AB65-B89EE4630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50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1117E-C91F-4BCB-B907-251B7F613742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335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291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936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938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12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C54DF608-6931-41AE-92BE-CF2F228C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2734E854-772C-47F2-B482-E9B54532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E8751B65-A422-4A65-9929-E0F761CA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7288F579-E24B-4093-AF49-B9A0D3D3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121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7203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513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7203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208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57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296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71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22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500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2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675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4B22C1-DFED-49E8-8F2A-8A27B389265F}"/>
              </a:ext>
            </a:extLst>
          </p:cNvPr>
          <p:cNvSpPr txBox="1">
            <a:spLocks/>
          </p:cNvSpPr>
          <p:nvPr/>
        </p:nvSpPr>
        <p:spPr>
          <a:xfrm>
            <a:off x="1977323" y="3478737"/>
            <a:ext cx="4447712" cy="19791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s-CO" sz="5400" dirty="0" smtClean="0">
                <a:solidFill>
                  <a:schemeClr val="bg1"/>
                </a:solidFill>
              </a:rPr>
              <a:t>P</a:t>
            </a:r>
            <a:r>
              <a:rPr lang="es-CO" sz="3600" dirty="0" smtClean="0">
                <a:solidFill>
                  <a:schemeClr val="bg1"/>
                </a:solidFill>
              </a:rPr>
              <a:t>royecto: </a:t>
            </a:r>
            <a:r>
              <a:rPr lang="es-CO" sz="2400" b="0" dirty="0" smtClean="0">
                <a:solidFill>
                  <a:schemeClr val="bg1"/>
                </a:solidFill>
              </a:rPr>
              <a:t>Implementación </a:t>
            </a:r>
            <a:r>
              <a:rPr lang="es-CO" sz="2400" b="0" dirty="0">
                <a:solidFill>
                  <a:schemeClr val="bg1"/>
                </a:solidFill>
              </a:rPr>
              <a:t>del Centro de Desarrollo Tecnológico con Enfoque en Agroindustria para el Departamento De Risaralda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A03A22-5E25-4D5F-929C-F09EB2E22223}"/>
              </a:ext>
            </a:extLst>
          </p:cNvPr>
          <p:cNvSpPr txBox="1">
            <a:spLocks/>
          </p:cNvSpPr>
          <p:nvPr/>
        </p:nvSpPr>
        <p:spPr>
          <a:xfrm>
            <a:off x="1303720" y="669940"/>
            <a:ext cx="5977813" cy="2114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4800" dirty="0" smtClean="0">
                <a:solidFill>
                  <a:schemeClr val="bg1"/>
                </a:solidFill>
                <a:latin typeface="Asap Medium" panose="020F0604030102060203" pitchFamily="2" charset="0"/>
              </a:rPr>
              <a:t>Creación, gestión y transferencia del conocimiento</a:t>
            </a:r>
            <a:endParaRPr lang="es-ES" sz="3600" dirty="0">
              <a:solidFill>
                <a:schemeClr val="bg1"/>
              </a:solidFill>
              <a:latin typeface="Asap Medium" panose="020F0604030102060203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06EBA9-2D7D-495E-A223-1CDD07DAAED5}"/>
              </a:ext>
            </a:extLst>
          </p:cNvPr>
          <p:cNvSpPr txBox="1">
            <a:spLocks/>
          </p:cNvSpPr>
          <p:nvPr/>
        </p:nvSpPr>
        <p:spPr>
          <a:xfrm>
            <a:off x="7766177" y="914490"/>
            <a:ext cx="4076200" cy="132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5400" dirty="0" smtClean="0">
                <a:solidFill>
                  <a:schemeClr val="bg1"/>
                </a:solidFill>
                <a:latin typeface="Asap Medium" panose="020F0604030102060203" pitchFamily="2" charset="0"/>
              </a:rPr>
              <a:t>2025 - 2028</a:t>
            </a:r>
            <a:endParaRPr lang="es-ES" sz="1800" dirty="0">
              <a:solidFill>
                <a:schemeClr val="bg1"/>
              </a:solidFill>
              <a:latin typeface="Asap Medium" panose="020F0604030102060203" pitchFamily="2" charset="0"/>
            </a:endParaRPr>
          </a:p>
        </p:txBody>
      </p:sp>
      <p:sp>
        <p:nvSpPr>
          <p:cNvPr id="11" name="Anillo 10"/>
          <p:cNvSpPr/>
          <p:nvPr/>
        </p:nvSpPr>
        <p:spPr>
          <a:xfrm>
            <a:off x="204412" y="4468314"/>
            <a:ext cx="1586753" cy="1442131"/>
          </a:xfrm>
          <a:prstGeom prst="donut">
            <a:avLst>
              <a:gd name="adj" fmla="val 14617"/>
            </a:avLst>
          </a:prstGeom>
          <a:solidFill>
            <a:srgbClr val="16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2CFDD0A-90DE-4286-B19C-4FCA0ECF311C}"/>
              </a:ext>
            </a:extLst>
          </p:cNvPr>
          <p:cNvSpPr txBox="1">
            <a:spLocks/>
          </p:cNvSpPr>
          <p:nvPr/>
        </p:nvSpPr>
        <p:spPr>
          <a:xfrm>
            <a:off x="536665" y="4794078"/>
            <a:ext cx="922245" cy="790601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20</a:t>
            </a:r>
            <a:endParaRPr lang="es-ES" sz="4800" b="1" dirty="0">
              <a:solidFill>
                <a:schemeClr val="bg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185" y="177857"/>
            <a:ext cx="1055100" cy="10254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287" y="5570843"/>
            <a:ext cx="1703008" cy="1287157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99" y="2814924"/>
            <a:ext cx="4954681" cy="3331509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1780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669241" y="154595"/>
            <a:ext cx="6853518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 smtClean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general del proyecto</a:t>
            </a:r>
            <a:endParaRPr lang="en-US" sz="3600" dirty="0">
              <a:solidFill>
                <a:srgbClr val="562C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 rot="16200000">
            <a:off x="-1148307" y="3525381"/>
            <a:ext cx="2886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20</a:t>
            </a:r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Implementación del Centro de Desarrollo Tecnológico con Enfoque en Agroindustria para el Departamento De Risaralda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507168"/>
              </p:ext>
            </p:extLst>
          </p:nvPr>
        </p:nvGraphicFramePr>
        <p:xfrm>
          <a:off x="1420112" y="982476"/>
          <a:ext cx="9014806" cy="5820311"/>
        </p:xfrm>
        <a:graphic>
          <a:graphicData uri="http://schemas.openxmlformats.org/drawingml/2006/table">
            <a:tbl>
              <a:tblPr firstRow="1" firstCol="1" bandRow="1"/>
              <a:tblGrid>
                <a:gridCol w="2336100">
                  <a:extLst>
                    <a:ext uri="{9D8B030D-6E8A-4147-A177-3AD203B41FA5}">
                      <a16:colId xmlns:a16="http://schemas.microsoft.com/office/drawing/2014/main" val="2023633424"/>
                    </a:ext>
                  </a:extLst>
                </a:gridCol>
                <a:gridCol w="6678706">
                  <a:extLst>
                    <a:ext uri="{9D8B030D-6E8A-4147-A177-3AD203B41FA5}">
                      <a16:colId xmlns:a16="http://schemas.microsoft.com/office/drawing/2014/main" val="1747813293"/>
                    </a:ext>
                  </a:extLst>
                </a:gridCol>
              </a:tblGrid>
              <a:tr h="100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Código del proyecto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(PDI2028 – CGT - 20)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36053"/>
                  </a:ext>
                </a:extLst>
              </a:tr>
              <a:tr h="100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Dependencia responsable del proyecto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Rectoría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650849"/>
                  </a:ext>
                </a:extLst>
              </a:tr>
              <a:tr h="100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Pilar de Gestión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Creación, Gestión y Transferencia del conocimiento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574825"/>
                  </a:ext>
                </a:extLst>
              </a:tr>
              <a:tr h="100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Coordinador Pilar de Gestión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Mauricio Holguín 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937332"/>
                  </a:ext>
                </a:extLst>
              </a:tr>
              <a:tr h="28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del conocimiento, innovación y emprendimiento con impacto en la sociedad y reconocimiento nacional e internacional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488349"/>
                  </a:ext>
                </a:extLst>
              </a:tr>
              <a:tr h="10087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Procesos asociados </a:t>
                      </a:r>
                      <a:b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(Sistema Integral de Gestión)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Misionales - Investigación e Innovación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881199"/>
                  </a:ext>
                </a:extLst>
              </a:tr>
              <a:tr h="1008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Misionales - Extensión y proyección social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750972"/>
                  </a:ext>
                </a:extLst>
              </a:tr>
              <a:tr h="100879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Factores de calidad institucional a los que apunta el proyecto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Estudiantes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585548"/>
                  </a:ext>
                </a:extLst>
              </a:tr>
              <a:tr h="1008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Procesos académicos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620504"/>
                  </a:ext>
                </a:extLst>
              </a:tr>
              <a:tr h="1008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Visibilidad  nacional e internacional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261571"/>
                  </a:ext>
                </a:extLst>
              </a:tr>
              <a:tr h="1008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Investigación y creación artística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1376"/>
                  </a:ext>
                </a:extLst>
              </a:tr>
              <a:tr h="100879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Estándares de calidad (Modelo de acreditación internacional Sello Sofía)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Política y estrategia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901046"/>
                  </a:ext>
                </a:extLst>
              </a:tr>
              <a:tr h="1008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Organización, financiación y alianzas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549621"/>
                  </a:ext>
                </a:extLst>
              </a:tr>
              <a:tr h="1008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Recursos Humanos.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912576"/>
                  </a:ext>
                </a:extLst>
              </a:tr>
              <a:tr h="1008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Recursos materiales y servicios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543502"/>
                  </a:ext>
                </a:extLst>
              </a:tr>
              <a:tr h="1008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Investigación y transferencia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071559"/>
                  </a:ext>
                </a:extLst>
              </a:tr>
              <a:tr h="1008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Vinculación con el entorno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08757"/>
                  </a:ext>
                </a:extLst>
              </a:tr>
              <a:tr h="17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Otras instancias o dependencias participantes 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Vicerrectoría de Investigación, Innovación y Extensión, Oficina de Planeación y Facultad de Ciencias Agrarias y Agroindustria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462531"/>
                  </a:ext>
                </a:extLst>
              </a:tr>
              <a:tr h="56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Actores o entidades externas a la UTP que participan en el proyecto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Gobernación de Risaralda, SENA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891727"/>
                  </a:ext>
                </a:extLst>
              </a:tr>
              <a:tr h="100879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Programas a los cuales le aporta indirectamente el proyecto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Internacionalización integral de la Universidad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629043"/>
                  </a:ext>
                </a:extLst>
              </a:tr>
              <a:tr h="2017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228631"/>
                  </a:ext>
                </a:extLst>
              </a:tr>
              <a:tr h="590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del conocimiento, innovación y emprendimiento con impacto en la sociedad y reconocimiento nacional e internacional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25862"/>
                  </a:ext>
                </a:extLst>
              </a:tr>
              <a:tr h="1008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Articulación interna para la gestión del contexto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99779"/>
                  </a:ext>
                </a:extLst>
              </a:tr>
              <a:tr h="2017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Procesos asociados al desarrollo sostenible, la competitividad y la movilización social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568721"/>
                  </a:ext>
                </a:extLst>
              </a:tr>
              <a:tr h="201759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Objetivos de Desarrollo Sostenible (ODS) a los cuales le aporta el proyecto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Poner fin al hambre, lograr la seguridad alimentaria y la mejora de la nutrición y promover la agricultura sostenible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487760"/>
                  </a:ext>
                </a:extLst>
              </a:tr>
              <a:tr h="2017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Garantizar una vida sana y promover el bienestar para todos en todas las edades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553166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437825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612317"/>
                  </a:ext>
                </a:extLst>
              </a:tr>
              <a:tr h="2017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 Construir infraestructuras resilientes, promover la industrialización inclusiva y sostenible y fomentar la innovación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585" marR="2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522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9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312894" y="226313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del problema, necesidad u oportunidad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23363" y="1116001"/>
            <a:ext cx="10560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>
                <a:latin typeface="Arial Narrow" panose="020B0606020202030204" pitchFamily="34" charset="0"/>
              </a:rPr>
              <a:t>Se evidencia la falta de desarrollo tecnológico aplicado al sector agroindustrial y básicamente enfocado a 4 cadenas priorizadas en el departamento (aguacate, cacao, mora y plátano). Esto ha generado que los productos descritos anteriormente carezcan de valor agregado y sean aún comercializados como Commodities. Lo anterior debido a los altos costos de inversión para la generación de infraestructura física y tecnológica para el desarrollo tecnológico, el déficit de servicios de apoyo para el desarrollo tecnológico de las cadenas agroindustriales y la baja capacidad socio organizacional en las cadenas productivas.</a:t>
            </a:r>
          </a:p>
        </p:txBody>
      </p:sp>
      <p:sp>
        <p:nvSpPr>
          <p:cNvPr id="8" name="Rectángulo 7"/>
          <p:cNvSpPr/>
          <p:nvPr/>
        </p:nvSpPr>
        <p:spPr>
          <a:xfrm rot="16200000">
            <a:off x="-1148307" y="3525381"/>
            <a:ext cx="2886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20</a:t>
            </a:r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Implementación del Centro de Desarrollo Tecnológico con Enfoque en Agroindustria para el Departamento De Risaralda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28200"/>
              </p:ext>
            </p:extLst>
          </p:nvPr>
        </p:nvGraphicFramePr>
        <p:xfrm>
          <a:off x="1213078" y="2239492"/>
          <a:ext cx="9580427" cy="4232529"/>
        </p:xfrm>
        <a:graphic>
          <a:graphicData uri="http://schemas.openxmlformats.org/drawingml/2006/table">
            <a:tbl>
              <a:tblPr firstRow="1" firstCol="1" bandRow="1"/>
              <a:tblGrid>
                <a:gridCol w="1749861">
                  <a:extLst>
                    <a:ext uri="{9D8B030D-6E8A-4147-A177-3AD203B41FA5}">
                      <a16:colId xmlns:a16="http://schemas.microsoft.com/office/drawing/2014/main" val="3446849572"/>
                    </a:ext>
                  </a:extLst>
                </a:gridCol>
                <a:gridCol w="2362096">
                  <a:extLst>
                    <a:ext uri="{9D8B030D-6E8A-4147-A177-3AD203B41FA5}">
                      <a16:colId xmlns:a16="http://schemas.microsoft.com/office/drawing/2014/main" val="2950482008"/>
                    </a:ext>
                  </a:extLst>
                </a:gridCol>
                <a:gridCol w="5468470">
                  <a:extLst>
                    <a:ext uri="{9D8B030D-6E8A-4147-A177-3AD203B41FA5}">
                      <a16:colId xmlns:a16="http://schemas.microsoft.com/office/drawing/2014/main" val="3923460007"/>
                    </a:ext>
                  </a:extLst>
                </a:gridCol>
              </a:tblGrid>
              <a:tr h="1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Problema Central</a:t>
                      </a:r>
                      <a:endParaRPr lang="es-CO" sz="1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238" marR="23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directas</a:t>
                      </a:r>
                      <a:endParaRPr lang="es-CO" sz="1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238" marR="23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Indirectas</a:t>
                      </a:r>
                      <a:endParaRPr lang="es-CO" sz="1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238" marR="23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689245"/>
                  </a:ext>
                </a:extLst>
              </a:tr>
              <a:tr h="556262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5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Débiles </a:t>
                      </a:r>
                      <a:r>
                        <a:rPr lang="es-CO" sz="11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capacidades en desarrollo tecnológico para la competitividad del sector agroindustrial en el Departamento de Risaralda</a:t>
                      </a:r>
                      <a:endParaRPr lang="es-CO" sz="1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238" marR="23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 Insuficiente infraestructura física y tecnológica para el apoyo a los procesos de desarrollo tecnológico agroindustrial</a:t>
                      </a:r>
                      <a:endParaRPr lang="es-CO" sz="1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238" marR="23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1.1 La infraestructura física y tecnológica actual en el departamento está enfocada a desarrollar procesos básicos de investigación básica y aplicada como soporte a la academia sin llegar a desarrollo tecnológico</a:t>
                      </a:r>
                      <a:br>
                        <a:rPr lang="es-CO" sz="11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1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1.2 Altos costos de inversión para la generación de infraestructura física y tecnológica para el desarrollo tecnológico</a:t>
                      </a:r>
                      <a:br>
                        <a:rPr lang="es-CO" sz="11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1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1.3 Poco reconocimiento y conocimiento de la importancia de una nueva infraestructura científico tecnológica  que permita potenciar los procesos de desarrollo tecnológico en el sector agroindustrial </a:t>
                      </a:r>
                      <a:endParaRPr lang="es-CO" sz="1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238" marR="23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78861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 Incipientes procedimientos y procesos para la agregación de valor a las cadenas agroindustriales del departamento</a:t>
                      </a:r>
                      <a:endParaRPr lang="es-CO" sz="1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238" marR="23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2.1 Déficit de servicios de apoyo para el desarrollo tecnológico  de las cadenas agroindustriales</a:t>
                      </a:r>
                      <a:br>
                        <a:rPr lang="es-CO" sz="11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1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2.2 Masa crítica de actores del sector agroindustrial poco focalizada en procesos de desarrollo tecnológico para la competitividad</a:t>
                      </a:r>
                      <a:br>
                        <a:rPr lang="es-CO" sz="11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1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2.3 Baja divulgación de los resultados de la I+D  para su aplicación en las cadenas agroindustriales</a:t>
                      </a:r>
                      <a:br>
                        <a:rPr lang="es-CO" sz="11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1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2.4 Baja capacidad socio organizacional en las cadenas productivas</a:t>
                      </a:r>
                      <a:endParaRPr lang="es-CO" sz="1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238" marR="23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492468"/>
                  </a:ext>
                </a:extLst>
              </a:tr>
              <a:tr h="1095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Efectos directos</a:t>
                      </a:r>
                      <a:endParaRPr lang="es-CO" sz="1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238" marR="23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Efectos indirectos</a:t>
                      </a:r>
                      <a:endParaRPr lang="es-CO" sz="1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238" marR="23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755176"/>
                  </a:ext>
                </a:extLst>
              </a:tr>
              <a:tr h="3023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 Rezago en el desarrollo tecnológico del sector agroindustrial</a:t>
                      </a:r>
                      <a:endParaRPr lang="es-CO" sz="1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238" marR="23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1.1 Estancamiento  de las capacidades de apalancamiento a la competitividad regional</a:t>
                      </a:r>
                      <a:endParaRPr lang="es-CO" sz="1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238" marR="23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7808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 Negocios agroindustriales de poca rentabilidad</a:t>
                      </a:r>
                      <a:endParaRPr lang="es-CO" sz="1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238" marR="23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2.1 Bajos niveles de ingresos en las cadenas agroindustriales</a:t>
                      </a:r>
                      <a:br>
                        <a:rPr lang="es-CO" sz="11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1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2.2 Baja contribución del sector agroindustrial a la competitividad regional</a:t>
                      </a:r>
                      <a:endParaRPr lang="es-CO" sz="1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238" marR="23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485485"/>
                  </a:ext>
                </a:extLst>
              </a:tr>
              <a:tr h="2379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 Atraso en  conocimiento tecnológico y científico aplicado en el sector agroindustrial </a:t>
                      </a:r>
                      <a:endParaRPr lang="es-CO" sz="1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238" marR="23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3.1 Pérdidas de valor en las cadenas agroindustriales</a:t>
                      </a:r>
                      <a:br>
                        <a:rPr lang="es-CO" sz="11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1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3.2 Productos básicos </a:t>
                      </a:r>
                      <a:r>
                        <a:rPr lang="es-CO" sz="115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(Commodities) </a:t>
                      </a:r>
                      <a:r>
                        <a:rPr lang="es-CO" sz="11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 con incipientes elementos de diferenciación (Bajo valor agregado)</a:t>
                      </a:r>
                      <a:endParaRPr lang="es-CO" sz="1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238" marR="23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976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8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312894" y="226313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del proyecto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6605697" y="2146287"/>
            <a:ext cx="2538303" cy="0"/>
          </a:xfrm>
          <a:prstGeom prst="line">
            <a:avLst/>
          </a:prstGeom>
          <a:ln w="28575">
            <a:solidFill>
              <a:srgbClr val="562C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CC540E9C-3026-4179-B918-EF96B94DC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462" y="1741548"/>
            <a:ext cx="4876601" cy="37593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>
                <a:latin typeface="Arial Narrow" panose="020B0606020202030204" pitchFamily="34" charset="0"/>
              </a:rPr>
              <a:t>El proyecto consiste en la "creación" o implementación de un Centro de Desarrollo Tecnológico que potencie la agroindustria a través de la madurez de los niveles tecnológicos de cada una de las cadenas y los prototipos a desarrollar. El proyecto plantea el aumento del valor agregado a las 4 cadenas </a:t>
            </a:r>
            <a:r>
              <a:rPr lang="es-CO" sz="2000" dirty="0" smtClean="0">
                <a:latin typeface="Arial Narrow" panose="020B0606020202030204" pitchFamily="34" charset="0"/>
              </a:rPr>
              <a:t>priorizadas (aguacate, cacao, mora y plátano) </a:t>
            </a:r>
            <a:r>
              <a:rPr lang="es-CO" sz="2000" dirty="0">
                <a:latin typeface="Arial Narrow" panose="020B0606020202030204" pitchFamily="34" charset="0"/>
              </a:rPr>
              <a:t>mediante una infraestructura tecnológica generando servicios y paquetes tecnológicos transferibles a la población objetivo identificada en el proyecto (personas, actores de las cadenas agroindustriales priorizadas)</a:t>
            </a:r>
          </a:p>
          <a:p>
            <a:pPr marL="0" indent="0" algn="just">
              <a:buNone/>
            </a:pP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350226" y="1044042"/>
            <a:ext cx="2304616" cy="6367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30480" rIns="4572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b="1" dirty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Involucrados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6841201" y="1833263"/>
            <a:ext cx="4697460" cy="647266"/>
            <a:chOff x="481236" y="1624130"/>
            <a:chExt cx="4001276" cy="666178"/>
          </a:xfrm>
        </p:grpSpPr>
        <p:sp>
          <p:nvSpPr>
            <p:cNvPr id="13" name="Rectángulo redondeado 12"/>
            <p:cNvSpPr/>
            <p:nvPr/>
          </p:nvSpPr>
          <p:spPr>
            <a:xfrm>
              <a:off x="481236" y="1624130"/>
              <a:ext cx="4001276" cy="666178"/>
            </a:xfrm>
            <a:prstGeom prst="roundRect">
              <a:avLst>
                <a:gd name="adj" fmla="val 10000"/>
              </a:avLst>
            </a:prstGeom>
            <a:ln>
              <a:solidFill>
                <a:srgbClr val="562C4D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500748" y="1643642"/>
              <a:ext cx="3962252" cy="6271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62C4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CO" sz="11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Unidades organizacionales: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Vicerrectoría de Investigación, Innovación y Extensión, Oficina de Planeación y Facultad de Ciencias Agrarias y Agroindustria</a:t>
              </a:r>
              <a:endParaRPr lang="es-CO" sz="12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6846553" y="2734291"/>
            <a:ext cx="4697460" cy="452871"/>
            <a:chOff x="472275" y="2459414"/>
            <a:chExt cx="4022445" cy="516696"/>
          </a:xfrm>
        </p:grpSpPr>
        <p:sp>
          <p:nvSpPr>
            <p:cNvPr id="16" name="Rectángulo redondeado 15"/>
            <p:cNvSpPr/>
            <p:nvPr/>
          </p:nvSpPr>
          <p:spPr>
            <a:xfrm>
              <a:off x="472275" y="2459414"/>
              <a:ext cx="4022445" cy="516696"/>
            </a:xfrm>
            <a:prstGeom prst="roundRect">
              <a:avLst>
                <a:gd name="adj" fmla="val 10000"/>
              </a:avLst>
            </a:prstGeom>
            <a:ln>
              <a:solidFill>
                <a:srgbClr val="562C4D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487409" y="2474548"/>
              <a:ext cx="3992177" cy="486428"/>
            </a:xfrm>
            <a:prstGeom prst="rect">
              <a:avLst/>
            </a:prstGeom>
            <a:ln>
              <a:solidFill>
                <a:srgbClr val="562C4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CO" sz="1100" b="1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Entidades externas a la UTP: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Gobernación de Risaralda, SENA</a:t>
              </a:r>
              <a:endParaRPr lang="es-CO" sz="12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" b="0" kern="1200" dirty="0">
                <a:solidFill>
                  <a:schemeClr val="tx2">
                    <a:lumMod val="50000"/>
                  </a:schemeClr>
                </a:solidFill>
                <a:latin typeface="+mn-lt"/>
                <a:cs typeface="Khmer UI" panose="020B0502040204020203" pitchFamily="34" charset="0"/>
              </a:endParaRPr>
            </a:p>
          </p:txBody>
        </p:sp>
      </p:grpSp>
      <p:sp>
        <p:nvSpPr>
          <p:cNvPr id="18" name="Conector recto 9"/>
          <p:cNvSpPr/>
          <p:nvPr/>
        </p:nvSpPr>
        <p:spPr>
          <a:xfrm>
            <a:off x="6605697" y="1971790"/>
            <a:ext cx="234424" cy="164945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57073"/>
                </a:lnTo>
                <a:lnTo>
                  <a:pt x="234424" y="2057073"/>
                </a:lnTo>
              </a:path>
            </a:pathLst>
          </a:custGeom>
          <a:noFill/>
          <a:ln w="28575">
            <a:solidFill>
              <a:srgbClr val="562C4D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upo 18"/>
          <p:cNvGrpSpPr/>
          <p:nvPr/>
        </p:nvGrpSpPr>
        <p:grpSpPr>
          <a:xfrm>
            <a:off x="6825143" y="3373585"/>
            <a:ext cx="4713518" cy="997043"/>
            <a:chOff x="472275" y="3145215"/>
            <a:chExt cx="4036699" cy="626053"/>
          </a:xfrm>
        </p:grpSpPr>
        <p:sp>
          <p:nvSpPr>
            <p:cNvPr id="20" name="Rectángulo redondeado 19"/>
            <p:cNvSpPr/>
            <p:nvPr/>
          </p:nvSpPr>
          <p:spPr>
            <a:xfrm>
              <a:off x="472275" y="3145215"/>
              <a:ext cx="4036699" cy="626053"/>
            </a:xfrm>
            <a:prstGeom prst="roundRect">
              <a:avLst>
                <a:gd name="adj" fmla="val 10000"/>
              </a:avLst>
            </a:prstGeom>
            <a:ln>
              <a:solidFill>
                <a:srgbClr val="562C4D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uadroTexto 20"/>
            <p:cNvSpPr txBox="1"/>
            <p:nvPr/>
          </p:nvSpPr>
          <p:spPr>
            <a:xfrm>
              <a:off x="490611" y="3163551"/>
              <a:ext cx="4000027" cy="589381"/>
            </a:xfrm>
            <a:prstGeom prst="rect">
              <a:avLst/>
            </a:prstGeom>
            <a:ln>
              <a:solidFill>
                <a:srgbClr val="562C4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just"/>
              <a:r>
                <a:rPr lang="es-CO" sz="1100" b="1" dirty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Beneficiarios: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Del total de la población afectada, la población objetivo de intervención por el proyecto corresponde a 2.076 beneficiarios que corresponde al 74% de la población afectada por el problema. Asociados de las cadenas del aguacate, cacao, mora y plátano, famiempresas, micro y pequeñas empresas agroindustriales del Departamento de Risaralda.	</a:t>
              </a:r>
            </a:p>
          </p:txBody>
        </p:sp>
      </p:grpSp>
      <p:sp>
        <p:nvSpPr>
          <p:cNvPr id="22" name="Marco 21"/>
          <p:cNvSpPr/>
          <p:nvPr/>
        </p:nvSpPr>
        <p:spPr>
          <a:xfrm>
            <a:off x="6407914" y="1068564"/>
            <a:ext cx="2189240" cy="612273"/>
          </a:xfrm>
          <a:prstGeom prst="frame">
            <a:avLst/>
          </a:prstGeom>
          <a:solidFill>
            <a:srgbClr val="562C4D"/>
          </a:solidFill>
          <a:ln>
            <a:solidFill>
              <a:srgbClr val="562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3" name="Conector recto 3"/>
          <p:cNvSpPr/>
          <p:nvPr/>
        </p:nvSpPr>
        <p:spPr>
          <a:xfrm>
            <a:off x="6605697" y="1667201"/>
            <a:ext cx="262897" cy="4199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16593"/>
                </a:lnTo>
                <a:lnTo>
                  <a:pt x="234424" y="1316593"/>
                </a:lnTo>
              </a:path>
            </a:pathLst>
          </a:custGeom>
          <a:noFill/>
          <a:ln w="28575">
            <a:solidFill>
              <a:srgbClr val="562C4D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361" y="4549706"/>
            <a:ext cx="4476486" cy="6714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715" y="5345107"/>
            <a:ext cx="1415753" cy="1415753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 rot="16200000">
            <a:off x="-1148307" y="3525381"/>
            <a:ext cx="2886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20</a:t>
            </a:r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Implementación del Centro de Desarrollo Tecnológico con Enfoque en Agroindustria para el Departamento De Risaralda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358" y="5339394"/>
            <a:ext cx="1421466" cy="14214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304" y="5339394"/>
            <a:ext cx="1421466" cy="14214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9338" y="5339394"/>
            <a:ext cx="1421466" cy="142146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5036" y="5339393"/>
            <a:ext cx="1413367" cy="141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312894" y="226313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del proyecto</a:t>
            </a:r>
          </a:p>
        </p:txBody>
      </p:sp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id="{CC540E9C-3026-4179-B918-EF96B94DC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130" y="1827408"/>
            <a:ext cx="10148047" cy="428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1800" dirty="0">
                <a:latin typeface="Arial Narrow" panose="020B0606020202030204" pitchFamily="34" charset="0"/>
              </a:rPr>
              <a:t>Fortalecer las capacidades en desarrollo tecnológico para la competitividad del sector agroindustrial en el Departamento de Risaralda.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645459" y="1060289"/>
            <a:ext cx="3039035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endParaRPr lang="es-CO" sz="3200" dirty="0">
              <a:solidFill>
                <a:srgbClr val="562C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645459" y="2557653"/>
            <a:ext cx="3039035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Específicos</a:t>
            </a:r>
            <a:endParaRPr lang="es-CO" sz="3200" dirty="0">
              <a:solidFill>
                <a:srgbClr val="562C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57567" y="3445207"/>
            <a:ext cx="96280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es-CO" dirty="0">
                <a:latin typeface="Arial Narrow" panose="020B0606020202030204" pitchFamily="34" charset="0"/>
              </a:rPr>
              <a:t>Construir </a:t>
            </a:r>
            <a:r>
              <a:rPr lang="es-CO" dirty="0">
                <a:latin typeface="Arial Narrow" panose="020B0606020202030204" pitchFamily="34" charset="0"/>
              </a:rPr>
              <a:t>la infraestructura física y tecnológica para el apoyo a los procesos de desarrollo tecnológico agroindustrial del departamento.		</a:t>
            </a:r>
            <a:endParaRPr lang="es-CO" dirty="0">
              <a:latin typeface="Arial Narrow" panose="020B0606020202030204" pitchFamily="34" charset="0"/>
            </a:endParaRPr>
          </a:p>
          <a:p>
            <a:pPr marL="285750" lvl="0" indent="-285750" algn="just">
              <a:buFontTx/>
              <a:buChar char="-"/>
            </a:pPr>
            <a:endParaRPr lang="es-CO" dirty="0">
              <a:latin typeface="Arial Narrow" panose="020B060602020203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es-CO" dirty="0">
                <a:latin typeface="Arial Narrow" panose="020B0606020202030204" pitchFamily="34" charset="0"/>
              </a:rPr>
              <a:t>Desarrollar </a:t>
            </a:r>
            <a:r>
              <a:rPr lang="es-CO" dirty="0">
                <a:latin typeface="Arial Narrow" panose="020B0606020202030204" pitchFamily="34" charset="0"/>
              </a:rPr>
              <a:t>servicios, procesos y productos para la agregación de valor en las cadenas agroindustriales priorizadas en el departamento (Aguacate, Cacao, Mora y Plátano)	</a:t>
            </a:r>
          </a:p>
        </p:txBody>
      </p:sp>
      <p:sp>
        <p:nvSpPr>
          <p:cNvPr id="13" name="Rectángulo 12"/>
          <p:cNvSpPr/>
          <p:nvPr/>
        </p:nvSpPr>
        <p:spPr>
          <a:xfrm rot="16200000">
            <a:off x="-1148307" y="3525381"/>
            <a:ext cx="2886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20</a:t>
            </a:r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Implementación del Centro de Desarrollo Tecnológico con Enfoque en Agroindustria para el Departamento De Risaralda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312894" y="226313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 operativos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664879"/>
              </p:ext>
            </p:extLst>
          </p:nvPr>
        </p:nvGraphicFramePr>
        <p:xfrm>
          <a:off x="989859" y="1058359"/>
          <a:ext cx="9794683" cy="5701254"/>
        </p:xfrm>
        <a:graphic>
          <a:graphicData uri="http://schemas.openxmlformats.org/drawingml/2006/table">
            <a:tbl>
              <a:tblPr firstRow="1" firstCol="1" bandRow="1"/>
              <a:tblGrid>
                <a:gridCol w="3304236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6490447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36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2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9732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Construcción de la infraestructura física y tecnológica para el apoyo a los procesos de desarrollo tecnológico agroindustrial del departamento</a:t>
                      </a:r>
                      <a:endParaRPr lang="es-CO" sz="13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2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Construir y amoblar la infraestructura física para el CDT agroindustria. Realizar dotación y puesta en funcionamiento de la infraestructura tecnológica con laboratorios de soporte para el desarrollo tecnológico del sector agroindustrial de Risaralda. Llevar a cabo actividades asociadas a la ejecución administrativa del proyecto. Desarrollar la interventoría del proyecto.	</a:t>
                      </a:r>
                      <a:endParaRPr lang="es-CO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363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Ejecución de servicios, procesos y productos para la agregación de valor en las cadenas agroindustriales priorizadas en el departamento (Aguacate, Cacao, Mora y Plátano)</a:t>
                      </a:r>
                      <a:endParaRPr lang="es-CO" sz="12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Desarrollar prototipos para la generación de desarrollo tecnológico en las cadenas agroindustriales de: Aguacate, cacao, mora y plátano. Desarrollar actividades de gestión tecnológica en las cadenas agroindustriales de aguacate, cacao, mora y plátano. Transferir los resultados de los desarrollos de los prototipos a las asociaciones agroempresariales de las cuatro cadenas agroindustriales priorizadas. Desarrollar un foro regional en Desarrollo Tecnológico Agroindustrial y un evento internacional en Desarrollo Agroindustrial. Desarrollar diplomados a los actores de la cadena de valor en: Desarrollo Tecnológico de productos agroindustriales, Diseño y Desarrollo Tecnológico de productos derivados de Aguacate, Cacao, Mora y plátano, Desarrollo Tecnológico y asociatividad para el encadenamiento competitivo de las agroindustrias del Departamento de Risaralda, y Tecnologías emergentes aplicadas al desarrollo de productos innovadores y mejoramiento de los existentes: contexto Colombia y Risaralda. Desarrollar cursos de capacitación técnica en: “Gestión del Desarrollo Tecnológico desde una visión mundial hacia la agro-empresa en la agroindustria colombiana y Risaraldense, Factores tecnológicos, legales, económicos y sociales de desempeño exitoso en agro-empresas del sector agroindustrial en latino américa y Escalamiento de nuevos productos, productos mejorados o innovadores para el mercado nacional e internacional.</a:t>
                      </a:r>
                      <a:r>
                        <a:rPr lang="es-CO" sz="12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	</a:t>
                      </a:r>
                      <a:endParaRPr lang="es-CO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081159"/>
                  </a:ext>
                </a:extLst>
              </a:tr>
              <a:tr h="1363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Ejecución de estrategias de sostenibilidad del Centro</a:t>
                      </a:r>
                      <a:endParaRPr lang="es-CO" sz="12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Ofertar servicios tecnológicos a la necesidad del sector agroindustrial. Formular al menos 8 proyectos de I+D+i. Desarrollar al menos 1 prototipo tecnológico por cada una de las 4 cadenas priorizadas por el centro. Gestionar y dinamizar alianzas o redes de colaboración. Representar al centro en espacios de deliberación nacional relacionados con la Agroindustria. estrategias de sostenibilidad del centro.</a:t>
                      </a:r>
                      <a:endParaRPr lang="es-CO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483199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 rot="16200000">
            <a:off x="-1148307" y="3525381"/>
            <a:ext cx="2886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20</a:t>
            </a:r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Implementación del Centro de Desarrollo Tecnológico con Enfoque en Agroindustria para el Departamento De Risaralda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63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6E23B3A-2FD3-4FB4-8F91-E9FFED48E944}"/>
              </a:ext>
            </a:extLst>
          </p:cNvPr>
          <p:cNvSpPr txBox="1">
            <a:spLocks/>
          </p:cNvSpPr>
          <p:nvPr/>
        </p:nvSpPr>
        <p:spPr>
          <a:xfrm>
            <a:off x="3052941" y="2147692"/>
            <a:ext cx="5888891" cy="10924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7200" dirty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¡GRACIAS!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98" y="3975202"/>
            <a:ext cx="2513802" cy="244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258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6408</TotalTime>
  <Words>1515</Words>
  <Application>Microsoft Office PowerPoint</Application>
  <PresentationFormat>Panorámica</PresentationFormat>
  <Paragraphs>93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SimSun</vt:lpstr>
      <vt:lpstr>Arial</vt:lpstr>
      <vt:lpstr>Arial Narrow</vt:lpstr>
      <vt:lpstr>Arial Rounded MT Bold</vt:lpstr>
      <vt:lpstr>Asap Medium</vt:lpstr>
      <vt:lpstr>Calibri</vt:lpstr>
      <vt:lpstr>Calibri Light</vt:lpstr>
      <vt:lpstr>Khmer UI</vt:lpstr>
      <vt:lpstr>Open Sans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767</cp:revision>
  <cp:lastPrinted>2017-05-16T14:27:28Z</cp:lastPrinted>
  <dcterms:created xsi:type="dcterms:W3CDTF">2017-03-06T22:18:18Z</dcterms:created>
  <dcterms:modified xsi:type="dcterms:W3CDTF">2025-08-13T15:53:37Z</dcterms:modified>
</cp:coreProperties>
</file>