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9"/>
  </p:notesMasterIdLst>
  <p:handoutMasterIdLst>
    <p:handoutMasterId r:id="rId10"/>
  </p:handoutMasterIdLst>
  <p:sldIdLst>
    <p:sldId id="993" r:id="rId2"/>
    <p:sldId id="1115" r:id="rId3"/>
    <p:sldId id="1119" r:id="rId4"/>
    <p:sldId id="1120" r:id="rId5"/>
    <p:sldId id="1121" r:id="rId6"/>
    <p:sldId id="1122" r:id="rId7"/>
    <p:sldId id="1123" r:id="rId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UTP" initials="UU" lastIdx="1" clrIdx="0">
    <p:extLst>
      <p:ext uri="{19B8F6BF-5375-455C-9EA6-DF929625EA0E}">
        <p15:presenceInfo xmlns:p15="http://schemas.microsoft.com/office/powerpoint/2012/main" userId="Usuario UT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4FEDD"/>
    <a:srgbClr val="00421E"/>
    <a:srgbClr val="E1FFF1"/>
    <a:srgbClr val="D9FFEE"/>
    <a:srgbClr val="EBFFF6"/>
    <a:srgbClr val="C70517"/>
    <a:srgbClr val="ABE9FF"/>
    <a:srgbClr val="18355E"/>
    <a:srgbClr val="E4061B"/>
    <a:srgbClr val="221D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408" autoAdjust="0"/>
  </p:normalViewPr>
  <p:slideViewPr>
    <p:cSldViewPr snapToGrid="0">
      <p:cViewPr varScale="1">
        <p:scale>
          <a:sx n="107" d="100"/>
          <a:sy n="107" d="100"/>
        </p:scale>
        <p:origin x="612" y="11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5" d="100"/>
          <a:sy n="85" d="100"/>
        </p:scale>
        <p:origin x="384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D77EC464-180C-4B6B-9426-94148B22EFEA}"/>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8EC91C4C-AF50-4841-BAA8-FE8EB6BD41C4}"/>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A2EA9799-4956-413D-BCE1-6FF16979B97F}" type="datetimeFigureOut">
              <a:rPr lang="es-CO" smtClean="0"/>
              <a:t>13/08/2025</a:t>
            </a:fld>
            <a:endParaRPr lang="es-CO"/>
          </a:p>
        </p:txBody>
      </p:sp>
      <p:sp>
        <p:nvSpPr>
          <p:cNvPr id="4" name="Marcador de pie de página 3">
            <a:extLst>
              <a:ext uri="{FF2B5EF4-FFF2-40B4-BE49-F238E27FC236}">
                <a16:creationId xmlns:a16="http://schemas.microsoft.com/office/drawing/2014/main" id="{F2614A70-F304-4EA8-ABCA-EBCF73A3507A}"/>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F643D355-92C9-4A9B-A698-CCD1578EB5F5}"/>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6AFBC54-B8AB-4FAE-AB65-B89EE4630A8F}" type="slidenum">
              <a:rPr lang="es-CO" smtClean="0"/>
              <a:t>‹Nº›</a:t>
            </a:fld>
            <a:endParaRPr lang="es-CO"/>
          </a:p>
        </p:txBody>
      </p:sp>
    </p:spTree>
    <p:extLst>
      <p:ext uri="{BB962C8B-B14F-4D97-AF65-F5344CB8AC3E}">
        <p14:creationId xmlns:p14="http://schemas.microsoft.com/office/powerpoint/2010/main" val="5285038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DE02990-A6AB-4213-B420-404A20E59F7F}" type="datetimeFigureOut">
              <a:rPr lang="es-CO" smtClean="0"/>
              <a:t>13/08/2025</a:t>
            </a:fld>
            <a:endParaRPr lang="es-CO"/>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271117E-C91F-4BCB-B907-251B7F613742}" type="slidenum">
              <a:rPr lang="es-CO" smtClean="0"/>
              <a:t>‹Nº›</a:t>
            </a:fld>
            <a:endParaRPr lang="es-CO"/>
          </a:p>
        </p:txBody>
      </p:sp>
    </p:spTree>
    <p:extLst>
      <p:ext uri="{BB962C8B-B14F-4D97-AF65-F5344CB8AC3E}">
        <p14:creationId xmlns:p14="http://schemas.microsoft.com/office/powerpoint/2010/main" val="384310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4BE6725-CAAA-4356-8325-39E40B4FA7D0}" type="datetimeFigureOut">
              <a:rPr lang="es-CO" smtClean="0"/>
              <a:t>13/08/2025</a:t>
            </a:fld>
            <a:endParaRPr lang="es-CO"/>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692915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13/08/2025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1859365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13/08/2025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339388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13/08/2025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37461234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8" name="Título 7">
            <a:extLst>
              <a:ext uri="{FF2B5EF4-FFF2-40B4-BE49-F238E27FC236}">
                <a16:creationId xmlns:a16="http://schemas.microsoft.com/office/drawing/2014/main" id="{C54DF608-6931-41AE-92BE-CF2F228C186D}"/>
              </a:ext>
            </a:extLst>
          </p:cNvPr>
          <p:cNvSpPr>
            <a:spLocks noGrp="1"/>
          </p:cNvSpPr>
          <p:nvPr>
            <p:ph type="title"/>
          </p:nvPr>
        </p:nvSpPr>
        <p:spPr/>
        <p:txBody>
          <a:bodyPr/>
          <a:lstStyle>
            <a:lvl1pPr>
              <a:defRPr>
                <a:solidFill>
                  <a:srgbClr val="0070C0"/>
                </a:solidFill>
              </a:defRPr>
            </a:lvl1pPr>
          </a:lstStyle>
          <a:p>
            <a:r>
              <a:rPr lang="es-ES"/>
              <a:t>Haga clic para modificar el estilo de título del patrón</a:t>
            </a:r>
            <a:endParaRPr lang="en-US"/>
          </a:p>
        </p:txBody>
      </p:sp>
      <p:sp>
        <p:nvSpPr>
          <p:cNvPr id="9" name="Marcador de fecha 8">
            <a:extLst>
              <a:ext uri="{FF2B5EF4-FFF2-40B4-BE49-F238E27FC236}">
                <a16:creationId xmlns:a16="http://schemas.microsoft.com/office/drawing/2014/main" id="{2734E854-772C-47F2-B482-E9B5453222D2}"/>
              </a:ext>
            </a:extLst>
          </p:cNvPr>
          <p:cNvSpPr>
            <a:spLocks noGrp="1"/>
          </p:cNvSpPr>
          <p:nvPr>
            <p:ph type="dt" sz="half" idx="10"/>
          </p:nvPr>
        </p:nvSpPr>
        <p:spPr/>
        <p:txBody>
          <a:bodyPr/>
          <a:lstStyle/>
          <a:p>
            <a:fld id="{E4BE6725-CAAA-4356-8325-39E40B4FA7D0}" type="datetimeFigureOut">
              <a:rPr lang="es-CO" smtClean="0"/>
              <a:t>13/08/2025</a:t>
            </a:fld>
            <a:endParaRPr lang="es-CO"/>
          </a:p>
        </p:txBody>
      </p:sp>
      <p:sp>
        <p:nvSpPr>
          <p:cNvPr id="10" name="Marcador de pie de página 9">
            <a:extLst>
              <a:ext uri="{FF2B5EF4-FFF2-40B4-BE49-F238E27FC236}">
                <a16:creationId xmlns:a16="http://schemas.microsoft.com/office/drawing/2014/main" id="{E8751B65-A422-4A65-9929-E0F761CA88F6}"/>
              </a:ext>
            </a:extLst>
          </p:cNvPr>
          <p:cNvSpPr>
            <a:spLocks noGrp="1"/>
          </p:cNvSpPr>
          <p:nvPr>
            <p:ph type="ftr" sz="quarter" idx="11"/>
          </p:nvPr>
        </p:nvSpPr>
        <p:spPr/>
        <p:txBody>
          <a:bodyPr/>
          <a:lstStyle/>
          <a:p>
            <a:endParaRPr lang="es-CO"/>
          </a:p>
        </p:txBody>
      </p:sp>
      <p:sp>
        <p:nvSpPr>
          <p:cNvPr id="11" name="Marcador de número de diapositiva 10">
            <a:extLst>
              <a:ext uri="{FF2B5EF4-FFF2-40B4-BE49-F238E27FC236}">
                <a16:creationId xmlns:a16="http://schemas.microsoft.com/office/drawing/2014/main" id="{7288F579-E24B-4093-AF49-B9A0D3D35DB9}"/>
              </a:ext>
            </a:extLst>
          </p:cNvPr>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891219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970384"/>
            <a:ext cx="10515600" cy="720304"/>
          </a:xfrm>
        </p:spPr>
        <p:txBody>
          <a:bodyPr/>
          <a:lstStyle/>
          <a:p>
            <a:r>
              <a:rPr lang="es-ES" dirty="0"/>
              <a:t>Haga clic para modificar el estilo de título del patrón</a:t>
            </a:r>
            <a:endParaRPr lang="en-US" dirty="0"/>
          </a:p>
        </p:txBody>
      </p:sp>
      <p:sp>
        <p:nvSpPr>
          <p:cNvPr id="3" name="Content Placeholder 2"/>
          <p:cNvSpPr>
            <a:spLocks noGrp="1"/>
          </p:cNvSpPr>
          <p:nvPr>
            <p:ph idx="1"/>
          </p:nvPr>
        </p:nvSpPr>
        <p:spPr>
          <a:xfrm>
            <a:off x="838200" y="1825625"/>
            <a:ext cx="10515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13/08/2025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715130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970384"/>
            <a:ext cx="10515600" cy="720304"/>
          </a:xfrm>
        </p:spPr>
        <p:txBody>
          <a:bodyPr/>
          <a:lstStyle/>
          <a:p>
            <a:r>
              <a:rPr lang="es-ES" dirty="0"/>
              <a:t>Haga clic para modificar el estilo de título del patrón</a:t>
            </a:r>
            <a:endParaRPr lang="en-US" dirty="0"/>
          </a:p>
        </p:txBody>
      </p:sp>
      <p:sp>
        <p:nvSpPr>
          <p:cNvPr id="3" name="Content Placeholder 2"/>
          <p:cNvSpPr>
            <a:spLocks noGrp="1"/>
          </p:cNvSpPr>
          <p:nvPr>
            <p:ph idx="1"/>
          </p:nvPr>
        </p:nvSpPr>
        <p:spPr>
          <a:xfrm>
            <a:off x="838200" y="1825625"/>
            <a:ext cx="10515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13/08/2025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892082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E4BE6725-CAAA-4356-8325-39E40B4FA7D0}" type="datetimeFigureOut">
              <a:rPr lang="es-CO" smtClean="0"/>
              <a:t>13/08/2025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891572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4BE6725-CAAA-4356-8325-39E40B4FA7D0}" type="datetimeFigureOut">
              <a:rPr lang="es-CO" smtClean="0"/>
              <a:t>13/08/2025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612961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4BE6725-CAAA-4356-8325-39E40B4FA7D0}" type="datetimeFigureOut">
              <a:rPr lang="es-CO" smtClean="0"/>
              <a:t>13/08/2025</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747155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4BE6725-CAAA-4356-8325-39E40B4FA7D0}" type="datetimeFigureOut">
              <a:rPr lang="es-CO" smtClean="0"/>
              <a:t>13/08/2025</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219225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E6725-CAAA-4356-8325-39E40B4FA7D0}" type="datetimeFigureOut">
              <a:rPr lang="es-CO" smtClean="0"/>
              <a:t>13/08/2025</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1985002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13/08/2025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165233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70384"/>
            <a:ext cx="10515600" cy="675854"/>
          </a:xfrm>
          <a:prstGeom prst="rect">
            <a:avLst/>
          </a:prstGeom>
        </p:spPr>
        <p:txBody>
          <a:bodyPr vert="horz" lIns="91440" tIns="45720" rIns="91440" bIns="45720" rtlCol="0" anchor="ctr">
            <a:noAutofit/>
          </a:body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E6725-CAAA-4356-8325-39E40B4FA7D0}" type="datetimeFigureOut">
              <a:rPr lang="es-CO" smtClean="0"/>
              <a:t>13/08/2025</a:t>
            </a:fld>
            <a:endParaRPr lang="es-C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83908-6AE0-4CBC-B4B5-E028BF982975}" type="slidenum">
              <a:rPr lang="es-CO" smtClean="0"/>
              <a:t>‹Nº›</a:t>
            </a:fld>
            <a:endParaRPr lang="es-CO"/>
          </a:p>
        </p:txBody>
      </p:sp>
    </p:spTree>
    <p:extLst>
      <p:ext uri="{BB962C8B-B14F-4D97-AF65-F5344CB8AC3E}">
        <p14:creationId xmlns:p14="http://schemas.microsoft.com/office/powerpoint/2010/main" val="2733207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1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688" r:id="rId13"/>
  </p:sldLayoutIdLst>
  <p:txStyles>
    <p:title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64B22C1-DFED-49E8-8F2A-8A27B389265F}"/>
              </a:ext>
            </a:extLst>
          </p:cNvPr>
          <p:cNvSpPr txBox="1">
            <a:spLocks/>
          </p:cNvSpPr>
          <p:nvPr/>
        </p:nvSpPr>
        <p:spPr>
          <a:xfrm>
            <a:off x="1988948" y="4011114"/>
            <a:ext cx="4851123" cy="1979154"/>
          </a:xfrm>
          <a:prstGeom prst="rect">
            <a:avLst/>
          </a:prstGeom>
        </p:spPr>
        <p:txBody>
          <a:bodyPr anchor="b"/>
          <a:lstStyle>
            <a:lvl1pPr algn="l" defTabSz="914400" rtl="0" eaLnBrk="1" latinLnBrk="0" hangingPunct="1">
              <a:lnSpc>
                <a:spcPct val="90000"/>
              </a:lnSpc>
              <a:spcBef>
                <a:spcPct val="0"/>
              </a:spcBef>
              <a:buNone/>
              <a:defRPr sz="7200" b="1" kern="1200">
                <a:solidFill>
                  <a:schemeClr val="tx1"/>
                </a:solidFill>
                <a:latin typeface="Arial Rounded MT Bold" panose="020F0704030504030204" pitchFamily="34" charset="0"/>
                <a:ea typeface="+mj-ea"/>
                <a:cs typeface="+mj-cs"/>
              </a:defRPr>
            </a:lvl1pPr>
          </a:lstStyle>
          <a:p>
            <a:r>
              <a:rPr lang="es-CO" sz="5400" dirty="0" smtClean="0">
                <a:solidFill>
                  <a:schemeClr val="bg1"/>
                </a:solidFill>
              </a:rPr>
              <a:t>P</a:t>
            </a:r>
            <a:r>
              <a:rPr lang="es-CO" sz="3600" dirty="0" smtClean="0">
                <a:solidFill>
                  <a:schemeClr val="bg1"/>
                </a:solidFill>
              </a:rPr>
              <a:t>royecto</a:t>
            </a:r>
            <a:r>
              <a:rPr lang="es-CO" sz="3600" dirty="0">
                <a:solidFill>
                  <a:schemeClr val="bg1"/>
                </a:solidFill>
              </a:rPr>
              <a:t>: </a:t>
            </a:r>
            <a:r>
              <a:rPr lang="es-CO" sz="2800" b="0" dirty="0" smtClean="0">
                <a:solidFill>
                  <a:schemeClr val="bg1"/>
                </a:solidFill>
              </a:rPr>
              <a:t>UTP </a:t>
            </a:r>
            <a:r>
              <a:rPr lang="es-CO" sz="2800" b="0" dirty="0">
                <a:solidFill>
                  <a:schemeClr val="bg1"/>
                </a:solidFill>
              </a:rPr>
              <a:t>como territorio de paz, convivencia, ciudadanía y democracia</a:t>
            </a:r>
          </a:p>
        </p:txBody>
      </p:sp>
      <p:sp>
        <p:nvSpPr>
          <p:cNvPr id="9" name="Title 1">
            <a:extLst>
              <a:ext uri="{FF2B5EF4-FFF2-40B4-BE49-F238E27FC236}">
                <a16:creationId xmlns:a16="http://schemas.microsoft.com/office/drawing/2014/main" id="{61A03A22-5E25-4D5F-929C-F09EB2E22223}"/>
              </a:ext>
            </a:extLst>
          </p:cNvPr>
          <p:cNvSpPr txBox="1">
            <a:spLocks/>
          </p:cNvSpPr>
          <p:nvPr/>
        </p:nvSpPr>
        <p:spPr>
          <a:xfrm>
            <a:off x="1366473" y="792832"/>
            <a:ext cx="6399704" cy="211491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a:lstStyle>
          <a:p>
            <a:pPr algn="l"/>
            <a:r>
              <a:rPr lang="es-ES" sz="4800" dirty="0" smtClean="0">
                <a:solidFill>
                  <a:schemeClr val="bg1"/>
                </a:solidFill>
                <a:latin typeface="Asap Medium" panose="020F0604030102060203" pitchFamily="2" charset="0"/>
              </a:rPr>
              <a:t>Gestión del contexto y visibilidad nacional e internacional</a:t>
            </a:r>
            <a:endParaRPr lang="es-ES" sz="3600" dirty="0">
              <a:solidFill>
                <a:schemeClr val="bg1"/>
              </a:solidFill>
              <a:latin typeface="Asap Medium" panose="020F0604030102060203" pitchFamily="2" charset="0"/>
            </a:endParaRPr>
          </a:p>
        </p:txBody>
      </p:sp>
      <p:sp>
        <p:nvSpPr>
          <p:cNvPr id="10" name="Title 1">
            <a:extLst>
              <a:ext uri="{FF2B5EF4-FFF2-40B4-BE49-F238E27FC236}">
                <a16:creationId xmlns:a16="http://schemas.microsoft.com/office/drawing/2014/main" id="{9F06EBA9-2D7D-495E-A223-1CDD07DAAED5}"/>
              </a:ext>
            </a:extLst>
          </p:cNvPr>
          <p:cNvSpPr txBox="1">
            <a:spLocks/>
          </p:cNvSpPr>
          <p:nvPr/>
        </p:nvSpPr>
        <p:spPr>
          <a:xfrm>
            <a:off x="8440185" y="818717"/>
            <a:ext cx="4076200" cy="132903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a:lstStyle>
          <a:p>
            <a:pPr algn="l"/>
            <a:r>
              <a:rPr lang="es-ES" sz="4800" dirty="0" smtClean="0">
                <a:solidFill>
                  <a:schemeClr val="bg1"/>
                </a:solidFill>
                <a:latin typeface="Asap Medium" panose="020F0604030102060203" pitchFamily="2" charset="0"/>
              </a:rPr>
              <a:t>2025 - 2028</a:t>
            </a:r>
            <a:endParaRPr lang="es-ES" sz="1600" dirty="0">
              <a:solidFill>
                <a:schemeClr val="bg1"/>
              </a:solidFill>
              <a:latin typeface="Asap Medium" panose="020F0604030102060203" pitchFamily="2" charset="0"/>
            </a:endParaRPr>
          </a:p>
        </p:txBody>
      </p:sp>
      <p:sp>
        <p:nvSpPr>
          <p:cNvPr id="11" name="Anillo 10"/>
          <p:cNvSpPr/>
          <p:nvPr/>
        </p:nvSpPr>
        <p:spPr>
          <a:xfrm>
            <a:off x="204412" y="4468314"/>
            <a:ext cx="1586753" cy="1442131"/>
          </a:xfrm>
          <a:prstGeom prst="donut">
            <a:avLst>
              <a:gd name="adj" fmla="val 14617"/>
            </a:avLst>
          </a:prstGeom>
          <a:solidFill>
            <a:srgbClr val="AB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2" name="Subtitle 2">
            <a:extLst>
              <a:ext uri="{FF2B5EF4-FFF2-40B4-BE49-F238E27FC236}">
                <a16:creationId xmlns:a16="http://schemas.microsoft.com/office/drawing/2014/main" id="{C2CFDD0A-90DE-4286-B19C-4FCA0ECF311C}"/>
              </a:ext>
            </a:extLst>
          </p:cNvPr>
          <p:cNvSpPr txBox="1">
            <a:spLocks/>
          </p:cNvSpPr>
          <p:nvPr/>
        </p:nvSpPr>
        <p:spPr>
          <a:xfrm>
            <a:off x="536665" y="4794078"/>
            <a:ext cx="922245" cy="790601"/>
          </a:xfrm>
          <a:prstGeom prst="rect">
            <a:avLst/>
          </a:prstGeom>
        </p:spPr>
        <p:txBody>
          <a:bodyPr vert="horz" wrap="square" lIns="34290" tIns="17145" rIns="34290" bIns="342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s-ES" sz="4800" b="1" dirty="0" smtClean="0">
                <a:solidFill>
                  <a:schemeClr val="bg1"/>
                </a:solidFill>
                <a:latin typeface="Arial Rounded MT Bold" panose="020F0704030504030204" pitchFamily="34" charset="0"/>
                <a:ea typeface="+mj-ea"/>
                <a:cs typeface="+mj-cs"/>
              </a:rPr>
              <a:t>23</a:t>
            </a:r>
            <a:endParaRPr lang="es-ES" sz="4800" b="1" dirty="0">
              <a:solidFill>
                <a:schemeClr val="bg1"/>
              </a:solidFill>
              <a:latin typeface="Arial Rounded MT Bold" panose="020F0704030504030204" pitchFamily="34" charset="0"/>
              <a:ea typeface="+mj-ea"/>
              <a:cs typeface="+mj-cs"/>
            </a:endParaRPr>
          </a:p>
        </p:txBody>
      </p:sp>
      <p:pic>
        <p:nvPicPr>
          <p:cNvPr id="13" name="Imagen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0185" y="177857"/>
            <a:ext cx="1055100" cy="1025401"/>
          </a:xfrm>
          <a:prstGeom prst="rect">
            <a:avLst/>
          </a:prstGeom>
        </p:spPr>
      </p:pic>
      <p:pic>
        <p:nvPicPr>
          <p:cNvPr id="14" name="Imagen 13"/>
          <p:cNvPicPr/>
          <p:nvPr/>
        </p:nvPicPr>
        <p:blipFill>
          <a:blip r:embed="rId3" cstate="print">
            <a:extLst>
              <a:ext uri="{28A0092B-C50C-407E-A947-70E740481C1C}">
                <a14:useLocalDpi xmlns:a14="http://schemas.microsoft.com/office/drawing/2010/main" val="0"/>
              </a:ext>
            </a:extLst>
          </a:blip>
          <a:stretch>
            <a:fillRect/>
          </a:stretch>
        </p:blipFill>
        <p:spPr>
          <a:xfrm>
            <a:off x="6689240" y="3110753"/>
            <a:ext cx="4615254" cy="3499755"/>
          </a:xfrm>
          <a:prstGeom prst="teardrop">
            <a:avLst/>
          </a:prstGeom>
        </p:spPr>
      </p:pic>
    </p:spTree>
    <p:extLst>
      <p:ext uri="{BB962C8B-B14F-4D97-AF65-F5344CB8AC3E}">
        <p14:creationId xmlns:p14="http://schemas.microsoft.com/office/powerpoint/2010/main" val="178067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6E8F9C17-DF16-4503-A23D-C04985936785}"/>
              </a:ext>
            </a:extLst>
          </p:cNvPr>
          <p:cNvSpPr txBox="1">
            <a:spLocks/>
          </p:cNvSpPr>
          <p:nvPr/>
        </p:nvSpPr>
        <p:spPr>
          <a:xfrm>
            <a:off x="2669241" y="154595"/>
            <a:ext cx="6853518"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pPr algn="ctr"/>
            <a:r>
              <a:rPr lang="es-ES" sz="3600" dirty="0" smtClean="0">
                <a:solidFill>
                  <a:srgbClr val="00421E"/>
                </a:solidFill>
                <a:effectLst>
                  <a:outerShdw blurRad="38100" dist="38100" dir="2700000" algn="tl">
                    <a:srgbClr val="000000">
                      <a:alpha val="43137"/>
                    </a:srgbClr>
                  </a:outerShdw>
                </a:effectLst>
              </a:rPr>
              <a:t>Información general del proyecto</a:t>
            </a:r>
            <a:endParaRPr lang="en-US" sz="3600" dirty="0">
              <a:solidFill>
                <a:srgbClr val="00421E"/>
              </a:solidFill>
              <a:effectLst>
                <a:outerShdw blurRad="38100" dist="38100" dir="2700000" algn="tl">
                  <a:srgbClr val="000000">
                    <a:alpha val="43137"/>
                  </a:srgbClr>
                </a:outerShdw>
              </a:effectLst>
            </a:endParaRPr>
          </a:p>
        </p:txBody>
      </p:sp>
      <p:sp>
        <p:nvSpPr>
          <p:cNvPr id="6" name="Rectángulo 5"/>
          <p:cNvSpPr/>
          <p:nvPr/>
        </p:nvSpPr>
        <p:spPr>
          <a:xfrm rot="16200000">
            <a:off x="-951095" y="3443287"/>
            <a:ext cx="2614870" cy="461665"/>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23. </a:t>
            </a:r>
            <a:r>
              <a:rPr lang="es-CO" sz="800" dirty="0">
                <a:solidFill>
                  <a:schemeClr val="bg1">
                    <a:lumMod val="50000"/>
                  </a:schemeClr>
                </a:solidFill>
                <a:latin typeface="Arial Rounded MT Bold" panose="020F0704030504030204" pitchFamily="34" charset="0"/>
              </a:rPr>
              <a:t>UTP como territorio de paz, convivencia, ciudadanía y democracia</a:t>
            </a:r>
          </a:p>
          <a:p>
            <a:pPr algn="ctr"/>
            <a:endParaRPr lang="es-CO" sz="800" dirty="0">
              <a:solidFill>
                <a:schemeClr val="bg1">
                  <a:lumMod val="50000"/>
                </a:schemeClr>
              </a:solidFill>
              <a:latin typeface="Arial Rounded MT Bold" panose="020F0704030504030204" pitchFamily="34" charset="0"/>
            </a:endParaRPr>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3579" y="4861802"/>
            <a:ext cx="1052554" cy="1022927"/>
          </a:xfrm>
          <a:prstGeom prst="rect">
            <a:avLst/>
          </a:prstGeom>
        </p:spPr>
      </p:pic>
      <p:graphicFrame>
        <p:nvGraphicFramePr>
          <p:cNvPr id="8" name="Tabla 7"/>
          <p:cNvGraphicFramePr>
            <a:graphicFrameLocks noGrp="1"/>
          </p:cNvGraphicFramePr>
          <p:nvPr>
            <p:extLst>
              <p:ext uri="{D42A27DB-BD31-4B8C-83A1-F6EECF244321}">
                <p14:modId xmlns:p14="http://schemas.microsoft.com/office/powerpoint/2010/main" val="2364931660"/>
              </p:ext>
            </p:extLst>
          </p:nvPr>
        </p:nvGraphicFramePr>
        <p:xfrm>
          <a:off x="1332447" y="968459"/>
          <a:ext cx="9362448" cy="5977076"/>
        </p:xfrm>
        <a:graphic>
          <a:graphicData uri="http://schemas.openxmlformats.org/drawingml/2006/table">
            <a:tbl>
              <a:tblPr firstRow="1" firstCol="1" bandRow="1"/>
              <a:tblGrid>
                <a:gridCol w="2058414">
                  <a:extLst>
                    <a:ext uri="{9D8B030D-6E8A-4147-A177-3AD203B41FA5}">
                      <a16:colId xmlns:a16="http://schemas.microsoft.com/office/drawing/2014/main" val="1114750078"/>
                    </a:ext>
                  </a:extLst>
                </a:gridCol>
                <a:gridCol w="7304034">
                  <a:extLst>
                    <a:ext uri="{9D8B030D-6E8A-4147-A177-3AD203B41FA5}">
                      <a16:colId xmlns:a16="http://schemas.microsoft.com/office/drawing/2014/main" val="2343511489"/>
                    </a:ext>
                  </a:extLst>
                </a:gridCol>
              </a:tblGrid>
              <a:tr h="120536">
                <a:tc>
                  <a:txBody>
                    <a:bodyPr/>
                    <a:lstStyle/>
                    <a:p>
                      <a:pPr>
                        <a:lnSpc>
                          <a:spcPct val="115000"/>
                        </a:lnSpc>
                        <a:spcAft>
                          <a:spcPts val="0"/>
                        </a:spcAft>
                      </a:pPr>
                      <a:r>
                        <a:rPr lang="es-CO" sz="105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Código del proyecto</a:t>
                      </a:r>
                      <a:endParaRPr lang="es-CO" sz="1100" dirty="0">
                        <a:effectLst/>
                        <a:latin typeface="Times New Roman" panose="02020603050405020304" pitchFamily="18" charset="0"/>
                        <a:ea typeface="SimSun" panose="02010600030101010101" pitchFamily="2" charset="-122"/>
                      </a:endParaRPr>
                    </a:p>
                  </a:txBody>
                  <a:tcPr marL="30571" marR="30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FEDD"/>
                    </a:solidFill>
                  </a:tcPr>
                </a:tc>
                <a:tc>
                  <a:txBody>
                    <a:bodyPr/>
                    <a:lstStyle/>
                    <a:p>
                      <a:pPr>
                        <a:lnSpc>
                          <a:spcPct val="115000"/>
                        </a:lnSpc>
                        <a:spcAft>
                          <a:spcPts val="0"/>
                        </a:spcAft>
                      </a:pPr>
                      <a:r>
                        <a:rPr lang="es-CO" sz="1050">
                          <a:solidFill>
                            <a:srgbClr val="000000"/>
                          </a:solidFill>
                          <a:effectLst/>
                          <a:latin typeface="Arial Narrow" panose="020B0606020202030204" pitchFamily="34" charset="0"/>
                          <a:ea typeface="SimSun" panose="02010600030101010101" pitchFamily="2" charset="-122"/>
                          <a:cs typeface="Calibri" panose="020F0502020204030204" pitchFamily="34" charset="0"/>
                        </a:rPr>
                        <a:t>(PDI2028 – GCV - 23)</a:t>
                      </a:r>
                      <a:endParaRPr lang="es-CO" sz="1100">
                        <a:effectLst/>
                        <a:latin typeface="Times New Roman" panose="02020603050405020304" pitchFamily="18" charset="0"/>
                        <a:ea typeface="SimSun" panose="02010600030101010101" pitchFamily="2" charset="-122"/>
                      </a:endParaRPr>
                    </a:p>
                  </a:txBody>
                  <a:tcPr marL="30571" marR="30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8152431"/>
                  </a:ext>
                </a:extLst>
              </a:tr>
              <a:tr h="120536">
                <a:tc>
                  <a:txBody>
                    <a:bodyPr/>
                    <a:lstStyle/>
                    <a:p>
                      <a:pPr>
                        <a:lnSpc>
                          <a:spcPct val="115000"/>
                        </a:lnSpc>
                        <a:spcAft>
                          <a:spcPts val="0"/>
                        </a:spcAft>
                      </a:pPr>
                      <a:r>
                        <a:rPr lang="es-CO" sz="105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Dependencia responsable del proyecto</a:t>
                      </a:r>
                      <a:endParaRPr lang="es-CO" sz="1100" dirty="0">
                        <a:effectLst/>
                        <a:latin typeface="Times New Roman" panose="02020603050405020304" pitchFamily="18" charset="0"/>
                        <a:ea typeface="SimSun" panose="02010600030101010101" pitchFamily="2" charset="-122"/>
                      </a:endParaRPr>
                    </a:p>
                  </a:txBody>
                  <a:tcPr marL="30571" marR="30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FEDD"/>
                    </a:solidFill>
                  </a:tcPr>
                </a:tc>
                <a:tc>
                  <a:txBody>
                    <a:bodyPr/>
                    <a:lstStyle/>
                    <a:p>
                      <a:pPr>
                        <a:lnSpc>
                          <a:spcPct val="115000"/>
                        </a:lnSpc>
                        <a:spcAft>
                          <a:spcPts val="0"/>
                        </a:spcAft>
                      </a:pPr>
                      <a:r>
                        <a:rPr lang="es-CO" sz="1050">
                          <a:effectLst/>
                          <a:latin typeface="Arial Narrow" panose="020B0606020202030204" pitchFamily="34" charset="0"/>
                          <a:ea typeface="Times New Roman" panose="02020603050405020304" pitchFamily="18" charset="0"/>
                          <a:cs typeface="Calibri" panose="020F0502020204030204" pitchFamily="34" charset="0"/>
                        </a:rPr>
                        <a:t>Planeación</a:t>
                      </a:r>
                      <a:endParaRPr lang="es-CO" sz="1100">
                        <a:effectLst/>
                        <a:latin typeface="Times New Roman" panose="02020603050405020304" pitchFamily="18" charset="0"/>
                        <a:ea typeface="SimSun" panose="02010600030101010101" pitchFamily="2" charset="-122"/>
                      </a:endParaRPr>
                    </a:p>
                  </a:txBody>
                  <a:tcPr marL="30571" marR="30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5468744"/>
                  </a:ext>
                </a:extLst>
              </a:tr>
              <a:tr h="120536">
                <a:tc>
                  <a:txBody>
                    <a:bodyPr/>
                    <a:lstStyle/>
                    <a:p>
                      <a:pPr>
                        <a:lnSpc>
                          <a:spcPct val="115000"/>
                        </a:lnSpc>
                        <a:spcAft>
                          <a:spcPts val="0"/>
                        </a:spcAft>
                      </a:pPr>
                      <a:r>
                        <a:rPr lang="es-CO" sz="105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Pilar de Gestión</a:t>
                      </a:r>
                      <a:endParaRPr lang="es-CO" sz="1100" dirty="0">
                        <a:effectLst/>
                        <a:latin typeface="Times New Roman" panose="02020603050405020304" pitchFamily="18" charset="0"/>
                        <a:ea typeface="SimSun" panose="02010600030101010101" pitchFamily="2" charset="-122"/>
                      </a:endParaRPr>
                    </a:p>
                  </a:txBody>
                  <a:tcPr marL="30571" marR="30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FEDD"/>
                    </a:solidFill>
                  </a:tcPr>
                </a:tc>
                <a:tc>
                  <a:txBody>
                    <a:bodyPr/>
                    <a:lstStyle/>
                    <a:p>
                      <a:pPr>
                        <a:lnSpc>
                          <a:spcPct val="115000"/>
                        </a:lnSpc>
                        <a:spcAft>
                          <a:spcPts val="0"/>
                        </a:spcAft>
                      </a:pPr>
                      <a:r>
                        <a:rPr lang="es-CO" sz="1050">
                          <a:effectLst/>
                          <a:latin typeface="Arial Narrow" panose="020B0606020202030204" pitchFamily="34" charset="0"/>
                          <a:ea typeface="Times New Roman" panose="02020603050405020304" pitchFamily="18" charset="0"/>
                          <a:cs typeface="Calibri" panose="020F0502020204030204" pitchFamily="34" charset="0"/>
                        </a:rPr>
                        <a:t>Gestión del Contexto y visibilidad nacional e internacional</a:t>
                      </a:r>
                      <a:endParaRPr lang="es-CO" sz="1100">
                        <a:effectLst/>
                        <a:latin typeface="Times New Roman" panose="02020603050405020304" pitchFamily="18" charset="0"/>
                        <a:ea typeface="SimSun" panose="02010600030101010101" pitchFamily="2" charset="-122"/>
                      </a:endParaRPr>
                    </a:p>
                  </a:txBody>
                  <a:tcPr marL="30571" marR="30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5702022"/>
                  </a:ext>
                </a:extLst>
              </a:tr>
              <a:tr h="120536">
                <a:tc>
                  <a:txBody>
                    <a:bodyPr/>
                    <a:lstStyle/>
                    <a:p>
                      <a:pPr>
                        <a:lnSpc>
                          <a:spcPct val="115000"/>
                        </a:lnSpc>
                        <a:spcAft>
                          <a:spcPts val="0"/>
                        </a:spcAft>
                      </a:pPr>
                      <a:r>
                        <a:rPr lang="es-CO" sz="105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Coordinador Pilar de Gestión</a:t>
                      </a:r>
                      <a:endParaRPr lang="es-CO" sz="1100" dirty="0">
                        <a:effectLst/>
                        <a:latin typeface="Times New Roman" panose="02020603050405020304" pitchFamily="18" charset="0"/>
                        <a:ea typeface="SimSun" panose="02010600030101010101" pitchFamily="2" charset="-122"/>
                      </a:endParaRPr>
                    </a:p>
                  </a:txBody>
                  <a:tcPr marL="30571" marR="30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FEDD"/>
                    </a:solidFill>
                  </a:tcPr>
                </a:tc>
                <a:tc>
                  <a:txBody>
                    <a:bodyPr/>
                    <a:lstStyle/>
                    <a:p>
                      <a:pPr>
                        <a:lnSpc>
                          <a:spcPct val="115000"/>
                        </a:lnSpc>
                        <a:spcAft>
                          <a:spcPts val="0"/>
                        </a:spcAft>
                      </a:pPr>
                      <a:r>
                        <a:rPr lang="es-CO" sz="1050">
                          <a:effectLst/>
                          <a:latin typeface="Arial Narrow" panose="020B0606020202030204" pitchFamily="34" charset="0"/>
                          <a:ea typeface="Times New Roman" panose="02020603050405020304" pitchFamily="18" charset="0"/>
                          <a:cs typeface="Calibri" panose="020F0502020204030204" pitchFamily="34" charset="0"/>
                        </a:rPr>
                        <a:t>Francisco Uribe</a:t>
                      </a:r>
                      <a:endParaRPr lang="es-CO" sz="1100">
                        <a:effectLst/>
                        <a:latin typeface="Times New Roman" panose="02020603050405020304" pitchFamily="18" charset="0"/>
                        <a:ea typeface="SimSun" panose="02010600030101010101" pitchFamily="2" charset="-122"/>
                      </a:endParaRPr>
                    </a:p>
                  </a:txBody>
                  <a:tcPr marL="30571" marR="30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7485152"/>
                  </a:ext>
                </a:extLst>
              </a:tr>
              <a:tr h="241071">
                <a:tc>
                  <a:txBody>
                    <a:bodyPr/>
                    <a:lstStyle/>
                    <a:p>
                      <a:pPr>
                        <a:lnSpc>
                          <a:spcPct val="115000"/>
                        </a:lnSpc>
                        <a:spcAft>
                          <a:spcPts val="0"/>
                        </a:spcAft>
                      </a:pPr>
                      <a:r>
                        <a:rPr lang="es-CO" sz="105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Programa</a:t>
                      </a:r>
                      <a:endParaRPr lang="es-CO" sz="1100" dirty="0">
                        <a:effectLst/>
                        <a:latin typeface="Times New Roman" panose="02020603050405020304" pitchFamily="18" charset="0"/>
                        <a:ea typeface="SimSun" panose="02010600030101010101" pitchFamily="2" charset="-122"/>
                      </a:endParaRPr>
                    </a:p>
                  </a:txBody>
                  <a:tcPr marL="30571" marR="30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FEDD"/>
                    </a:solidFill>
                  </a:tcPr>
                </a:tc>
                <a:tc>
                  <a:txBody>
                    <a:bodyPr/>
                    <a:lstStyle/>
                    <a:p>
                      <a:pPr>
                        <a:lnSpc>
                          <a:spcPct val="115000"/>
                        </a:lnSpc>
                        <a:spcAft>
                          <a:spcPts val="0"/>
                        </a:spcAft>
                      </a:pPr>
                      <a:r>
                        <a:rPr lang="es-CO" sz="1050">
                          <a:effectLst/>
                          <a:latin typeface="Arial Narrow" panose="020B0606020202030204" pitchFamily="34" charset="0"/>
                          <a:ea typeface="Times New Roman" panose="02020603050405020304" pitchFamily="18" charset="0"/>
                          <a:cs typeface="Calibri" panose="020F0502020204030204" pitchFamily="34" charset="0"/>
                        </a:rPr>
                        <a:t>Universidad para la ciudadanía, la convivencia, la democracia y la paz</a:t>
                      </a:r>
                      <a:endParaRPr lang="es-CO" sz="1100">
                        <a:effectLst/>
                        <a:latin typeface="Times New Roman" panose="02020603050405020304" pitchFamily="18" charset="0"/>
                        <a:ea typeface="SimSun" panose="02010600030101010101" pitchFamily="2" charset="-122"/>
                      </a:endParaRPr>
                    </a:p>
                  </a:txBody>
                  <a:tcPr marL="30571" marR="30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457677"/>
                  </a:ext>
                </a:extLst>
              </a:tr>
              <a:tr h="120536">
                <a:tc rowSpan="3">
                  <a:txBody>
                    <a:bodyPr/>
                    <a:lstStyle/>
                    <a:p>
                      <a:pPr>
                        <a:lnSpc>
                          <a:spcPct val="115000"/>
                        </a:lnSpc>
                        <a:spcAft>
                          <a:spcPts val="0"/>
                        </a:spcAft>
                      </a:pPr>
                      <a:r>
                        <a:rPr lang="es-CO" sz="105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Procesos asociados </a:t>
                      </a:r>
                      <a:br>
                        <a:rPr lang="es-CO" sz="105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br>
                      <a:r>
                        <a:rPr lang="es-CO" sz="105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(Sistema Integral de Gestión)</a:t>
                      </a:r>
                      <a:endParaRPr lang="es-CO" sz="1100" dirty="0">
                        <a:effectLst/>
                        <a:latin typeface="Times New Roman" panose="02020603050405020304" pitchFamily="18" charset="0"/>
                        <a:ea typeface="SimSun" panose="02010600030101010101" pitchFamily="2" charset="-122"/>
                      </a:endParaRPr>
                    </a:p>
                  </a:txBody>
                  <a:tcPr marL="30571" marR="30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FEDD"/>
                    </a:solidFill>
                  </a:tcPr>
                </a:tc>
                <a:tc>
                  <a:txBody>
                    <a:bodyPr/>
                    <a:lstStyle/>
                    <a:p>
                      <a:pPr>
                        <a:lnSpc>
                          <a:spcPct val="115000"/>
                        </a:lnSpc>
                        <a:spcAft>
                          <a:spcPts val="0"/>
                        </a:spcAft>
                      </a:pPr>
                      <a:r>
                        <a:rPr lang="es-CO" sz="1050">
                          <a:effectLst/>
                          <a:latin typeface="Arial Narrow" panose="020B0606020202030204" pitchFamily="34" charset="0"/>
                          <a:ea typeface="Times New Roman" panose="02020603050405020304" pitchFamily="18" charset="0"/>
                          <a:cs typeface="Calibri" panose="020F0502020204030204" pitchFamily="34" charset="0"/>
                        </a:rPr>
                        <a:t>Misionales - Extensión y proyección social</a:t>
                      </a:r>
                      <a:endParaRPr lang="es-CO" sz="1100">
                        <a:effectLst/>
                        <a:latin typeface="Times New Roman" panose="02020603050405020304" pitchFamily="18" charset="0"/>
                        <a:ea typeface="SimSun" panose="02010600030101010101" pitchFamily="2" charset="-122"/>
                      </a:endParaRPr>
                    </a:p>
                  </a:txBody>
                  <a:tcPr marL="30571" marR="30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5718150"/>
                  </a:ext>
                </a:extLst>
              </a:tr>
              <a:tr h="120536">
                <a:tc vMerge="1">
                  <a:txBody>
                    <a:bodyPr/>
                    <a:lstStyle/>
                    <a:p>
                      <a:endParaRPr lang="es-CO"/>
                    </a:p>
                  </a:txBody>
                  <a:tcPr/>
                </a:tc>
                <a:tc>
                  <a:txBody>
                    <a:bodyPr/>
                    <a:lstStyle/>
                    <a:p>
                      <a:pPr>
                        <a:lnSpc>
                          <a:spcPct val="115000"/>
                        </a:lnSpc>
                        <a:spcAft>
                          <a:spcPts val="0"/>
                        </a:spcAft>
                      </a:pPr>
                      <a:r>
                        <a:rPr lang="es-CO" sz="1050">
                          <a:effectLst/>
                          <a:latin typeface="Arial Narrow" panose="020B0606020202030204" pitchFamily="34" charset="0"/>
                          <a:ea typeface="Times New Roman" panose="02020603050405020304" pitchFamily="18" charset="0"/>
                          <a:cs typeface="Calibri" panose="020F0502020204030204" pitchFamily="34" charset="0"/>
                        </a:rPr>
                        <a:t>De apoyo - Internacionalización</a:t>
                      </a:r>
                      <a:endParaRPr lang="es-CO" sz="1100">
                        <a:effectLst/>
                        <a:latin typeface="Times New Roman" panose="02020603050405020304" pitchFamily="18" charset="0"/>
                        <a:ea typeface="SimSun" panose="02010600030101010101" pitchFamily="2" charset="-122"/>
                      </a:endParaRPr>
                    </a:p>
                  </a:txBody>
                  <a:tcPr marL="30571" marR="30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7392544"/>
                  </a:ext>
                </a:extLst>
              </a:tr>
              <a:tr h="120536">
                <a:tc vMerge="1">
                  <a:txBody>
                    <a:bodyPr/>
                    <a:lstStyle/>
                    <a:p>
                      <a:endParaRPr lang="es-CO"/>
                    </a:p>
                  </a:txBody>
                  <a:tcPr/>
                </a:tc>
                <a:tc>
                  <a:txBody>
                    <a:bodyPr/>
                    <a:lstStyle/>
                    <a:p>
                      <a:pPr>
                        <a:lnSpc>
                          <a:spcPct val="115000"/>
                        </a:lnSpc>
                        <a:spcAft>
                          <a:spcPts val="0"/>
                        </a:spcAft>
                      </a:pPr>
                      <a:r>
                        <a:rPr lang="es-CO" sz="1050">
                          <a:effectLst/>
                          <a:latin typeface="Arial Narrow" panose="020B0606020202030204" pitchFamily="34" charset="0"/>
                          <a:ea typeface="Times New Roman" panose="02020603050405020304" pitchFamily="18" charset="0"/>
                          <a:cs typeface="Calibri" panose="020F0502020204030204" pitchFamily="34" charset="0"/>
                        </a:rPr>
                        <a:t>De apoyo - Egresados</a:t>
                      </a:r>
                      <a:endParaRPr lang="es-CO" sz="1100">
                        <a:effectLst/>
                        <a:latin typeface="Times New Roman" panose="02020603050405020304" pitchFamily="18" charset="0"/>
                        <a:ea typeface="SimSun" panose="02010600030101010101" pitchFamily="2" charset="-122"/>
                      </a:endParaRPr>
                    </a:p>
                  </a:txBody>
                  <a:tcPr marL="30571" marR="30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4793196"/>
                  </a:ext>
                </a:extLst>
              </a:tr>
              <a:tr h="120536">
                <a:tc rowSpan="3">
                  <a:txBody>
                    <a:bodyPr/>
                    <a:lstStyle/>
                    <a:p>
                      <a:pPr>
                        <a:lnSpc>
                          <a:spcPct val="115000"/>
                        </a:lnSpc>
                        <a:spcAft>
                          <a:spcPts val="0"/>
                        </a:spcAft>
                      </a:pPr>
                      <a:r>
                        <a:rPr lang="es-CO" sz="105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Factores de calidad institucional a los que apunta el proyecto</a:t>
                      </a:r>
                      <a:endParaRPr lang="es-CO" sz="1100" dirty="0">
                        <a:effectLst/>
                        <a:latin typeface="Times New Roman" panose="02020603050405020304" pitchFamily="18" charset="0"/>
                        <a:ea typeface="SimSun" panose="02010600030101010101" pitchFamily="2" charset="-122"/>
                      </a:endParaRPr>
                    </a:p>
                  </a:txBody>
                  <a:tcPr marL="30571" marR="30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FEDD"/>
                    </a:solidFill>
                  </a:tcPr>
                </a:tc>
                <a:tc>
                  <a:txBody>
                    <a:bodyPr/>
                    <a:lstStyle/>
                    <a:p>
                      <a:pPr>
                        <a:lnSpc>
                          <a:spcPct val="115000"/>
                        </a:lnSpc>
                        <a:spcAft>
                          <a:spcPts val="0"/>
                        </a:spcAft>
                      </a:pPr>
                      <a:r>
                        <a:rPr lang="es-CO"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4. Procesos académicos</a:t>
                      </a:r>
                      <a:endParaRPr lang="es-CO" sz="1100">
                        <a:effectLst/>
                        <a:latin typeface="Times New Roman" panose="02020603050405020304" pitchFamily="18" charset="0"/>
                        <a:ea typeface="SimSun" panose="02010600030101010101" pitchFamily="2" charset="-122"/>
                      </a:endParaRPr>
                    </a:p>
                  </a:txBody>
                  <a:tcPr marL="30571" marR="30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24900845"/>
                  </a:ext>
                </a:extLst>
              </a:tr>
              <a:tr h="120536">
                <a:tc vMerge="1">
                  <a:txBody>
                    <a:bodyPr/>
                    <a:lstStyle/>
                    <a:p>
                      <a:endParaRPr lang="es-CO"/>
                    </a:p>
                  </a:txBody>
                  <a:tcPr/>
                </a:tc>
                <a:tc>
                  <a:txBody>
                    <a:bodyPr/>
                    <a:lstStyle/>
                    <a:p>
                      <a:pPr>
                        <a:lnSpc>
                          <a:spcPct val="115000"/>
                        </a:lnSpc>
                        <a:spcAft>
                          <a:spcPts val="0"/>
                        </a:spcAft>
                      </a:pPr>
                      <a:r>
                        <a:rPr lang="es-CO"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5. Visibilidad  nacional e internacional</a:t>
                      </a:r>
                      <a:endParaRPr lang="es-CO" sz="1100">
                        <a:effectLst/>
                        <a:latin typeface="Times New Roman" panose="02020603050405020304" pitchFamily="18" charset="0"/>
                        <a:ea typeface="SimSun" panose="02010600030101010101" pitchFamily="2" charset="-122"/>
                      </a:endParaRPr>
                    </a:p>
                  </a:txBody>
                  <a:tcPr marL="30571" marR="30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09301445"/>
                  </a:ext>
                </a:extLst>
              </a:tr>
              <a:tr h="120536">
                <a:tc vMerge="1">
                  <a:txBody>
                    <a:bodyPr/>
                    <a:lstStyle/>
                    <a:p>
                      <a:endParaRPr lang="es-CO"/>
                    </a:p>
                  </a:txBody>
                  <a:tcPr/>
                </a:tc>
                <a:tc>
                  <a:txBody>
                    <a:bodyPr/>
                    <a:lstStyle/>
                    <a:p>
                      <a:pPr>
                        <a:lnSpc>
                          <a:spcPct val="115000"/>
                        </a:lnSpc>
                        <a:spcAft>
                          <a:spcPts val="0"/>
                        </a:spcAft>
                      </a:pPr>
                      <a:r>
                        <a:rPr lang="es-CO"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7. Pertinencia e impacto social</a:t>
                      </a:r>
                      <a:endParaRPr lang="es-CO" sz="1100">
                        <a:effectLst/>
                        <a:latin typeface="Times New Roman" panose="02020603050405020304" pitchFamily="18" charset="0"/>
                        <a:ea typeface="SimSun" panose="02010600030101010101" pitchFamily="2" charset="-122"/>
                      </a:endParaRPr>
                    </a:p>
                  </a:txBody>
                  <a:tcPr marL="30571" marR="30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30655518"/>
                  </a:ext>
                </a:extLst>
              </a:tr>
              <a:tr h="120536">
                <a:tc>
                  <a:txBody>
                    <a:bodyPr/>
                    <a:lstStyle/>
                    <a:p>
                      <a:pPr>
                        <a:lnSpc>
                          <a:spcPct val="115000"/>
                        </a:lnSpc>
                        <a:spcAft>
                          <a:spcPts val="0"/>
                        </a:spcAft>
                      </a:pPr>
                      <a:r>
                        <a:rPr lang="es-CO" sz="105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Estándares de calidad (Modelo de acreditación internacional Sello Sofía)</a:t>
                      </a:r>
                      <a:endParaRPr lang="es-CO" sz="1100" dirty="0">
                        <a:effectLst/>
                        <a:latin typeface="Times New Roman" panose="02020603050405020304" pitchFamily="18" charset="0"/>
                        <a:ea typeface="SimSun" panose="02010600030101010101" pitchFamily="2" charset="-122"/>
                      </a:endParaRPr>
                    </a:p>
                  </a:txBody>
                  <a:tcPr marL="30571" marR="30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FEDD"/>
                    </a:solidFill>
                  </a:tcPr>
                </a:tc>
                <a:tc>
                  <a:txBody>
                    <a:bodyPr/>
                    <a:lstStyle/>
                    <a:p>
                      <a:pPr>
                        <a:lnSpc>
                          <a:spcPct val="115000"/>
                        </a:lnSpc>
                        <a:spcAft>
                          <a:spcPts val="0"/>
                        </a:spcAft>
                      </a:pPr>
                      <a:r>
                        <a:rPr lang="es-CO" sz="1050">
                          <a:effectLst/>
                          <a:latin typeface="Arial Narrow" panose="020B0606020202030204" pitchFamily="34" charset="0"/>
                          <a:ea typeface="Times New Roman" panose="02020603050405020304" pitchFamily="18" charset="0"/>
                          <a:cs typeface="Calibri" panose="020F0502020204030204" pitchFamily="34" charset="0"/>
                        </a:rPr>
                        <a:t>7. Vinculación con el entorno</a:t>
                      </a:r>
                      <a:endParaRPr lang="es-CO" sz="1100">
                        <a:effectLst/>
                        <a:latin typeface="Times New Roman" panose="02020603050405020304" pitchFamily="18" charset="0"/>
                        <a:ea typeface="SimSun" panose="02010600030101010101" pitchFamily="2" charset="-122"/>
                      </a:endParaRPr>
                    </a:p>
                  </a:txBody>
                  <a:tcPr marL="30571" marR="30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79970575"/>
                  </a:ext>
                </a:extLst>
              </a:tr>
              <a:tr h="132589">
                <a:tc>
                  <a:txBody>
                    <a:bodyPr/>
                    <a:lstStyle/>
                    <a:p>
                      <a:pPr>
                        <a:lnSpc>
                          <a:spcPct val="115000"/>
                        </a:lnSpc>
                        <a:spcAft>
                          <a:spcPts val="0"/>
                        </a:spcAft>
                      </a:pPr>
                      <a:r>
                        <a:rPr lang="es-CO" sz="105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Otras instancias o dependencias participantes </a:t>
                      </a:r>
                      <a:endParaRPr lang="es-CO" sz="1100" dirty="0">
                        <a:effectLst/>
                        <a:latin typeface="Times New Roman" panose="02020603050405020304" pitchFamily="18" charset="0"/>
                        <a:ea typeface="SimSun" panose="02010600030101010101" pitchFamily="2" charset="-122"/>
                      </a:endParaRPr>
                    </a:p>
                  </a:txBody>
                  <a:tcPr marL="30571" marR="30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FEDD"/>
                    </a:solidFill>
                  </a:tcPr>
                </a:tc>
                <a:tc>
                  <a:txBody>
                    <a:bodyPr/>
                    <a:lstStyle/>
                    <a:p>
                      <a:pPr>
                        <a:lnSpc>
                          <a:spcPct val="115000"/>
                        </a:lnSpc>
                        <a:spcAft>
                          <a:spcPts val="0"/>
                        </a:spcAft>
                      </a:pPr>
                      <a:r>
                        <a:rPr lang="es-CO" sz="11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t>SUEJE/ Departamento de Humanidades UTP / Univirtual</a:t>
                      </a:r>
                      <a:endParaRPr lang="es-CO" sz="1100" dirty="0">
                        <a:effectLst/>
                        <a:latin typeface="Times New Roman" panose="02020603050405020304" pitchFamily="18" charset="0"/>
                        <a:ea typeface="SimSun" panose="02010600030101010101" pitchFamily="2" charset="-122"/>
                      </a:endParaRPr>
                    </a:p>
                  </a:txBody>
                  <a:tcPr marL="30571" marR="30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0918871"/>
                  </a:ext>
                </a:extLst>
              </a:tr>
              <a:tr h="843750">
                <a:tc>
                  <a:txBody>
                    <a:bodyPr/>
                    <a:lstStyle/>
                    <a:p>
                      <a:pPr>
                        <a:lnSpc>
                          <a:spcPct val="115000"/>
                        </a:lnSpc>
                        <a:spcAft>
                          <a:spcPts val="0"/>
                        </a:spcAft>
                      </a:pPr>
                      <a:r>
                        <a:rPr lang="es-CO" sz="105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Actores o entidades externas a la UTP que participan en el proyecto</a:t>
                      </a:r>
                      <a:endParaRPr lang="es-CO" sz="1100" dirty="0">
                        <a:effectLst/>
                        <a:latin typeface="Times New Roman" panose="02020603050405020304" pitchFamily="18" charset="0"/>
                        <a:ea typeface="SimSun" panose="02010600030101010101" pitchFamily="2" charset="-122"/>
                      </a:endParaRPr>
                    </a:p>
                  </a:txBody>
                  <a:tcPr marL="30571" marR="30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FEDD"/>
                    </a:solidFill>
                  </a:tcPr>
                </a:tc>
                <a:tc>
                  <a:txBody>
                    <a:bodyPr/>
                    <a:lstStyle/>
                    <a:p>
                      <a:pPr>
                        <a:lnSpc>
                          <a:spcPct val="115000"/>
                        </a:lnSpc>
                        <a:spcAft>
                          <a:spcPts val="0"/>
                        </a:spcAft>
                      </a:pPr>
                      <a:r>
                        <a:rPr lang="es-CO" sz="1050" dirty="0">
                          <a:effectLst/>
                          <a:latin typeface="Arial Narrow" panose="020B0606020202030204" pitchFamily="34" charset="0"/>
                          <a:ea typeface="Times New Roman" panose="02020603050405020304" pitchFamily="18" charset="0"/>
                          <a:cs typeface="Calibri" panose="020F0502020204030204" pitchFamily="34" charset="0"/>
                        </a:rPr>
                        <a:t>Oficina de Paz y Reconciliación de Pereira, Agencia de Reintegración y Normalización -ARN, Comisión para el Esclarecimiento de la Verdad CEV, Audifarma, Unidad para la Atención y Reparación Integral de Víctimas, Unidad de Restitución de Tierras, Corporación Viva la Ciudadanía, Red Nacional de Planeación Local y Presupuestos Participativos, Alcaldías, Gobernaciones, Sistema Universitario Estatal -SUE</a:t>
                      </a:r>
                      <a:endParaRPr lang="es-CO" sz="1100" dirty="0">
                        <a:effectLst/>
                        <a:latin typeface="Times New Roman" panose="02020603050405020304" pitchFamily="18" charset="0"/>
                        <a:ea typeface="SimSun" panose="02010600030101010101" pitchFamily="2" charset="-122"/>
                      </a:endParaRPr>
                    </a:p>
                  </a:txBody>
                  <a:tcPr marL="30571" marR="30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7804900"/>
                  </a:ext>
                </a:extLst>
              </a:tr>
              <a:tr h="120536">
                <a:tc rowSpan="5">
                  <a:txBody>
                    <a:bodyPr/>
                    <a:lstStyle/>
                    <a:p>
                      <a:pPr>
                        <a:lnSpc>
                          <a:spcPct val="115000"/>
                        </a:lnSpc>
                        <a:spcAft>
                          <a:spcPts val="0"/>
                        </a:spcAft>
                      </a:pPr>
                      <a:r>
                        <a:rPr lang="es-CO" sz="105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Programas a los cuales le aporta indirectamente el proyecto</a:t>
                      </a:r>
                      <a:endParaRPr lang="es-CO" sz="1100" dirty="0">
                        <a:effectLst/>
                        <a:latin typeface="Times New Roman" panose="02020603050405020304" pitchFamily="18" charset="0"/>
                        <a:ea typeface="SimSun" panose="02010600030101010101" pitchFamily="2" charset="-122"/>
                      </a:endParaRPr>
                    </a:p>
                  </a:txBody>
                  <a:tcPr marL="30571" marR="30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FEDD"/>
                    </a:solidFill>
                  </a:tcPr>
                </a:tc>
                <a:tc>
                  <a:txBody>
                    <a:bodyPr/>
                    <a:lstStyle/>
                    <a:p>
                      <a:pPr>
                        <a:lnSpc>
                          <a:spcPct val="115000"/>
                        </a:lnSpc>
                        <a:spcAft>
                          <a:spcPts val="0"/>
                        </a:spcAft>
                      </a:pPr>
                      <a:r>
                        <a:rPr lang="es-CO" sz="1050">
                          <a:effectLst/>
                          <a:latin typeface="Arial Narrow" panose="020B0606020202030204" pitchFamily="34" charset="0"/>
                          <a:ea typeface="Times New Roman" panose="02020603050405020304" pitchFamily="18" charset="0"/>
                          <a:cs typeface="Calibri" panose="020F0502020204030204" pitchFamily="34" charset="0"/>
                        </a:rPr>
                        <a:t>Internacionalización integral de la Universidad</a:t>
                      </a:r>
                      <a:endParaRPr lang="es-CO" sz="1100">
                        <a:effectLst/>
                        <a:latin typeface="Times New Roman" panose="02020603050405020304" pitchFamily="18" charset="0"/>
                        <a:ea typeface="SimSun" panose="02010600030101010101" pitchFamily="2" charset="-122"/>
                      </a:endParaRPr>
                    </a:p>
                  </a:txBody>
                  <a:tcPr marL="30571" marR="30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6375066"/>
                  </a:ext>
                </a:extLst>
              </a:tr>
              <a:tr h="361607">
                <a:tc vMerge="1">
                  <a:txBody>
                    <a:bodyPr/>
                    <a:lstStyle/>
                    <a:p>
                      <a:endParaRPr lang="es-CO"/>
                    </a:p>
                  </a:txBody>
                  <a:tcPr/>
                </a:tc>
                <a:tc>
                  <a:txBody>
                    <a:bodyPr/>
                    <a:lstStyle/>
                    <a:p>
                      <a:pPr>
                        <a:lnSpc>
                          <a:spcPct val="115000"/>
                        </a:lnSpc>
                        <a:spcAft>
                          <a:spcPts val="0"/>
                        </a:spcAft>
                      </a:pPr>
                      <a:r>
                        <a:rPr lang="es-CO" sz="1050">
                          <a:effectLst/>
                          <a:latin typeface="Arial Narrow" panose="020B0606020202030204" pitchFamily="34" charset="0"/>
                          <a:ea typeface="Times New Roman" panose="02020603050405020304" pitchFamily="18" charset="0"/>
                          <a:cs typeface="Calibri" panose="020F0502020204030204" pitchFamily="34" charset="0"/>
                        </a:rPr>
                        <a:t>Consolidación de la investigación institucional con impacto en la sociedad y reconocimiento nacional e internacional a través de la generación de conocimiento y la creación artística</a:t>
                      </a:r>
                      <a:endParaRPr lang="es-CO" sz="1100">
                        <a:effectLst/>
                        <a:latin typeface="Times New Roman" panose="02020603050405020304" pitchFamily="18" charset="0"/>
                        <a:ea typeface="SimSun" panose="02010600030101010101" pitchFamily="2" charset="-122"/>
                      </a:endParaRPr>
                    </a:p>
                  </a:txBody>
                  <a:tcPr marL="30571" marR="30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192549"/>
                  </a:ext>
                </a:extLst>
              </a:tr>
              <a:tr h="241071">
                <a:tc vMerge="1">
                  <a:txBody>
                    <a:bodyPr/>
                    <a:lstStyle/>
                    <a:p>
                      <a:endParaRPr lang="es-CO"/>
                    </a:p>
                  </a:txBody>
                  <a:tcPr/>
                </a:tc>
                <a:tc>
                  <a:txBody>
                    <a:bodyPr/>
                    <a:lstStyle/>
                    <a:p>
                      <a:pPr>
                        <a:lnSpc>
                          <a:spcPct val="115000"/>
                        </a:lnSpc>
                        <a:spcAft>
                          <a:spcPts val="0"/>
                        </a:spcAft>
                      </a:pPr>
                      <a:r>
                        <a:rPr lang="es-CO" sz="1050">
                          <a:effectLst/>
                          <a:latin typeface="Arial Narrow" panose="020B0606020202030204" pitchFamily="34" charset="0"/>
                          <a:ea typeface="Times New Roman" panose="02020603050405020304" pitchFamily="18" charset="0"/>
                          <a:cs typeface="Calibri" panose="020F0502020204030204" pitchFamily="34" charset="0"/>
                        </a:rPr>
                        <a:t>Cultura de la legalidad, la transparencia, el gobierno corporativo y la participación ciudadana</a:t>
                      </a:r>
                      <a:endParaRPr lang="es-CO" sz="1100">
                        <a:effectLst/>
                        <a:latin typeface="Times New Roman" panose="02020603050405020304" pitchFamily="18" charset="0"/>
                        <a:ea typeface="SimSun" panose="02010600030101010101" pitchFamily="2" charset="-122"/>
                      </a:endParaRPr>
                    </a:p>
                  </a:txBody>
                  <a:tcPr marL="30571" marR="30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4841279"/>
                  </a:ext>
                </a:extLst>
              </a:tr>
              <a:tr h="120536">
                <a:tc vMerge="1">
                  <a:txBody>
                    <a:bodyPr/>
                    <a:lstStyle/>
                    <a:p>
                      <a:endParaRPr lang="es-CO"/>
                    </a:p>
                  </a:txBody>
                  <a:tcPr/>
                </a:tc>
                <a:tc>
                  <a:txBody>
                    <a:bodyPr/>
                    <a:lstStyle/>
                    <a:p>
                      <a:pPr>
                        <a:lnSpc>
                          <a:spcPct val="115000"/>
                        </a:lnSpc>
                        <a:spcAft>
                          <a:spcPts val="0"/>
                        </a:spcAft>
                      </a:pPr>
                      <a:r>
                        <a:rPr lang="es-CO" sz="1050">
                          <a:effectLst/>
                          <a:latin typeface="Arial Narrow" panose="020B0606020202030204" pitchFamily="34" charset="0"/>
                          <a:ea typeface="Times New Roman" panose="02020603050405020304" pitchFamily="18" charset="0"/>
                          <a:cs typeface="Calibri" panose="020F0502020204030204" pitchFamily="34" charset="0"/>
                        </a:rPr>
                        <a:t>Acompañamiento Integral e inclusión</a:t>
                      </a:r>
                      <a:endParaRPr lang="es-CO" sz="1100">
                        <a:effectLst/>
                        <a:latin typeface="Times New Roman" panose="02020603050405020304" pitchFamily="18" charset="0"/>
                        <a:ea typeface="SimSun" panose="02010600030101010101" pitchFamily="2" charset="-122"/>
                      </a:endParaRPr>
                    </a:p>
                  </a:txBody>
                  <a:tcPr marL="30571" marR="30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1423141"/>
                  </a:ext>
                </a:extLst>
              </a:tr>
              <a:tr h="120536">
                <a:tc vMerge="1">
                  <a:txBody>
                    <a:bodyPr/>
                    <a:lstStyle/>
                    <a:p>
                      <a:endParaRPr lang="es-CO"/>
                    </a:p>
                  </a:txBody>
                  <a:tcPr/>
                </a:tc>
                <a:tc>
                  <a:txBody>
                    <a:bodyPr/>
                    <a:lstStyle/>
                    <a:p>
                      <a:pPr>
                        <a:lnSpc>
                          <a:spcPct val="115000"/>
                        </a:lnSpc>
                        <a:spcAft>
                          <a:spcPts val="0"/>
                        </a:spcAft>
                      </a:pPr>
                      <a:r>
                        <a:rPr lang="es-CO" sz="1050">
                          <a:effectLst/>
                          <a:latin typeface="Arial Narrow" panose="020B0606020202030204" pitchFamily="34" charset="0"/>
                          <a:ea typeface="Times New Roman" panose="02020603050405020304" pitchFamily="18" charset="0"/>
                          <a:cs typeface="Calibri" panose="020F0502020204030204" pitchFamily="34" charset="0"/>
                        </a:rPr>
                        <a:t>Formación Vivencial</a:t>
                      </a:r>
                      <a:endParaRPr lang="es-CO" sz="1100">
                        <a:effectLst/>
                        <a:latin typeface="Times New Roman" panose="02020603050405020304" pitchFamily="18" charset="0"/>
                        <a:ea typeface="SimSun" panose="02010600030101010101" pitchFamily="2" charset="-122"/>
                      </a:endParaRPr>
                    </a:p>
                  </a:txBody>
                  <a:tcPr marL="30571" marR="30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6319256"/>
                  </a:ext>
                </a:extLst>
              </a:tr>
              <a:tr h="361607">
                <a:tc rowSpan="4">
                  <a:txBody>
                    <a:bodyPr/>
                    <a:lstStyle/>
                    <a:p>
                      <a:pPr>
                        <a:lnSpc>
                          <a:spcPct val="115000"/>
                        </a:lnSpc>
                        <a:spcAft>
                          <a:spcPts val="0"/>
                        </a:spcAft>
                      </a:pPr>
                      <a:r>
                        <a:rPr lang="es-CO" sz="105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Objetivos de Desarrollo Sostenible (ODS) a los cuales le aporta el proyecto</a:t>
                      </a:r>
                      <a:endParaRPr lang="es-CO" sz="1100" dirty="0">
                        <a:effectLst/>
                        <a:latin typeface="Times New Roman" panose="02020603050405020304" pitchFamily="18" charset="0"/>
                        <a:ea typeface="SimSun" panose="02010600030101010101" pitchFamily="2" charset="-122"/>
                      </a:endParaRPr>
                    </a:p>
                  </a:txBody>
                  <a:tcPr marL="30571" marR="30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FEDD"/>
                    </a:solidFill>
                  </a:tcPr>
                </a:tc>
                <a:tc>
                  <a:txBody>
                    <a:bodyPr/>
                    <a:lstStyle/>
                    <a:p>
                      <a:pPr>
                        <a:lnSpc>
                          <a:spcPct val="115000"/>
                        </a:lnSpc>
                        <a:spcAft>
                          <a:spcPts val="0"/>
                        </a:spcAft>
                      </a:pPr>
                      <a:r>
                        <a:rPr lang="es-CO" sz="1050">
                          <a:effectLst/>
                          <a:latin typeface="Arial Narrow" panose="020B0606020202030204" pitchFamily="34" charset="0"/>
                          <a:ea typeface="Times New Roman" panose="02020603050405020304" pitchFamily="18" charset="0"/>
                          <a:cs typeface="Calibri" panose="020F0502020204030204" pitchFamily="34" charset="0"/>
                        </a:rPr>
                        <a:t>4. Garantizar una educación inclusiva, equitativa y de calidad y promover oportunidades de aprendizaje durante toda la vida para todos</a:t>
                      </a:r>
                      <a:endParaRPr lang="es-CO" sz="1100">
                        <a:effectLst/>
                        <a:latin typeface="Times New Roman" panose="02020603050405020304" pitchFamily="18" charset="0"/>
                        <a:ea typeface="SimSun" panose="02010600030101010101" pitchFamily="2" charset="-122"/>
                      </a:endParaRPr>
                    </a:p>
                  </a:txBody>
                  <a:tcPr marL="30571" marR="30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5992384"/>
                  </a:ext>
                </a:extLst>
              </a:tr>
              <a:tr h="241071">
                <a:tc vMerge="1">
                  <a:txBody>
                    <a:bodyPr/>
                    <a:lstStyle/>
                    <a:p>
                      <a:endParaRPr lang="es-CO"/>
                    </a:p>
                  </a:txBody>
                  <a:tcPr/>
                </a:tc>
                <a:tc>
                  <a:txBody>
                    <a:bodyPr/>
                    <a:lstStyle/>
                    <a:p>
                      <a:pPr>
                        <a:lnSpc>
                          <a:spcPct val="115000"/>
                        </a:lnSpc>
                        <a:spcAft>
                          <a:spcPts val="0"/>
                        </a:spcAft>
                      </a:pPr>
                      <a:r>
                        <a:rPr lang="es-CO" sz="1050">
                          <a:effectLst/>
                          <a:latin typeface="Arial Narrow" panose="020B0606020202030204" pitchFamily="34" charset="0"/>
                          <a:ea typeface="Times New Roman" panose="02020603050405020304" pitchFamily="18" charset="0"/>
                          <a:cs typeface="Calibri" panose="020F0502020204030204" pitchFamily="34" charset="0"/>
                        </a:rPr>
                        <a:t>5. Lograr la igualdad entre todos los géneros y empoderar a todas las mujeres y las niñas</a:t>
                      </a:r>
                      <a:endParaRPr lang="es-CO" sz="1100">
                        <a:effectLst/>
                        <a:latin typeface="Times New Roman" panose="02020603050405020304" pitchFamily="18" charset="0"/>
                        <a:ea typeface="SimSun" panose="02010600030101010101" pitchFamily="2" charset="-122"/>
                      </a:endParaRPr>
                    </a:p>
                  </a:txBody>
                  <a:tcPr marL="30571" marR="30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8888525"/>
                  </a:ext>
                </a:extLst>
              </a:tr>
              <a:tr h="120536">
                <a:tc vMerge="1">
                  <a:txBody>
                    <a:bodyPr/>
                    <a:lstStyle/>
                    <a:p>
                      <a:endParaRPr lang="es-CO"/>
                    </a:p>
                  </a:txBody>
                  <a:tcPr/>
                </a:tc>
                <a:tc>
                  <a:txBody>
                    <a:bodyPr/>
                    <a:lstStyle/>
                    <a:p>
                      <a:pPr>
                        <a:lnSpc>
                          <a:spcPct val="115000"/>
                        </a:lnSpc>
                        <a:spcAft>
                          <a:spcPts val="0"/>
                        </a:spcAft>
                      </a:pPr>
                      <a:r>
                        <a:rPr lang="es-CO" sz="1050">
                          <a:effectLst/>
                          <a:latin typeface="Arial Narrow" panose="020B0606020202030204" pitchFamily="34" charset="0"/>
                          <a:ea typeface="Times New Roman" panose="02020603050405020304" pitchFamily="18" charset="0"/>
                          <a:cs typeface="Calibri" panose="020F0502020204030204" pitchFamily="34" charset="0"/>
                        </a:rPr>
                        <a:t>10.Reducir la desigualdad en y entre todos los países</a:t>
                      </a:r>
                      <a:endParaRPr lang="es-CO" sz="1100">
                        <a:effectLst/>
                        <a:latin typeface="Times New Roman" panose="02020603050405020304" pitchFamily="18" charset="0"/>
                        <a:ea typeface="SimSun" panose="02010600030101010101" pitchFamily="2" charset="-122"/>
                      </a:endParaRPr>
                    </a:p>
                  </a:txBody>
                  <a:tcPr marL="30571" marR="30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4843475"/>
                  </a:ext>
                </a:extLst>
              </a:tr>
              <a:tr h="120536">
                <a:tc vMerge="1">
                  <a:txBody>
                    <a:bodyPr/>
                    <a:lstStyle/>
                    <a:p>
                      <a:endParaRPr lang="es-CO"/>
                    </a:p>
                  </a:txBody>
                  <a:tcPr/>
                </a:tc>
                <a:tc>
                  <a:txBody>
                    <a:bodyPr/>
                    <a:lstStyle/>
                    <a:p>
                      <a:pPr>
                        <a:lnSpc>
                          <a:spcPct val="115000"/>
                        </a:lnSpc>
                        <a:spcAft>
                          <a:spcPts val="0"/>
                        </a:spcAft>
                      </a:pPr>
                      <a:r>
                        <a:rPr lang="es-CO" sz="1050" dirty="0">
                          <a:effectLst/>
                          <a:latin typeface="Arial Narrow" panose="020B0606020202030204" pitchFamily="34" charset="0"/>
                          <a:ea typeface="Times New Roman" panose="02020603050405020304" pitchFamily="18" charset="0"/>
                          <a:cs typeface="Calibri" panose="020F0502020204030204" pitchFamily="34" charset="0"/>
                        </a:rPr>
                        <a:t>16. Promover sociedades justas, pacíficas e inclusivas</a:t>
                      </a:r>
                      <a:endParaRPr lang="es-CO" sz="1100" dirty="0">
                        <a:effectLst/>
                        <a:latin typeface="Times New Roman" panose="02020603050405020304" pitchFamily="18" charset="0"/>
                        <a:ea typeface="SimSun" panose="02010600030101010101" pitchFamily="2" charset="-122"/>
                      </a:endParaRPr>
                    </a:p>
                  </a:txBody>
                  <a:tcPr marL="30571" marR="30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7670748"/>
                  </a:ext>
                </a:extLst>
              </a:tr>
            </a:tbl>
          </a:graphicData>
        </a:graphic>
      </p:graphicFrame>
    </p:spTree>
    <p:extLst>
      <p:ext uri="{BB962C8B-B14F-4D97-AF65-F5344CB8AC3E}">
        <p14:creationId xmlns:p14="http://schemas.microsoft.com/office/powerpoint/2010/main" val="3665913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3579" y="4861802"/>
            <a:ext cx="1052554" cy="1022927"/>
          </a:xfrm>
          <a:prstGeom prst="rect">
            <a:avLst/>
          </a:prstGeom>
        </p:spPr>
      </p:pic>
      <p:sp>
        <p:nvSpPr>
          <p:cNvPr id="8" name="Título 1">
            <a:extLst>
              <a:ext uri="{FF2B5EF4-FFF2-40B4-BE49-F238E27FC236}">
                <a16:creationId xmlns:a16="http://schemas.microsoft.com/office/drawing/2014/main" id="{6E8F9C17-DF16-4503-A23D-C04985936785}"/>
              </a:ext>
            </a:extLst>
          </p:cNvPr>
          <p:cNvSpPr txBox="1">
            <a:spLocks/>
          </p:cNvSpPr>
          <p:nvPr/>
        </p:nvSpPr>
        <p:spPr>
          <a:xfrm>
            <a:off x="2097741" y="369748"/>
            <a:ext cx="7317441"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pPr algn="ctr"/>
            <a:r>
              <a:rPr lang="es-CO" sz="3600" dirty="0">
                <a:solidFill>
                  <a:srgbClr val="00421E"/>
                </a:solidFill>
                <a:effectLst>
                  <a:outerShdw blurRad="38100" dist="38100" dir="2700000" algn="tl">
                    <a:srgbClr val="000000">
                      <a:alpha val="43137"/>
                    </a:srgbClr>
                  </a:outerShdw>
                </a:effectLst>
              </a:rPr>
              <a:t>Identificación del problema, necesidad u oportunidad </a:t>
            </a:r>
          </a:p>
        </p:txBody>
      </p:sp>
      <p:sp>
        <p:nvSpPr>
          <p:cNvPr id="2" name="Rectángulo 1"/>
          <p:cNvSpPr/>
          <p:nvPr/>
        </p:nvSpPr>
        <p:spPr>
          <a:xfrm>
            <a:off x="827712" y="1265595"/>
            <a:ext cx="10842827" cy="1569660"/>
          </a:xfrm>
          <a:prstGeom prst="rect">
            <a:avLst/>
          </a:prstGeom>
        </p:spPr>
        <p:txBody>
          <a:bodyPr wrap="square">
            <a:spAutoFit/>
          </a:bodyPr>
          <a:lstStyle/>
          <a:p>
            <a:pPr algn="just"/>
            <a:r>
              <a:rPr lang="es-CO" sz="1200" dirty="0">
                <a:latin typeface="Arial Narrow" panose="020B0606020202030204" pitchFamily="34" charset="0"/>
              </a:rPr>
              <a:t>En el 2016 los rectores del Sistema Universitario Estatal suscriben el Decálogo de compromiso con la construcción de paz. En el compromiso 10: Las universidades como territorios de paz se plantea: Trabajaremos en el interior de los campus universitarios, para lograr que los estudiantes se movilicen y presenten sus demandas en forma pacífica. Igualmente, trazaremos los lineamientos del caso para que nuestras oficinas y programas académicos de comunicación integren en sus agendas de trabajo los temas propios de la construcción de la paz y hagan parte de las redes y mecanismos interinstitucionales sobre la </a:t>
            </a:r>
            <a:r>
              <a:rPr lang="es-CO" sz="1200" dirty="0" smtClean="0">
                <a:latin typeface="Arial Narrow" panose="020B0606020202030204" pitchFamily="34" charset="0"/>
              </a:rPr>
              <a:t>materia. Consideramos</a:t>
            </a:r>
            <a:r>
              <a:rPr lang="es-CO" sz="1200" dirty="0">
                <a:latin typeface="Arial Narrow" panose="020B0606020202030204" pitchFamily="34" charset="0"/>
              </a:rPr>
              <a:t>, en fin, un compromiso fundamental ayudar a generar conciencia sobre la responsabilidad que cada miembro de la comunidad universitaria nacional tiene en la construcción de la paz. La paz se edifica en la vida cotidiana, en la familia, en las relaciones laborales, en los espacios ciudadanos. Ponemos al servicio de la reconciliación nacional la alta confianza que los colombianos depositan en sus universidades públicas, para avanzar en las tareas del postconflicto que reclaman grandes dosis de credibilidad. Estamos convencidos de que en un ambiente de reconciliación y de convivencia pacífica la labor misional de nuestras universidades será más fecunda, y realizaremos mayores y mejores contribuciones al desarrollo del país.</a:t>
            </a:r>
            <a:endParaRPr lang="es-CO" sz="1000" dirty="0">
              <a:latin typeface="Arial Narrow" panose="020B0606020202030204" pitchFamily="34" charset="0"/>
            </a:endParaRPr>
          </a:p>
        </p:txBody>
      </p:sp>
      <p:sp>
        <p:nvSpPr>
          <p:cNvPr id="10" name="Rectángulo 9"/>
          <p:cNvSpPr/>
          <p:nvPr/>
        </p:nvSpPr>
        <p:spPr>
          <a:xfrm rot="16200000">
            <a:off x="-951095" y="3443287"/>
            <a:ext cx="2614870" cy="461665"/>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23. </a:t>
            </a:r>
            <a:r>
              <a:rPr lang="es-CO" sz="800" dirty="0">
                <a:solidFill>
                  <a:schemeClr val="bg1">
                    <a:lumMod val="50000"/>
                  </a:schemeClr>
                </a:solidFill>
                <a:latin typeface="Arial Rounded MT Bold" panose="020F0704030504030204" pitchFamily="34" charset="0"/>
              </a:rPr>
              <a:t>UTP como territorio de paz, convivencia, ciudadanía y democracia</a:t>
            </a:r>
          </a:p>
          <a:p>
            <a:pPr algn="ctr"/>
            <a:endParaRPr lang="es-CO" sz="800" dirty="0">
              <a:solidFill>
                <a:schemeClr val="bg1">
                  <a:lumMod val="50000"/>
                </a:schemeClr>
              </a:solidFill>
              <a:latin typeface="Arial Rounded MT Bold" panose="020F0704030504030204"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2355394067"/>
              </p:ext>
            </p:extLst>
          </p:nvPr>
        </p:nvGraphicFramePr>
        <p:xfrm>
          <a:off x="1174376" y="3010799"/>
          <a:ext cx="9681883" cy="3537204"/>
        </p:xfrm>
        <a:graphic>
          <a:graphicData uri="http://schemas.openxmlformats.org/drawingml/2006/table">
            <a:tbl>
              <a:tblPr firstRow="1" firstCol="1" bandRow="1"/>
              <a:tblGrid>
                <a:gridCol w="2158243">
                  <a:extLst>
                    <a:ext uri="{9D8B030D-6E8A-4147-A177-3AD203B41FA5}">
                      <a16:colId xmlns:a16="http://schemas.microsoft.com/office/drawing/2014/main" val="1754345536"/>
                    </a:ext>
                  </a:extLst>
                </a:gridCol>
                <a:gridCol w="3568618">
                  <a:extLst>
                    <a:ext uri="{9D8B030D-6E8A-4147-A177-3AD203B41FA5}">
                      <a16:colId xmlns:a16="http://schemas.microsoft.com/office/drawing/2014/main" val="510102615"/>
                    </a:ext>
                  </a:extLst>
                </a:gridCol>
                <a:gridCol w="3955022">
                  <a:extLst>
                    <a:ext uri="{9D8B030D-6E8A-4147-A177-3AD203B41FA5}">
                      <a16:colId xmlns:a16="http://schemas.microsoft.com/office/drawing/2014/main" val="1508976010"/>
                    </a:ext>
                  </a:extLst>
                </a:gridCol>
              </a:tblGrid>
              <a:tr h="209550">
                <a:tc>
                  <a:txBody>
                    <a:bodyPr/>
                    <a:lstStyle/>
                    <a:p>
                      <a:pPr algn="ctr">
                        <a:lnSpc>
                          <a:spcPct val="115000"/>
                        </a:lnSpc>
                        <a:spcAft>
                          <a:spcPts val="0"/>
                        </a:spcAft>
                      </a:pPr>
                      <a:r>
                        <a:rPr lang="es-CO" sz="105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Problema Central</a:t>
                      </a:r>
                      <a:endParaRPr lang="es-CO" sz="1400" dirty="0">
                        <a:effectLst/>
                        <a:latin typeface="Times New Roman" panose="02020603050405020304" pitchFamily="18" charset="0"/>
                        <a:ea typeface="SimSun" panose="02010600030101010101" pitchFamily="2" charset="-122"/>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FEDD"/>
                    </a:solidFill>
                  </a:tcPr>
                </a:tc>
                <a:tc>
                  <a:txBody>
                    <a:bodyPr/>
                    <a:lstStyle/>
                    <a:p>
                      <a:pPr algn="ctr">
                        <a:lnSpc>
                          <a:spcPct val="115000"/>
                        </a:lnSpc>
                        <a:spcAft>
                          <a:spcPts val="0"/>
                        </a:spcAft>
                      </a:pPr>
                      <a:r>
                        <a:rPr lang="es-CO" sz="105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Causas directas</a:t>
                      </a:r>
                      <a:endParaRPr lang="es-CO" sz="1400" dirty="0">
                        <a:effectLst/>
                        <a:latin typeface="Times New Roman" panose="02020603050405020304" pitchFamily="18" charset="0"/>
                        <a:ea typeface="SimSun" panose="02010600030101010101" pitchFamily="2" charset="-122"/>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FEDD"/>
                    </a:solidFill>
                  </a:tcPr>
                </a:tc>
                <a:tc>
                  <a:txBody>
                    <a:bodyPr/>
                    <a:lstStyle/>
                    <a:p>
                      <a:pPr algn="ctr">
                        <a:lnSpc>
                          <a:spcPct val="115000"/>
                        </a:lnSpc>
                        <a:spcAft>
                          <a:spcPts val="0"/>
                        </a:spcAft>
                      </a:pPr>
                      <a:r>
                        <a:rPr lang="es-CO" sz="105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Causas Indirectas</a:t>
                      </a:r>
                      <a:endParaRPr lang="es-CO" sz="1400" dirty="0">
                        <a:effectLst/>
                        <a:latin typeface="Times New Roman" panose="02020603050405020304" pitchFamily="18" charset="0"/>
                        <a:ea typeface="SimSun" panose="02010600030101010101" pitchFamily="2" charset="-122"/>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FEDD"/>
                    </a:solidFill>
                  </a:tcPr>
                </a:tc>
                <a:extLst>
                  <a:ext uri="{0D108BD9-81ED-4DB2-BD59-A6C34878D82A}">
                    <a16:rowId xmlns:a16="http://schemas.microsoft.com/office/drawing/2014/main" val="2285772316"/>
                  </a:ext>
                </a:extLst>
              </a:tr>
              <a:tr h="389890">
                <a:tc rowSpan="5">
                  <a:txBody>
                    <a:bodyPr/>
                    <a:lstStyle/>
                    <a:p>
                      <a:pPr algn="ctr">
                        <a:lnSpc>
                          <a:spcPct val="115000"/>
                        </a:lnSpc>
                        <a:spcAft>
                          <a:spcPts val="0"/>
                        </a:spcAft>
                      </a:pPr>
                      <a:r>
                        <a:rPr lang="es-CO" sz="12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t>Escasos procesos internos que propendan por consolidar la UTP como un territorio de paz, convivencia, ciudadanía y democracia.</a:t>
                      </a:r>
                      <a:endParaRPr lang="es-CO" sz="1400" dirty="0">
                        <a:effectLst/>
                        <a:latin typeface="Times New Roman" panose="02020603050405020304" pitchFamily="18" charset="0"/>
                        <a:ea typeface="SimSun" panose="02010600030101010101" pitchFamily="2" charset="-122"/>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2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 Fragmentación de colectivos que trabajan temas de paz al interior de la Universidad y existencia de un bajo número de programas de extensión en las zonas más afectadas por el conflicto armado. </a:t>
                      </a:r>
                      <a:endParaRPr lang="es-CO" sz="1400" dirty="0">
                        <a:effectLst/>
                        <a:latin typeface="Times New Roman" panose="02020603050405020304" pitchFamily="18" charset="0"/>
                        <a:ea typeface="SimSun" panose="02010600030101010101" pitchFamily="2" charset="-122"/>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2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1.1 Ausencia de una plataforma que agrupe los colectivos que trabajan en temas de paz</a:t>
                      </a:r>
                      <a:br>
                        <a:rPr lang="es-CO" sz="12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12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1.2 Desconocimiento de información precisa asociada a los colectivos y programas académicos que adelantan procesos al interior de la universidad en temas de paz</a:t>
                      </a:r>
                      <a:br>
                        <a:rPr lang="es-CO" sz="12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12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1.3. Programas académicos que no se articulan con los requerimientos de los territorios</a:t>
                      </a:r>
                      <a:endParaRPr lang="es-CO" sz="1400" dirty="0">
                        <a:effectLst/>
                        <a:latin typeface="Times New Roman" panose="02020603050405020304" pitchFamily="18" charset="0"/>
                        <a:ea typeface="SimSun" panose="02010600030101010101" pitchFamily="2" charset="-122"/>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3575420"/>
                  </a:ext>
                </a:extLst>
              </a:tr>
              <a:tr h="410210">
                <a:tc vMerge="1">
                  <a:txBody>
                    <a:bodyPr/>
                    <a:lstStyle/>
                    <a:p>
                      <a:endParaRPr lang="es-CO"/>
                    </a:p>
                  </a:txBody>
                  <a:tcPr/>
                </a:tc>
                <a:tc>
                  <a:txBody>
                    <a:bodyPr/>
                    <a:lstStyle/>
                    <a:p>
                      <a:pPr>
                        <a:lnSpc>
                          <a:spcPct val="115000"/>
                        </a:lnSpc>
                        <a:spcAft>
                          <a:spcPts val="0"/>
                        </a:spcAft>
                      </a:pPr>
                      <a:r>
                        <a:rPr lang="es-CO" sz="12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 Ausencia de espacios de diálogo y reconciliación entre víctimas, personas que se acogieron al proceso de paz y  población institucional.</a:t>
                      </a:r>
                      <a:endParaRPr lang="es-CO" sz="1400">
                        <a:effectLst/>
                        <a:latin typeface="Times New Roman" panose="02020603050405020304" pitchFamily="18" charset="0"/>
                        <a:ea typeface="SimSun" panose="02010600030101010101" pitchFamily="2" charset="-122"/>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2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2.1 Universidad no preparada para atender los requerimientos del postacuerdo</a:t>
                      </a:r>
                      <a:br>
                        <a:rPr lang="es-CO" sz="120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12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2.2. Currículos poco flexibles </a:t>
                      </a:r>
                      <a:endParaRPr lang="es-CO" sz="1400">
                        <a:effectLst/>
                        <a:latin typeface="Times New Roman" panose="02020603050405020304" pitchFamily="18" charset="0"/>
                        <a:ea typeface="SimSun" panose="02010600030101010101" pitchFamily="2" charset="-122"/>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8561242"/>
                  </a:ext>
                </a:extLst>
              </a:tr>
              <a:tr h="209550">
                <a:tc vMerge="1">
                  <a:txBody>
                    <a:bodyPr/>
                    <a:lstStyle/>
                    <a:p>
                      <a:endParaRPr lang="es-CO"/>
                    </a:p>
                  </a:txBody>
                  <a:tcPr/>
                </a:tc>
                <a:tc>
                  <a:txBody>
                    <a:bodyPr/>
                    <a:lstStyle/>
                    <a:p>
                      <a:pPr algn="ctr">
                        <a:lnSpc>
                          <a:spcPct val="115000"/>
                        </a:lnSpc>
                        <a:spcAft>
                          <a:spcPts val="0"/>
                        </a:spcAft>
                      </a:pPr>
                      <a:r>
                        <a:rPr lang="es-CO" sz="105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Efectos directos</a:t>
                      </a:r>
                      <a:endParaRPr lang="es-CO" sz="1400" dirty="0">
                        <a:effectLst/>
                        <a:latin typeface="Times New Roman" panose="02020603050405020304" pitchFamily="18" charset="0"/>
                        <a:ea typeface="SimSun" panose="02010600030101010101" pitchFamily="2" charset="-122"/>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FEDD"/>
                    </a:solidFill>
                  </a:tcPr>
                </a:tc>
                <a:tc>
                  <a:txBody>
                    <a:bodyPr/>
                    <a:lstStyle/>
                    <a:p>
                      <a:pPr algn="ctr">
                        <a:lnSpc>
                          <a:spcPct val="115000"/>
                        </a:lnSpc>
                        <a:spcAft>
                          <a:spcPts val="0"/>
                        </a:spcAft>
                      </a:pPr>
                      <a:r>
                        <a:rPr lang="es-CO" sz="105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Efectos indirectos</a:t>
                      </a:r>
                      <a:endParaRPr lang="es-CO" sz="1400" dirty="0">
                        <a:effectLst/>
                        <a:latin typeface="Times New Roman" panose="02020603050405020304" pitchFamily="18" charset="0"/>
                        <a:ea typeface="SimSun" panose="02010600030101010101" pitchFamily="2" charset="-122"/>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FEDD"/>
                    </a:solidFill>
                  </a:tcPr>
                </a:tc>
                <a:extLst>
                  <a:ext uri="{0D108BD9-81ED-4DB2-BD59-A6C34878D82A}">
                    <a16:rowId xmlns:a16="http://schemas.microsoft.com/office/drawing/2014/main" val="3762010422"/>
                  </a:ext>
                </a:extLst>
              </a:tr>
              <a:tr h="271780">
                <a:tc vMerge="1">
                  <a:txBody>
                    <a:bodyPr/>
                    <a:lstStyle/>
                    <a:p>
                      <a:endParaRPr lang="es-CO"/>
                    </a:p>
                  </a:txBody>
                  <a:tcPr/>
                </a:tc>
                <a:tc>
                  <a:txBody>
                    <a:bodyPr/>
                    <a:lstStyle/>
                    <a:p>
                      <a:pPr>
                        <a:lnSpc>
                          <a:spcPct val="115000"/>
                        </a:lnSpc>
                        <a:spcAft>
                          <a:spcPts val="0"/>
                        </a:spcAft>
                      </a:pPr>
                      <a:r>
                        <a:rPr lang="es-CO" sz="12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 Debilitamiento en procesos de participación del movimiento estudiantil</a:t>
                      </a:r>
                      <a:endParaRPr lang="es-CO" sz="1400">
                        <a:effectLst/>
                        <a:latin typeface="Times New Roman" panose="02020603050405020304" pitchFamily="18" charset="0"/>
                        <a:ea typeface="SimSun" panose="02010600030101010101" pitchFamily="2" charset="-122"/>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2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1.1 Acciones desarticuladas</a:t>
                      </a:r>
                      <a:br>
                        <a:rPr lang="es-CO" sz="120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12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1.2 Bajo nivel de incidencia</a:t>
                      </a:r>
                      <a:endParaRPr lang="es-CO" sz="1400">
                        <a:effectLst/>
                        <a:latin typeface="Times New Roman" panose="02020603050405020304" pitchFamily="18" charset="0"/>
                        <a:ea typeface="SimSun" panose="02010600030101010101" pitchFamily="2" charset="-122"/>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2405222"/>
                  </a:ext>
                </a:extLst>
              </a:tr>
              <a:tr h="594360">
                <a:tc vMerge="1">
                  <a:txBody>
                    <a:bodyPr/>
                    <a:lstStyle/>
                    <a:p>
                      <a:endParaRPr lang="es-CO"/>
                    </a:p>
                  </a:txBody>
                  <a:tcPr/>
                </a:tc>
                <a:tc>
                  <a:txBody>
                    <a:bodyPr/>
                    <a:lstStyle/>
                    <a:p>
                      <a:pPr>
                        <a:lnSpc>
                          <a:spcPct val="115000"/>
                        </a:lnSpc>
                        <a:spcAft>
                          <a:spcPts val="0"/>
                        </a:spcAft>
                      </a:pPr>
                      <a:r>
                        <a:rPr lang="es-CO" sz="12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 Escenarios excluyentes y polarización</a:t>
                      </a:r>
                      <a:endParaRPr lang="es-CO" sz="1400">
                        <a:effectLst/>
                        <a:latin typeface="Times New Roman" panose="02020603050405020304" pitchFamily="18" charset="0"/>
                        <a:ea typeface="SimSun" panose="02010600030101010101" pitchFamily="2" charset="-122"/>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2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2.1 Reactivación de violencias</a:t>
                      </a:r>
                      <a:br>
                        <a:rPr lang="es-CO" sz="12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12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2.2 Intolerancia</a:t>
                      </a:r>
                      <a:endParaRPr lang="es-CO" sz="1400" dirty="0">
                        <a:effectLst/>
                        <a:latin typeface="Times New Roman" panose="02020603050405020304" pitchFamily="18" charset="0"/>
                        <a:ea typeface="SimSun" panose="02010600030101010101" pitchFamily="2" charset="-122"/>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5784935"/>
                  </a:ext>
                </a:extLst>
              </a:tr>
            </a:tbl>
          </a:graphicData>
        </a:graphic>
      </p:graphicFrame>
    </p:spTree>
    <p:extLst>
      <p:ext uri="{BB962C8B-B14F-4D97-AF65-F5344CB8AC3E}">
        <p14:creationId xmlns:p14="http://schemas.microsoft.com/office/powerpoint/2010/main" val="1479525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3579" y="4861802"/>
            <a:ext cx="1052554" cy="1022927"/>
          </a:xfrm>
          <a:prstGeom prst="rect">
            <a:avLst/>
          </a:prstGeom>
        </p:spPr>
      </p:pic>
      <p:sp>
        <p:nvSpPr>
          <p:cNvPr id="5" name="Título 1">
            <a:extLst>
              <a:ext uri="{FF2B5EF4-FFF2-40B4-BE49-F238E27FC236}">
                <a16:creationId xmlns:a16="http://schemas.microsoft.com/office/drawing/2014/main" id="{6E8F9C17-DF16-4503-A23D-C04985936785}"/>
              </a:ext>
            </a:extLst>
          </p:cNvPr>
          <p:cNvSpPr txBox="1">
            <a:spLocks/>
          </p:cNvSpPr>
          <p:nvPr/>
        </p:nvSpPr>
        <p:spPr>
          <a:xfrm>
            <a:off x="2277035" y="136666"/>
            <a:ext cx="7317441"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pPr algn="ctr"/>
            <a:r>
              <a:rPr lang="es-CO" sz="3600" dirty="0">
                <a:solidFill>
                  <a:srgbClr val="00421E"/>
                </a:solidFill>
                <a:effectLst>
                  <a:outerShdw blurRad="38100" dist="38100" dir="2700000" algn="tl">
                    <a:srgbClr val="000000">
                      <a:alpha val="43137"/>
                    </a:srgbClr>
                  </a:outerShdw>
                </a:effectLst>
              </a:rPr>
              <a:t>Descripción del proyecto</a:t>
            </a:r>
          </a:p>
        </p:txBody>
      </p:sp>
      <p:cxnSp>
        <p:nvCxnSpPr>
          <p:cNvPr id="9" name="Conector recto 8"/>
          <p:cNvCxnSpPr/>
          <p:nvPr/>
        </p:nvCxnSpPr>
        <p:spPr>
          <a:xfrm>
            <a:off x="6694839" y="2366684"/>
            <a:ext cx="2538303" cy="0"/>
          </a:xfrm>
          <a:prstGeom prst="line">
            <a:avLst/>
          </a:prstGeom>
          <a:ln w="28575">
            <a:solidFill>
              <a:srgbClr val="00421E"/>
            </a:solidFill>
          </a:ln>
        </p:spPr>
        <p:style>
          <a:lnRef idx="1">
            <a:schemeClr val="accent1"/>
          </a:lnRef>
          <a:fillRef idx="0">
            <a:schemeClr val="accent1"/>
          </a:fillRef>
          <a:effectRef idx="0">
            <a:schemeClr val="accent1"/>
          </a:effectRef>
          <a:fontRef idx="minor">
            <a:schemeClr val="tx1"/>
          </a:fontRef>
        </p:style>
      </p:cxnSp>
      <p:grpSp>
        <p:nvGrpSpPr>
          <p:cNvPr id="10" name="Grupo 9"/>
          <p:cNvGrpSpPr/>
          <p:nvPr/>
        </p:nvGrpSpPr>
        <p:grpSpPr>
          <a:xfrm>
            <a:off x="6948691" y="2087669"/>
            <a:ext cx="4606813" cy="574892"/>
            <a:chOff x="481236" y="1624130"/>
            <a:chExt cx="4001276" cy="666178"/>
          </a:xfrm>
        </p:grpSpPr>
        <p:sp>
          <p:nvSpPr>
            <p:cNvPr id="11" name="Rectángulo redondeado 10"/>
            <p:cNvSpPr/>
            <p:nvPr/>
          </p:nvSpPr>
          <p:spPr>
            <a:xfrm>
              <a:off x="481236" y="1624130"/>
              <a:ext cx="4001276" cy="666178"/>
            </a:xfrm>
            <a:prstGeom prst="roundRect">
              <a:avLst>
                <a:gd name="adj" fmla="val 10000"/>
              </a:avLst>
            </a:prstGeom>
            <a:ln>
              <a:solidFill>
                <a:srgbClr val="00421E"/>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CuadroTexto 11"/>
            <p:cNvSpPr txBox="1"/>
            <p:nvPr/>
          </p:nvSpPr>
          <p:spPr>
            <a:xfrm>
              <a:off x="500748" y="1643642"/>
              <a:ext cx="3962252" cy="627154"/>
            </a:xfrm>
            <a:prstGeom prst="rect">
              <a:avLst/>
            </a:prstGeom>
            <a:solidFill>
              <a:schemeClr val="bg1"/>
            </a:solidFill>
            <a:ln>
              <a:solidFill>
                <a:srgbClr val="00421E"/>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5240" rIns="22860" bIns="15240" numCol="1" spcCol="1270" anchor="ctr" anchorCtr="0">
              <a:noAutofit/>
            </a:bodyPr>
            <a:lstStyle/>
            <a:p>
              <a:pPr>
                <a:lnSpc>
                  <a:spcPct val="115000"/>
                </a:lnSpc>
                <a:spcAft>
                  <a:spcPts val="0"/>
                </a:spcAft>
              </a:pPr>
              <a:r>
                <a:rPr lang="es-CO" sz="1100" b="1" u="none" kern="1200" dirty="0" smtClean="0">
                  <a:solidFill>
                    <a:schemeClr val="tx2">
                      <a:lumMod val="50000"/>
                    </a:schemeClr>
                  </a:solidFill>
                  <a:latin typeface="Arial Narrow" panose="020B0606020202030204" pitchFamily="34" charset="0"/>
                  <a:cs typeface="Khmer UI" panose="020B0502040204020203" pitchFamily="34" charset="0"/>
                </a:rPr>
                <a:t>Unidades organizacionales: </a:t>
              </a:r>
              <a:r>
                <a:rPr lang="es-CO" sz="1100" dirty="0">
                  <a:solidFill>
                    <a:srgbClr val="000000"/>
                  </a:solidFill>
                  <a:latin typeface="Arial Narrow" panose="020B0606020202030204" pitchFamily="34" charset="0"/>
                  <a:ea typeface="SimSun" panose="02010600030101010101" pitchFamily="2" charset="-122"/>
                  <a:cs typeface="Calibri" panose="020F0502020204030204" pitchFamily="34" charset="0"/>
                </a:rPr>
                <a:t>SUEJE/ Departamento de Humanidades UTP / Univirtual</a:t>
              </a:r>
              <a:endParaRPr lang="es-CO" sz="1100" dirty="0">
                <a:latin typeface="Times New Roman" panose="02020603050405020304" pitchFamily="18" charset="0"/>
                <a:ea typeface="SimSun" panose="02010600030101010101" pitchFamily="2" charset="-122"/>
              </a:endParaRPr>
            </a:p>
          </p:txBody>
        </p:sp>
      </p:grpSp>
      <p:grpSp>
        <p:nvGrpSpPr>
          <p:cNvPr id="13" name="Grupo 12"/>
          <p:cNvGrpSpPr/>
          <p:nvPr/>
        </p:nvGrpSpPr>
        <p:grpSpPr>
          <a:xfrm>
            <a:off x="6910779" y="2745982"/>
            <a:ext cx="4644726" cy="1287732"/>
            <a:chOff x="472275" y="2459414"/>
            <a:chExt cx="4022445" cy="516696"/>
          </a:xfrm>
        </p:grpSpPr>
        <p:sp>
          <p:nvSpPr>
            <p:cNvPr id="14" name="Rectángulo redondeado 13"/>
            <p:cNvSpPr/>
            <p:nvPr/>
          </p:nvSpPr>
          <p:spPr>
            <a:xfrm>
              <a:off x="472275" y="2459414"/>
              <a:ext cx="4022445" cy="516696"/>
            </a:xfrm>
            <a:prstGeom prst="roundRect">
              <a:avLst>
                <a:gd name="adj" fmla="val 10000"/>
              </a:avLst>
            </a:prstGeom>
            <a:ln>
              <a:solidFill>
                <a:srgbClr val="00421E"/>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CuadroTexto 14"/>
            <p:cNvSpPr txBox="1"/>
            <p:nvPr/>
          </p:nvSpPr>
          <p:spPr>
            <a:xfrm>
              <a:off x="487409" y="2474548"/>
              <a:ext cx="3992177" cy="486428"/>
            </a:xfrm>
            <a:prstGeom prst="rect">
              <a:avLst/>
            </a:prstGeom>
            <a:ln>
              <a:solidFill>
                <a:srgbClr val="00421E"/>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5240" rIns="22860" bIns="15240" numCol="1" spcCol="1270" anchor="ctr" anchorCtr="0">
              <a:noAutofit/>
            </a:bodyPr>
            <a:lstStyle/>
            <a:p>
              <a:pPr>
                <a:lnSpc>
                  <a:spcPct val="115000"/>
                </a:lnSpc>
                <a:spcAft>
                  <a:spcPts val="0"/>
                </a:spcAft>
              </a:pPr>
              <a:r>
                <a:rPr lang="es-CO" sz="1100" b="1" kern="1200" dirty="0" smtClean="0">
                  <a:solidFill>
                    <a:schemeClr val="tx2">
                      <a:lumMod val="50000"/>
                    </a:schemeClr>
                  </a:solidFill>
                  <a:latin typeface="Arial Narrow" panose="020B0606020202030204" pitchFamily="34" charset="0"/>
                  <a:cs typeface="Khmer UI" panose="020B0502040204020203" pitchFamily="34" charset="0"/>
                </a:rPr>
                <a:t>Entidades externas a la UTP: </a:t>
              </a:r>
              <a:r>
                <a:rPr lang="es-ES" sz="1100" b="1" kern="1200" dirty="0" smtClean="0">
                  <a:solidFill>
                    <a:schemeClr val="tx2">
                      <a:lumMod val="50000"/>
                    </a:schemeClr>
                  </a:solidFill>
                  <a:latin typeface="Arial Narrow" panose="020B0606020202030204" pitchFamily="34" charset="0"/>
                  <a:cs typeface="Khmer UI" panose="020B0502040204020203" pitchFamily="34" charset="0"/>
                </a:rPr>
                <a:t> </a:t>
              </a:r>
              <a:r>
                <a:rPr lang="es-CO" sz="1100" dirty="0">
                  <a:latin typeface="Arial Narrow" panose="020B0606020202030204" pitchFamily="34" charset="0"/>
                  <a:ea typeface="Times New Roman" panose="02020603050405020304" pitchFamily="18" charset="0"/>
                  <a:cs typeface="Calibri" panose="020F0502020204030204" pitchFamily="34" charset="0"/>
                </a:rPr>
                <a:t>Oficina de Paz y Reconciliación de Pereira, Agencia de Reintegración y Normalización -ARN, Comisión para el Esclarecimiento de la Verdad CEV, Audifarma, Unidad para la Atención y Reparación Integral de Víctimas, Unidad de Restitución de Tierras, Corporación Viva la Ciudadanía, Red Nacional de Planeación Local y Presupuestos Participativos, Alcaldías, Gobernaciones, Sistema Universitario Estatal -SUE</a:t>
              </a:r>
              <a:endParaRPr lang="es-CO" sz="1200" dirty="0">
                <a:latin typeface="Times New Roman" panose="02020603050405020304" pitchFamily="18" charset="0"/>
                <a:ea typeface="SimSun" panose="02010600030101010101" pitchFamily="2" charset="-122"/>
              </a:endParaRPr>
            </a:p>
            <a:p>
              <a:pPr lvl="0" algn="just" defTabSz="533400">
                <a:lnSpc>
                  <a:spcPct val="90000"/>
                </a:lnSpc>
                <a:spcBef>
                  <a:spcPct val="0"/>
                </a:spcBef>
                <a:spcAft>
                  <a:spcPct val="35000"/>
                </a:spcAft>
              </a:pPr>
              <a:endParaRPr lang="es-ES" sz="100" b="0" kern="1200" dirty="0">
                <a:solidFill>
                  <a:schemeClr val="tx2">
                    <a:lumMod val="50000"/>
                  </a:schemeClr>
                </a:solidFill>
                <a:latin typeface="+mn-lt"/>
                <a:cs typeface="Khmer UI" panose="020B0502040204020203" pitchFamily="34" charset="0"/>
              </a:endParaRPr>
            </a:p>
          </p:txBody>
        </p:sp>
      </p:grpSp>
      <p:sp>
        <p:nvSpPr>
          <p:cNvPr id="16" name="Conector recto 9"/>
          <p:cNvSpPr/>
          <p:nvPr/>
        </p:nvSpPr>
        <p:spPr>
          <a:xfrm>
            <a:off x="6676211" y="2341864"/>
            <a:ext cx="279658" cy="1829921"/>
          </a:xfrm>
          <a:custGeom>
            <a:avLst/>
            <a:gdLst/>
            <a:ahLst/>
            <a:cxnLst/>
            <a:rect l="0" t="0" r="0" b="0"/>
            <a:pathLst>
              <a:path>
                <a:moveTo>
                  <a:pt x="0" y="0"/>
                </a:moveTo>
                <a:lnTo>
                  <a:pt x="0" y="2057073"/>
                </a:lnTo>
                <a:lnTo>
                  <a:pt x="234424" y="2057073"/>
                </a:lnTo>
              </a:path>
            </a:pathLst>
          </a:custGeom>
          <a:noFill/>
          <a:ln w="28575">
            <a:solidFill>
              <a:srgbClr val="00421E"/>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17" name="Grupo 16"/>
          <p:cNvGrpSpPr/>
          <p:nvPr/>
        </p:nvGrpSpPr>
        <p:grpSpPr>
          <a:xfrm>
            <a:off x="6910779" y="4135745"/>
            <a:ext cx="4644726" cy="451377"/>
            <a:chOff x="472275" y="3145215"/>
            <a:chExt cx="4036699" cy="626053"/>
          </a:xfrm>
        </p:grpSpPr>
        <p:sp>
          <p:nvSpPr>
            <p:cNvPr id="18" name="Rectángulo redondeado 17"/>
            <p:cNvSpPr/>
            <p:nvPr/>
          </p:nvSpPr>
          <p:spPr>
            <a:xfrm>
              <a:off x="472275" y="3145215"/>
              <a:ext cx="4036699" cy="626053"/>
            </a:xfrm>
            <a:prstGeom prst="roundRect">
              <a:avLst>
                <a:gd name="adj" fmla="val 10000"/>
              </a:avLst>
            </a:prstGeom>
            <a:ln>
              <a:solidFill>
                <a:srgbClr val="00421E"/>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9" name="CuadroTexto 18"/>
            <p:cNvSpPr txBox="1"/>
            <p:nvPr/>
          </p:nvSpPr>
          <p:spPr>
            <a:xfrm>
              <a:off x="490611" y="3163551"/>
              <a:ext cx="4000027" cy="589381"/>
            </a:xfrm>
            <a:prstGeom prst="rect">
              <a:avLst/>
            </a:prstGeom>
            <a:ln>
              <a:solidFill>
                <a:srgbClr val="00421E"/>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5240" rIns="22860" bIns="15240" numCol="1" spcCol="1270" anchor="ctr" anchorCtr="0">
              <a:noAutofit/>
            </a:bodyPr>
            <a:lstStyle/>
            <a:p>
              <a:pPr lvl="0"/>
              <a:r>
                <a:rPr lang="es-CO" sz="1100" b="1" u="none" kern="1200" dirty="0" smtClean="0">
                  <a:solidFill>
                    <a:schemeClr val="tx2">
                      <a:lumMod val="50000"/>
                    </a:schemeClr>
                  </a:solidFill>
                  <a:latin typeface="Arial Narrow" panose="020B0606020202030204" pitchFamily="34" charset="0"/>
                  <a:cs typeface="Arial" panose="020B0604020202020204" pitchFamily="34" charset="0"/>
                </a:rPr>
                <a:t>Beneficiarios:</a:t>
              </a:r>
              <a:r>
                <a:rPr lang="es-CO" sz="1000" b="1" u="none" kern="1200" dirty="0" smtClean="0">
                  <a:solidFill>
                    <a:schemeClr val="tx2">
                      <a:lumMod val="50000"/>
                    </a:schemeClr>
                  </a:solidFill>
                  <a:latin typeface="Arial Narrow" panose="020B0606020202030204" pitchFamily="34" charset="0"/>
                  <a:cs typeface="Arial" panose="020B0604020202020204" pitchFamily="34" charset="0"/>
                </a:rPr>
                <a:t> </a:t>
              </a:r>
              <a:r>
                <a:rPr lang="es-CO" sz="1100" dirty="0">
                  <a:latin typeface="Arial Narrow" panose="020B0606020202030204" pitchFamily="34" charset="0"/>
                  <a:ea typeface="Times New Roman" panose="02020603050405020304" pitchFamily="18" charset="0"/>
                  <a:cs typeface="Calibri" panose="020F0502020204030204" pitchFamily="34" charset="0"/>
                </a:rPr>
                <a:t>Comunidad universitaria (docentes, </a:t>
              </a:r>
              <a:r>
                <a:rPr lang="es-CO" sz="1100" dirty="0" smtClean="0">
                  <a:latin typeface="Arial Narrow" panose="020B0606020202030204" pitchFamily="34" charset="0"/>
                  <a:ea typeface="Times New Roman" panose="02020603050405020304" pitchFamily="18" charset="0"/>
                  <a:cs typeface="Calibri" panose="020F0502020204030204" pitchFamily="34" charset="0"/>
                </a:rPr>
                <a:t>administrativos, estudiantes </a:t>
              </a:r>
              <a:r>
                <a:rPr lang="es-CO" sz="1100" dirty="0">
                  <a:latin typeface="Arial Narrow" panose="020B0606020202030204" pitchFamily="34" charset="0"/>
                  <a:ea typeface="Times New Roman" panose="02020603050405020304" pitchFamily="18" charset="0"/>
                  <a:cs typeface="Calibri" panose="020F0502020204030204" pitchFamily="34" charset="0"/>
                </a:rPr>
                <a:t>y </a:t>
              </a:r>
              <a:r>
                <a:rPr lang="es-CO" sz="1100" dirty="0" smtClean="0">
                  <a:latin typeface="Arial Narrow" panose="020B0606020202030204" pitchFamily="34" charset="0"/>
                  <a:ea typeface="Times New Roman" panose="02020603050405020304" pitchFamily="18" charset="0"/>
                  <a:cs typeface="Calibri" panose="020F0502020204030204" pitchFamily="34" charset="0"/>
                </a:rPr>
                <a:t>egresados). </a:t>
              </a:r>
              <a:r>
                <a:rPr lang="es-CO" sz="1100" dirty="0">
                  <a:latin typeface="Arial Narrow" panose="020B0606020202030204" pitchFamily="34" charset="0"/>
                  <a:ea typeface="Times New Roman" panose="02020603050405020304" pitchFamily="18" charset="0"/>
                  <a:cs typeface="Calibri" panose="020F0502020204030204" pitchFamily="34" charset="0"/>
                </a:rPr>
                <a:t>	</a:t>
              </a:r>
            </a:p>
          </p:txBody>
        </p:sp>
      </p:grpSp>
      <p:sp>
        <p:nvSpPr>
          <p:cNvPr id="20" name="Marco 19"/>
          <p:cNvSpPr/>
          <p:nvPr/>
        </p:nvSpPr>
        <p:spPr>
          <a:xfrm>
            <a:off x="6537320" y="1368411"/>
            <a:ext cx="2189240" cy="612273"/>
          </a:xfrm>
          <a:prstGeom prst="frame">
            <a:avLst/>
          </a:prstGeom>
          <a:solidFill>
            <a:srgbClr val="00421E"/>
          </a:solidFill>
          <a:ln>
            <a:solidFill>
              <a:srgbClr val="0042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21" name="Conector recto 3"/>
          <p:cNvSpPr/>
          <p:nvPr/>
        </p:nvSpPr>
        <p:spPr>
          <a:xfrm>
            <a:off x="6677415" y="1967305"/>
            <a:ext cx="262896" cy="867674"/>
          </a:xfrm>
          <a:custGeom>
            <a:avLst/>
            <a:gdLst/>
            <a:ahLst/>
            <a:cxnLst/>
            <a:rect l="0" t="0" r="0" b="0"/>
            <a:pathLst>
              <a:path>
                <a:moveTo>
                  <a:pt x="0" y="0"/>
                </a:moveTo>
                <a:lnTo>
                  <a:pt x="0" y="1316593"/>
                </a:lnTo>
                <a:lnTo>
                  <a:pt x="234424" y="1316593"/>
                </a:lnTo>
              </a:path>
            </a:pathLst>
          </a:custGeom>
          <a:noFill/>
          <a:ln w="28575">
            <a:solidFill>
              <a:srgbClr val="00421E"/>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pic>
        <p:nvPicPr>
          <p:cNvPr id="22" name="Imagen 21"/>
          <p:cNvPicPr>
            <a:picLocks noChangeAspect="1"/>
          </p:cNvPicPr>
          <p:nvPr/>
        </p:nvPicPr>
        <p:blipFill>
          <a:blip r:embed="rId3"/>
          <a:stretch>
            <a:fillRect/>
          </a:stretch>
        </p:blipFill>
        <p:spPr>
          <a:xfrm>
            <a:off x="5722590" y="4660432"/>
            <a:ext cx="4476486" cy="671473"/>
          </a:xfrm>
          <a:prstGeom prst="rect">
            <a:avLst/>
          </a:prstGeom>
        </p:spPr>
      </p:pic>
      <p:sp>
        <p:nvSpPr>
          <p:cNvPr id="23" name="CuadroTexto 22"/>
          <p:cNvSpPr txBox="1"/>
          <p:nvPr/>
        </p:nvSpPr>
        <p:spPr>
          <a:xfrm>
            <a:off x="6479632" y="1342079"/>
            <a:ext cx="2304616" cy="6367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CO" sz="2800" b="1" dirty="0">
                <a:solidFill>
                  <a:srgbClr val="00421E"/>
                </a:solidFill>
                <a:effectLst>
                  <a:outerShdw blurRad="38100" dist="38100" dir="2700000" algn="tl">
                    <a:srgbClr val="000000">
                      <a:alpha val="43137"/>
                    </a:srgbClr>
                  </a:outerShdw>
                </a:effectLst>
                <a:latin typeface="+mj-lt"/>
                <a:ea typeface="+mj-ea"/>
                <a:cs typeface="+mj-cs"/>
              </a:rPr>
              <a:t>Involucrados</a:t>
            </a:r>
          </a:p>
        </p:txBody>
      </p:sp>
      <p:sp>
        <p:nvSpPr>
          <p:cNvPr id="2" name="Rectángulo 1"/>
          <p:cNvSpPr/>
          <p:nvPr/>
        </p:nvSpPr>
        <p:spPr>
          <a:xfrm>
            <a:off x="936922" y="1398315"/>
            <a:ext cx="5038397" cy="3785652"/>
          </a:xfrm>
          <a:prstGeom prst="rect">
            <a:avLst/>
          </a:prstGeom>
        </p:spPr>
        <p:txBody>
          <a:bodyPr wrap="square">
            <a:spAutoFit/>
          </a:bodyPr>
          <a:lstStyle/>
          <a:p>
            <a:pPr algn="just"/>
            <a:r>
              <a:rPr lang="es-CO" sz="2400" dirty="0">
                <a:latin typeface="Arial Narrow" panose="020B0606020202030204" pitchFamily="34" charset="0"/>
              </a:rPr>
              <a:t>En este proyecto se proponen varios procesos internos que permitan el ejercicio de espacios de diálogo y concertación, así como la generación de acciones colectivas de incidencia interna y en las zonas más afectadas por el conflicto armado. De igual forma se busca el levantamiento de información de los ejercicios académicos y de incidencia en temas de paz que se adelantan al interior de la Universidad</a:t>
            </a:r>
            <a:r>
              <a:rPr lang="es-CO" sz="2400" dirty="0" smtClean="0">
                <a:latin typeface="Arial Narrow" panose="020B0606020202030204" pitchFamily="34" charset="0"/>
              </a:rPr>
              <a:t>.</a:t>
            </a:r>
            <a:endParaRPr lang="es-CO" sz="2400" dirty="0">
              <a:latin typeface="Arial Narrow" panose="020B0606020202030204" pitchFamily="34" charset="0"/>
            </a:endParaRPr>
          </a:p>
        </p:txBody>
      </p:sp>
      <p:pic>
        <p:nvPicPr>
          <p:cNvPr id="3" name="Imagen 2"/>
          <p:cNvPicPr>
            <a:picLocks noChangeAspect="1"/>
          </p:cNvPicPr>
          <p:nvPr/>
        </p:nvPicPr>
        <p:blipFill>
          <a:blip r:embed="rId4"/>
          <a:stretch>
            <a:fillRect/>
          </a:stretch>
        </p:blipFill>
        <p:spPr>
          <a:xfrm>
            <a:off x="4748352" y="5305885"/>
            <a:ext cx="1499614" cy="1499614"/>
          </a:xfrm>
          <a:prstGeom prst="rect">
            <a:avLst/>
          </a:prstGeom>
        </p:spPr>
      </p:pic>
      <p:sp>
        <p:nvSpPr>
          <p:cNvPr id="25" name="Rectángulo 24"/>
          <p:cNvSpPr/>
          <p:nvPr/>
        </p:nvSpPr>
        <p:spPr>
          <a:xfrm rot="16200000">
            <a:off x="-951095" y="3443287"/>
            <a:ext cx="2614870" cy="461665"/>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23. </a:t>
            </a:r>
            <a:r>
              <a:rPr lang="es-CO" sz="800" dirty="0">
                <a:solidFill>
                  <a:schemeClr val="bg1">
                    <a:lumMod val="50000"/>
                  </a:schemeClr>
                </a:solidFill>
                <a:latin typeface="Arial Rounded MT Bold" panose="020F0704030504030204" pitchFamily="34" charset="0"/>
              </a:rPr>
              <a:t>UTP como territorio de paz, convivencia, ciudadanía y democracia</a:t>
            </a:r>
          </a:p>
          <a:p>
            <a:pPr algn="ctr"/>
            <a:endParaRPr lang="es-CO" sz="800" dirty="0">
              <a:solidFill>
                <a:schemeClr val="bg1">
                  <a:lumMod val="50000"/>
                </a:schemeClr>
              </a:solidFill>
              <a:latin typeface="Arial Rounded MT Bold" panose="020F0704030504030204" pitchFamily="34" charset="0"/>
            </a:endParaRPr>
          </a:p>
        </p:txBody>
      </p:sp>
      <p:pic>
        <p:nvPicPr>
          <p:cNvPr id="4" name="Imagen 3"/>
          <p:cNvPicPr>
            <a:picLocks noChangeAspect="1"/>
          </p:cNvPicPr>
          <p:nvPr/>
        </p:nvPicPr>
        <p:blipFill>
          <a:blip r:embed="rId5"/>
          <a:stretch>
            <a:fillRect/>
          </a:stretch>
        </p:blipFill>
        <p:spPr>
          <a:xfrm>
            <a:off x="6298566" y="5305885"/>
            <a:ext cx="1499614" cy="1499614"/>
          </a:xfrm>
          <a:prstGeom prst="rect">
            <a:avLst/>
          </a:prstGeom>
        </p:spPr>
      </p:pic>
      <p:pic>
        <p:nvPicPr>
          <p:cNvPr id="6" name="Imagen 5"/>
          <p:cNvPicPr>
            <a:picLocks noChangeAspect="1"/>
          </p:cNvPicPr>
          <p:nvPr/>
        </p:nvPicPr>
        <p:blipFill>
          <a:blip r:embed="rId6"/>
          <a:stretch>
            <a:fillRect/>
          </a:stretch>
        </p:blipFill>
        <p:spPr>
          <a:xfrm>
            <a:off x="7862504" y="5317291"/>
            <a:ext cx="1488208" cy="1488208"/>
          </a:xfrm>
          <a:prstGeom prst="rect">
            <a:avLst/>
          </a:prstGeom>
        </p:spPr>
      </p:pic>
      <p:pic>
        <p:nvPicPr>
          <p:cNvPr id="8" name="Imagen 7"/>
          <p:cNvPicPr>
            <a:picLocks noChangeAspect="1"/>
          </p:cNvPicPr>
          <p:nvPr/>
        </p:nvPicPr>
        <p:blipFill>
          <a:blip r:embed="rId7"/>
          <a:stretch>
            <a:fillRect/>
          </a:stretch>
        </p:blipFill>
        <p:spPr>
          <a:xfrm>
            <a:off x="9415036" y="5317291"/>
            <a:ext cx="1499614" cy="1499614"/>
          </a:xfrm>
          <a:prstGeom prst="rect">
            <a:avLst/>
          </a:prstGeom>
        </p:spPr>
      </p:pic>
    </p:spTree>
    <p:extLst>
      <p:ext uri="{BB962C8B-B14F-4D97-AF65-F5344CB8AC3E}">
        <p14:creationId xmlns:p14="http://schemas.microsoft.com/office/powerpoint/2010/main" val="1200196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3579" y="4861802"/>
            <a:ext cx="1052554" cy="1022927"/>
          </a:xfrm>
          <a:prstGeom prst="rect">
            <a:avLst/>
          </a:prstGeom>
        </p:spPr>
      </p:pic>
      <p:sp>
        <p:nvSpPr>
          <p:cNvPr id="5" name="Título 1">
            <a:extLst>
              <a:ext uri="{FF2B5EF4-FFF2-40B4-BE49-F238E27FC236}">
                <a16:creationId xmlns:a16="http://schemas.microsoft.com/office/drawing/2014/main" id="{6E8F9C17-DF16-4503-A23D-C04985936785}"/>
              </a:ext>
            </a:extLst>
          </p:cNvPr>
          <p:cNvSpPr txBox="1">
            <a:spLocks/>
          </p:cNvSpPr>
          <p:nvPr/>
        </p:nvSpPr>
        <p:spPr>
          <a:xfrm>
            <a:off x="2079811" y="127702"/>
            <a:ext cx="7317441"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pPr algn="ctr"/>
            <a:r>
              <a:rPr lang="es-CO" sz="3600" dirty="0">
                <a:solidFill>
                  <a:srgbClr val="00421E"/>
                </a:solidFill>
                <a:effectLst>
                  <a:outerShdw blurRad="38100" dist="38100" dir="2700000" algn="tl">
                    <a:srgbClr val="000000">
                      <a:alpha val="43137"/>
                    </a:srgbClr>
                  </a:outerShdw>
                </a:effectLst>
              </a:rPr>
              <a:t>Objetivos del proyecto</a:t>
            </a:r>
          </a:p>
        </p:txBody>
      </p:sp>
      <p:sp>
        <p:nvSpPr>
          <p:cNvPr id="9" name="Marcador de contenido 4">
            <a:extLst>
              <a:ext uri="{FF2B5EF4-FFF2-40B4-BE49-F238E27FC236}">
                <a16:creationId xmlns:a16="http://schemas.microsoft.com/office/drawing/2014/main" id="{CC540E9C-3026-4179-B918-EF96B94DC409}"/>
              </a:ext>
            </a:extLst>
          </p:cNvPr>
          <p:cNvSpPr>
            <a:spLocks noGrp="1"/>
          </p:cNvSpPr>
          <p:nvPr>
            <p:ph idx="1"/>
          </p:nvPr>
        </p:nvSpPr>
        <p:spPr>
          <a:xfrm>
            <a:off x="1246094" y="1732386"/>
            <a:ext cx="10148047" cy="992885"/>
          </a:xfrm>
        </p:spPr>
        <p:txBody>
          <a:bodyPr>
            <a:noAutofit/>
          </a:bodyPr>
          <a:lstStyle/>
          <a:p>
            <a:pPr marL="0" indent="0">
              <a:buNone/>
            </a:pPr>
            <a:r>
              <a:rPr lang="es-CO" sz="1800" dirty="0">
                <a:latin typeface="Arial Narrow" panose="020B0606020202030204" pitchFamily="34" charset="0"/>
              </a:rPr>
              <a:t>Promover procesos internos que propendan por consolidar la UTP como un territorio de paz, convivencia, ciudadanía y democracia.</a:t>
            </a:r>
          </a:p>
        </p:txBody>
      </p:sp>
      <p:sp>
        <p:nvSpPr>
          <p:cNvPr id="10" name="Título 1">
            <a:extLst>
              <a:ext uri="{FF2B5EF4-FFF2-40B4-BE49-F238E27FC236}">
                <a16:creationId xmlns:a16="http://schemas.microsoft.com/office/drawing/2014/main" id="{6E8F9C17-DF16-4503-A23D-C04985936785}"/>
              </a:ext>
            </a:extLst>
          </p:cNvPr>
          <p:cNvSpPr txBox="1">
            <a:spLocks/>
          </p:cNvSpPr>
          <p:nvPr/>
        </p:nvSpPr>
        <p:spPr>
          <a:xfrm>
            <a:off x="645459" y="1060289"/>
            <a:ext cx="3039035"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r>
              <a:rPr lang="es-CO" sz="3200" dirty="0" smtClean="0">
                <a:solidFill>
                  <a:srgbClr val="00421E"/>
                </a:solidFill>
                <a:effectLst>
                  <a:outerShdw blurRad="38100" dist="38100" dir="2700000" algn="tl">
                    <a:srgbClr val="000000">
                      <a:alpha val="43137"/>
                    </a:srgbClr>
                  </a:outerShdw>
                </a:effectLst>
              </a:rPr>
              <a:t>General</a:t>
            </a:r>
            <a:endParaRPr lang="es-CO" sz="3200" dirty="0">
              <a:solidFill>
                <a:srgbClr val="00421E"/>
              </a:solidFill>
              <a:effectLst>
                <a:outerShdw blurRad="38100" dist="38100" dir="2700000" algn="tl">
                  <a:srgbClr val="000000">
                    <a:alpha val="43137"/>
                  </a:srgbClr>
                </a:outerShdw>
              </a:effectLst>
            </a:endParaRPr>
          </a:p>
        </p:txBody>
      </p:sp>
      <p:sp>
        <p:nvSpPr>
          <p:cNvPr id="11" name="Título 1">
            <a:extLst>
              <a:ext uri="{FF2B5EF4-FFF2-40B4-BE49-F238E27FC236}">
                <a16:creationId xmlns:a16="http://schemas.microsoft.com/office/drawing/2014/main" id="{6E8F9C17-DF16-4503-A23D-C04985936785}"/>
              </a:ext>
            </a:extLst>
          </p:cNvPr>
          <p:cNvSpPr txBox="1">
            <a:spLocks/>
          </p:cNvSpPr>
          <p:nvPr/>
        </p:nvSpPr>
        <p:spPr>
          <a:xfrm>
            <a:off x="645459" y="2790736"/>
            <a:ext cx="3039035"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r>
              <a:rPr lang="es-CO" sz="3200" dirty="0" smtClean="0">
                <a:solidFill>
                  <a:srgbClr val="00421E"/>
                </a:solidFill>
                <a:effectLst>
                  <a:outerShdw blurRad="38100" dist="38100" dir="2700000" algn="tl">
                    <a:srgbClr val="000000">
                      <a:alpha val="43137"/>
                    </a:srgbClr>
                  </a:outerShdw>
                </a:effectLst>
              </a:rPr>
              <a:t>Específicos</a:t>
            </a:r>
            <a:endParaRPr lang="es-CO" sz="3200" dirty="0">
              <a:solidFill>
                <a:srgbClr val="00421E"/>
              </a:solidFill>
              <a:effectLst>
                <a:outerShdw blurRad="38100" dist="38100" dir="2700000" algn="tl">
                  <a:srgbClr val="000000">
                    <a:alpha val="43137"/>
                  </a:srgbClr>
                </a:outerShdw>
              </a:effectLst>
            </a:endParaRPr>
          </a:p>
        </p:txBody>
      </p:sp>
      <p:sp>
        <p:nvSpPr>
          <p:cNvPr id="12" name="Rectángulo 11"/>
          <p:cNvSpPr/>
          <p:nvPr/>
        </p:nvSpPr>
        <p:spPr>
          <a:xfrm>
            <a:off x="1246093" y="3674119"/>
            <a:ext cx="10148048" cy="1477328"/>
          </a:xfrm>
          <a:prstGeom prst="rect">
            <a:avLst/>
          </a:prstGeom>
        </p:spPr>
        <p:txBody>
          <a:bodyPr wrap="square">
            <a:spAutoFit/>
          </a:bodyPr>
          <a:lstStyle/>
          <a:p>
            <a:pPr marL="285750" lvl="0" indent="-285750" algn="just">
              <a:buFontTx/>
              <a:buChar char="-"/>
            </a:pPr>
            <a:r>
              <a:rPr lang="es-CO" dirty="0" smtClean="0">
                <a:latin typeface="Arial Narrow" panose="020B0606020202030204" pitchFamily="34" charset="0"/>
              </a:rPr>
              <a:t>Implementar </a:t>
            </a:r>
            <a:r>
              <a:rPr lang="es-CO" dirty="0">
                <a:latin typeface="Arial Narrow" panose="020B0606020202030204" pitchFamily="34" charset="0"/>
              </a:rPr>
              <a:t>acciones con colectivos que trabajan temas de paz al interior de la Universidad en el marco del voluntariado de </a:t>
            </a:r>
            <a:r>
              <a:rPr lang="es-CO" dirty="0" smtClean="0">
                <a:latin typeface="Arial Narrow" panose="020B0606020202030204" pitchFamily="34" charset="0"/>
              </a:rPr>
              <a:t>paz.</a:t>
            </a:r>
          </a:p>
          <a:p>
            <a:pPr marL="285750" lvl="0" indent="-285750" algn="just">
              <a:buFontTx/>
              <a:buChar char="-"/>
            </a:pPr>
            <a:endParaRPr lang="es-CO" dirty="0">
              <a:latin typeface="Arial Narrow" panose="020B0606020202030204" pitchFamily="34" charset="0"/>
            </a:endParaRPr>
          </a:p>
          <a:p>
            <a:pPr marL="285750" lvl="0" indent="-285750" algn="just">
              <a:buFontTx/>
              <a:buChar char="-"/>
            </a:pPr>
            <a:r>
              <a:rPr lang="es-CO" dirty="0" smtClean="0">
                <a:latin typeface="Arial Narrow" panose="020B0606020202030204" pitchFamily="34" charset="0"/>
              </a:rPr>
              <a:t>Implementar </a:t>
            </a:r>
            <a:r>
              <a:rPr lang="es-CO" dirty="0">
                <a:latin typeface="Arial Narrow" panose="020B0606020202030204" pitchFamily="34" charset="0"/>
              </a:rPr>
              <a:t>estrategias y espacios de diálogo y reconciliación entre víctimas, personas que se acogieron al proceso de paz y población institucional.	</a:t>
            </a:r>
            <a:r>
              <a:rPr lang="es-CO" dirty="0"/>
              <a:t>	</a:t>
            </a:r>
            <a:endParaRPr lang="es-CO" dirty="0">
              <a:latin typeface="Arial Narrow" panose="020B0606020202030204" pitchFamily="34" charset="0"/>
            </a:endParaRPr>
          </a:p>
        </p:txBody>
      </p:sp>
      <p:sp>
        <p:nvSpPr>
          <p:cNvPr id="15" name="Rectángulo 14"/>
          <p:cNvSpPr/>
          <p:nvPr/>
        </p:nvSpPr>
        <p:spPr>
          <a:xfrm rot="16200000">
            <a:off x="-951095" y="3443287"/>
            <a:ext cx="2614870" cy="461665"/>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23. </a:t>
            </a:r>
            <a:r>
              <a:rPr lang="es-CO" sz="800" dirty="0">
                <a:solidFill>
                  <a:schemeClr val="bg1">
                    <a:lumMod val="50000"/>
                  </a:schemeClr>
                </a:solidFill>
                <a:latin typeface="Arial Rounded MT Bold" panose="020F0704030504030204" pitchFamily="34" charset="0"/>
              </a:rPr>
              <a:t>UTP como territorio de paz, convivencia, ciudadanía y democracia</a:t>
            </a:r>
          </a:p>
          <a:p>
            <a:pPr algn="ct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595567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3579" y="4861802"/>
            <a:ext cx="1052554" cy="1022927"/>
          </a:xfrm>
          <a:prstGeom prst="rect">
            <a:avLst/>
          </a:prstGeom>
        </p:spPr>
      </p:pic>
      <p:sp>
        <p:nvSpPr>
          <p:cNvPr id="8" name="Título 1">
            <a:extLst>
              <a:ext uri="{FF2B5EF4-FFF2-40B4-BE49-F238E27FC236}">
                <a16:creationId xmlns:a16="http://schemas.microsoft.com/office/drawing/2014/main" id="{6E8F9C17-DF16-4503-A23D-C04985936785}"/>
              </a:ext>
            </a:extLst>
          </p:cNvPr>
          <p:cNvSpPr txBox="1">
            <a:spLocks/>
          </p:cNvSpPr>
          <p:nvPr/>
        </p:nvSpPr>
        <p:spPr>
          <a:xfrm>
            <a:off x="2070847" y="0"/>
            <a:ext cx="7317441"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pPr algn="ctr"/>
            <a:r>
              <a:rPr lang="es-CO" sz="3600" dirty="0">
                <a:solidFill>
                  <a:srgbClr val="00421E"/>
                </a:solidFill>
                <a:effectLst>
                  <a:outerShdw blurRad="38100" dist="38100" dir="2700000" algn="tl">
                    <a:srgbClr val="000000">
                      <a:alpha val="43137"/>
                    </a:srgbClr>
                  </a:outerShdw>
                </a:effectLst>
              </a:rPr>
              <a:t>Planes operativos</a:t>
            </a:r>
          </a:p>
        </p:txBody>
      </p:sp>
      <p:graphicFrame>
        <p:nvGraphicFramePr>
          <p:cNvPr id="9" name="Tabla 8"/>
          <p:cNvGraphicFramePr>
            <a:graphicFrameLocks noGrp="1"/>
          </p:cNvGraphicFramePr>
          <p:nvPr>
            <p:extLst>
              <p:ext uri="{D42A27DB-BD31-4B8C-83A1-F6EECF244321}">
                <p14:modId xmlns:p14="http://schemas.microsoft.com/office/powerpoint/2010/main" val="1887760169"/>
              </p:ext>
            </p:extLst>
          </p:nvPr>
        </p:nvGraphicFramePr>
        <p:xfrm>
          <a:off x="1441275" y="1474537"/>
          <a:ext cx="8768201" cy="3793889"/>
        </p:xfrm>
        <a:graphic>
          <a:graphicData uri="http://schemas.openxmlformats.org/drawingml/2006/table">
            <a:tbl>
              <a:tblPr firstRow="1" firstCol="1" bandRow="1"/>
              <a:tblGrid>
                <a:gridCol w="2413549">
                  <a:extLst>
                    <a:ext uri="{9D8B030D-6E8A-4147-A177-3AD203B41FA5}">
                      <a16:colId xmlns:a16="http://schemas.microsoft.com/office/drawing/2014/main" val="622973615"/>
                    </a:ext>
                  </a:extLst>
                </a:gridCol>
                <a:gridCol w="6354652">
                  <a:extLst>
                    <a:ext uri="{9D8B030D-6E8A-4147-A177-3AD203B41FA5}">
                      <a16:colId xmlns:a16="http://schemas.microsoft.com/office/drawing/2014/main" val="2008709917"/>
                    </a:ext>
                  </a:extLst>
                </a:gridCol>
              </a:tblGrid>
              <a:tr h="37103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0"/>
                        </a:spcAft>
                      </a:pPr>
                      <a:r>
                        <a:rPr lang="es-CO" sz="2000" b="1" dirty="0" smtClean="0">
                          <a:solidFill>
                            <a:schemeClr val="tx1"/>
                          </a:solidFill>
                          <a:effectLst/>
                        </a:rPr>
                        <a:t>Plan operativo</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B4FEDD"/>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0"/>
                        </a:spcAft>
                      </a:pPr>
                      <a:r>
                        <a:rPr lang="es-CO" sz="2000" b="1" dirty="0" smtClean="0">
                          <a:solidFill>
                            <a:schemeClr val="tx1"/>
                          </a:solidFill>
                          <a:effectLst/>
                        </a:rPr>
                        <a:t>Acciones</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B4FEDD"/>
                    </a:solidFill>
                  </a:tcPr>
                </a:tc>
                <a:extLst>
                  <a:ext uri="{0D108BD9-81ED-4DB2-BD59-A6C34878D82A}">
                    <a16:rowId xmlns:a16="http://schemas.microsoft.com/office/drawing/2014/main" val="3686363448"/>
                  </a:ext>
                </a:extLst>
              </a:tr>
              <a:tr h="166446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0"/>
                        </a:spcAft>
                      </a:pPr>
                      <a:r>
                        <a:rPr lang="es-CO" sz="1800" b="1" kern="1200" dirty="0" smtClean="0">
                          <a:solidFill>
                            <a:schemeClr val="tx1"/>
                          </a:solidFill>
                          <a:effectLst/>
                          <a:latin typeface="Calibri" panose="020F0502020204030204"/>
                          <a:ea typeface="+mn-ea"/>
                          <a:cs typeface="+mn-cs"/>
                        </a:rPr>
                        <a:t>Voluntariado de paz</a:t>
                      </a:r>
                      <a:endParaRPr lang="es-CO" sz="1200" b="1" dirty="0">
                        <a:solidFill>
                          <a:srgbClr val="4B731F"/>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2592" marR="3259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4FEDD"/>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lvl="0" algn="just"/>
                      <a:r>
                        <a:rPr lang="es-CO" sz="1600" kern="1200" dirty="0" smtClean="0">
                          <a:solidFill>
                            <a:schemeClr val="tx1"/>
                          </a:solidFill>
                          <a:effectLst/>
                          <a:latin typeface="Arial Narrow" panose="020B0606020202030204" pitchFamily="34" charset="0"/>
                          <a:ea typeface="+mn-ea"/>
                          <a:cs typeface="+mn-cs"/>
                        </a:rPr>
                        <a:t>Realizar reuniones de concertación con actores claves. Adelantar procesos de acompañamiento y/o capacitación a Espacios Territoriales de Capacitación y Reincorporación -ETCR, Nuevas Áreas de Reagrupamiento NAR, mesas de víctimas del conflicto y/o comunidades afectadas por el conflicto en Colombia. Realizar encuentros de colectivos, plataformas y en general grupos que trabajen en temas relacionados con la paz, los derechos humanos y la protección ambiental.</a:t>
                      </a:r>
                      <a:endParaRPr lang="es-CO" sz="1600" kern="1200" dirty="0">
                        <a:solidFill>
                          <a:schemeClr val="tx1"/>
                        </a:solidFill>
                        <a:effectLst/>
                        <a:latin typeface="Arial Narrow" panose="020B0606020202030204" pitchFamily="34" charset="0"/>
                        <a:ea typeface="+mn-ea"/>
                        <a:cs typeface="+mn-cs"/>
                      </a:endParaRPr>
                    </a:p>
                  </a:txBody>
                  <a:tcPr marL="32592" marR="3259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1FFF1"/>
                    </a:solidFill>
                  </a:tcPr>
                </a:tc>
                <a:extLst>
                  <a:ext uri="{0D108BD9-81ED-4DB2-BD59-A6C34878D82A}">
                    <a16:rowId xmlns:a16="http://schemas.microsoft.com/office/drawing/2014/main" val="3877856177"/>
                  </a:ext>
                </a:extLst>
              </a:tr>
              <a:tr h="1758383">
                <a:tc>
                  <a:txBody>
                    <a:bodyPr/>
                    <a:lstStyle/>
                    <a:p>
                      <a:pPr algn="ctr">
                        <a:lnSpc>
                          <a:spcPct val="107000"/>
                        </a:lnSpc>
                        <a:spcAft>
                          <a:spcPts val="0"/>
                        </a:spcAft>
                      </a:pPr>
                      <a:r>
                        <a:rPr lang="es-CO" sz="1800" b="1" kern="1200" dirty="0" smtClean="0">
                          <a:solidFill>
                            <a:schemeClr val="tx1"/>
                          </a:solidFill>
                          <a:effectLst/>
                          <a:latin typeface="+mn-lt"/>
                          <a:ea typeface="+mn-ea"/>
                          <a:cs typeface="+mn-cs"/>
                        </a:rPr>
                        <a:t>Acciones para la convivencia, la construcción de ciudadanía y la democracia</a:t>
                      </a:r>
                      <a:endParaRPr lang="es-CO" sz="1200" b="1" dirty="0">
                        <a:solidFill>
                          <a:srgbClr val="4B731F"/>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2592" marR="32592"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4FEDD"/>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600" kern="1200" dirty="0" smtClean="0">
                          <a:solidFill>
                            <a:schemeClr val="tx1"/>
                          </a:solidFill>
                          <a:effectLst/>
                          <a:latin typeface="Arial Narrow" panose="020B0606020202030204" pitchFamily="34" charset="0"/>
                          <a:ea typeface="+mn-ea"/>
                          <a:cs typeface="+mn-cs"/>
                        </a:rPr>
                        <a:t>Realizar reuniones de concertación con colectivos, comunidad académica y grupos aliados. Generar espacios de diálogo y concertación entre poblaciones diversas (víctimas, personas que se acogieron al proceso de paz y población institucional, incluyendo a población afro, indígena y otras comunidades sujeto de protección institucional, entre otros) que permite la consolidación de una cultura de la diversidad, civismo y ciencia para la ciudadanía.</a:t>
                      </a:r>
                      <a:endParaRPr lang="es-CO" sz="1600" kern="1200" dirty="0">
                        <a:solidFill>
                          <a:schemeClr val="tx1"/>
                        </a:solidFill>
                        <a:effectLst/>
                        <a:latin typeface="Arial Narrow" panose="020B0606020202030204" pitchFamily="34" charset="0"/>
                        <a:ea typeface="+mn-ea"/>
                        <a:cs typeface="+mn-cs"/>
                      </a:endParaRPr>
                    </a:p>
                  </a:txBody>
                  <a:tcPr marL="32592" marR="32592"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1FFF1"/>
                    </a:solidFill>
                  </a:tcPr>
                </a:tc>
                <a:extLst>
                  <a:ext uri="{0D108BD9-81ED-4DB2-BD59-A6C34878D82A}">
                    <a16:rowId xmlns:a16="http://schemas.microsoft.com/office/drawing/2014/main" val="4141081159"/>
                  </a:ext>
                </a:extLst>
              </a:tr>
            </a:tbl>
          </a:graphicData>
        </a:graphic>
      </p:graphicFrame>
      <p:sp>
        <p:nvSpPr>
          <p:cNvPr id="6" name="Rectángulo 5"/>
          <p:cNvSpPr/>
          <p:nvPr/>
        </p:nvSpPr>
        <p:spPr>
          <a:xfrm rot="16200000">
            <a:off x="-951095" y="3443287"/>
            <a:ext cx="2614870" cy="461665"/>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23. </a:t>
            </a:r>
            <a:r>
              <a:rPr lang="es-CO" sz="800" dirty="0">
                <a:solidFill>
                  <a:schemeClr val="bg1">
                    <a:lumMod val="50000"/>
                  </a:schemeClr>
                </a:solidFill>
                <a:latin typeface="Arial Rounded MT Bold" panose="020F0704030504030204" pitchFamily="34" charset="0"/>
              </a:rPr>
              <a:t>UTP como territorio de paz, convivencia, ciudadanía y democracia</a:t>
            </a:r>
          </a:p>
          <a:p>
            <a:pPr algn="ct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4014337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86E23B3A-2FD3-4FB4-8F91-E9FFED48E944}"/>
              </a:ext>
            </a:extLst>
          </p:cNvPr>
          <p:cNvSpPr txBox="1">
            <a:spLocks/>
          </p:cNvSpPr>
          <p:nvPr/>
        </p:nvSpPr>
        <p:spPr>
          <a:xfrm>
            <a:off x="3052941" y="2147692"/>
            <a:ext cx="5888891" cy="1092404"/>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tx1"/>
                </a:solidFill>
                <a:latin typeface="Myriad Pro" panose="020B0503030403020204" pitchFamily="34" charset="0"/>
                <a:ea typeface="+mj-ea"/>
                <a:cs typeface="+mj-cs"/>
              </a:defRPr>
            </a:lvl1pPr>
          </a:lstStyle>
          <a:p>
            <a:pPr algn="ctr"/>
            <a:r>
              <a:rPr lang="es-ES" sz="7200" dirty="0">
                <a:solidFill>
                  <a:srgbClr val="00421E"/>
                </a:solidFill>
                <a:effectLst>
                  <a:outerShdw blurRad="38100" dist="38100" dir="2700000" algn="tl">
                    <a:srgbClr val="000000">
                      <a:alpha val="43137"/>
                    </a:srgbClr>
                  </a:outerShdw>
                </a:effectLst>
                <a:latin typeface="Arial Rounded MT Bold" panose="020F0704030504030204" pitchFamily="34" charset="0"/>
              </a:rPr>
              <a:t>¡GRACIAS!</a:t>
            </a: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1066" y="3781669"/>
            <a:ext cx="2272639" cy="2208669"/>
          </a:xfrm>
          <a:prstGeom prst="rect">
            <a:avLst/>
          </a:prstGeom>
        </p:spPr>
      </p:pic>
    </p:spTree>
    <p:extLst>
      <p:ext uri="{BB962C8B-B14F-4D97-AF65-F5344CB8AC3E}">
        <p14:creationId xmlns:p14="http://schemas.microsoft.com/office/powerpoint/2010/main" val="2643826078"/>
      </p:ext>
    </p:extLst>
  </p:cSld>
  <p:clrMapOvr>
    <a:masterClrMapping/>
  </p:clrMapOvr>
</p:sld>
</file>

<file path=ppt/theme/theme1.xml><?xml version="1.0" encoding="utf-8"?>
<a:theme xmlns:a="http://schemas.openxmlformats.org/drawingml/2006/main" name="Tema de Office">
  <a:themeElements>
    <a:clrScheme name="Verde azulado">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6492</TotalTime>
  <Words>1262</Words>
  <Application>Microsoft Office PowerPoint</Application>
  <PresentationFormat>Panorámica</PresentationFormat>
  <Paragraphs>82</Paragraphs>
  <Slides>7</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7</vt:i4>
      </vt:variant>
    </vt:vector>
  </HeadingPairs>
  <TitlesOfParts>
    <vt:vector size="18" baseType="lpstr">
      <vt:lpstr>SimSun</vt:lpstr>
      <vt:lpstr>Arial</vt:lpstr>
      <vt:lpstr>Arial Narrow</vt:lpstr>
      <vt:lpstr>Arial Rounded MT Bold</vt:lpstr>
      <vt:lpstr>Asap Medium</vt:lpstr>
      <vt:lpstr>Calibri</vt:lpstr>
      <vt:lpstr>Calibri Light</vt:lpstr>
      <vt:lpstr>Khmer UI</vt:lpstr>
      <vt:lpstr>Open Sans Light</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UTP</dc:creator>
  <cp:lastModifiedBy>julian andrés valencia quintero</cp:lastModifiedBy>
  <cp:revision>741</cp:revision>
  <cp:lastPrinted>2017-05-16T14:27:28Z</cp:lastPrinted>
  <dcterms:created xsi:type="dcterms:W3CDTF">2017-03-06T22:18:18Z</dcterms:created>
  <dcterms:modified xsi:type="dcterms:W3CDTF">2025-08-13T20:22:10Z</dcterms:modified>
</cp:coreProperties>
</file>