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8" r:id="rId1"/>
  </p:sldMasterIdLst>
  <p:notesMasterIdLst>
    <p:notesMasterId r:id="rId9"/>
  </p:notesMasterIdLst>
  <p:handoutMasterIdLst>
    <p:handoutMasterId r:id="rId10"/>
  </p:handoutMasterIdLst>
  <p:sldIdLst>
    <p:sldId id="993" r:id="rId2"/>
    <p:sldId id="1115" r:id="rId3"/>
    <p:sldId id="1119" r:id="rId4"/>
    <p:sldId id="1120" r:id="rId5"/>
    <p:sldId id="1121" r:id="rId6"/>
    <p:sldId id="1122" r:id="rId7"/>
    <p:sldId id="1123" r:id="rId8"/>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Usuario UTP" initials="UU" lastIdx="1" clrIdx="0">
    <p:extLst>
      <p:ext uri="{19B8F6BF-5375-455C-9EA6-DF929625EA0E}">
        <p15:presenceInfo xmlns:p15="http://schemas.microsoft.com/office/powerpoint/2012/main" userId="Usuario UTP"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B4FEDD"/>
    <a:srgbClr val="00421E"/>
    <a:srgbClr val="E1FFF1"/>
    <a:srgbClr val="D9FFEE"/>
    <a:srgbClr val="EBFFF6"/>
    <a:srgbClr val="C70517"/>
    <a:srgbClr val="ABE9FF"/>
    <a:srgbClr val="18355E"/>
    <a:srgbClr val="E4061B"/>
    <a:srgbClr val="221D4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F5AB1C69-6EDB-4FF4-983F-18BD219EF322}" styleName="Estilo medio 2 - Énfasis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Estilo medio 2 - Énfasis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96408" autoAdjust="0"/>
  </p:normalViewPr>
  <p:slideViewPr>
    <p:cSldViewPr snapToGrid="0">
      <p:cViewPr varScale="1">
        <p:scale>
          <a:sx n="107" d="100"/>
          <a:sy n="107" d="100"/>
        </p:scale>
        <p:origin x="612" y="132"/>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85" d="100"/>
          <a:sy n="85" d="100"/>
        </p:scale>
        <p:origin x="3846"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D77EC464-180C-4B6B-9426-94148B22EFEA}"/>
              </a:ext>
            </a:extLst>
          </p:cNvPr>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a:extLst>
              <a:ext uri="{FF2B5EF4-FFF2-40B4-BE49-F238E27FC236}">
                <a16:creationId xmlns:a16="http://schemas.microsoft.com/office/drawing/2014/main" id="{8EC91C4C-AF50-4841-BAA8-FE8EB6BD41C4}"/>
              </a:ext>
            </a:extLst>
          </p:cNvPr>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A2EA9799-4956-413D-BCE1-6FF16979B97F}" type="datetimeFigureOut">
              <a:rPr lang="es-CO" smtClean="0"/>
              <a:t>13/08/2025</a:t>
            </a:fld>
            <a:endParaRPr lang="es-CO"/>
          </a:p>
        </p:txBody>
      </p:sp>
      <p:sp>
        <p:nvSpPr>
          <p:cNvPr id="4" name="Marcador de pie de página 3">
            <a:extLst>
              <a:ext uri="{FF2B5EF4-FFF2-40B4-BE49-F238E27FC236}">
                <a16:creationId xmlns:a16="http://schemas.microsoft.com/office/drawing/2014/main" id="{F2614A70-F304-4EA8-ABCA-EBCF73A3507A}"/>
              </a:ext>
            </a:extLst>
          </p:cNvPr>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5" name="Marcador de número de diapositiva 4">
            <a:extLst>
              <a:ext uri="{FF2B5EF4-FFF2-40B4-BE49-F238E27FC236}">
                <a16:creationId xmlns:a16="http://schemas.microsoft.com/office/drawing/2014/main" id="{F643D355-92C9-4A9B-A698-CCD1578EB5F5}"/>
              </a:ext>
            </a:extLst>
          </p:cNvPr>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36AFBC54-B8AB-4FAE-AB65-B89EE4630A8F}" type="slidenum">
              <a:rPr lang="es-CO" smtClean="0"/>
              <a:t>‹Nº›</a:t>
            </a:fld>
            <a:endParaRPr lang="es-CO"/>
          </a:p>
        </p:txBody>
      </p:sp>
    </p:spTree>
    <p:extLst>
      <p:ext uri="{BB962C8B-B14F-4D97-AF65-F5344CB8AC3E}">
        <p14:creationId xmlns:p14="http://schemas.microsoft.com/office/powerpoint/2010/main" val="5285038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s-CO"/>
          </a:p>
        </p:txBody>
      </p:sp>
      <p:sp>
        <p:nvSpPr>
          <p:cNvPr id="3" name="Marcador de fecha 2"/>
          <p:cNvSpPr>
            <a:spLocks noGrp="1"/>
          </p:cNvSpPr>
          <p:nvPr>
            <p:ph type="dt" idx="1"/>
          </p:nvPr>
        </p:nvSpPr>
        <p:spPr>
          <a:xfrm>
            <a:off x="3970338" y="0"/>
            <a:ext cx="3038475" cy="466725"/>
          </a:xfrm>
          <a:prstGeom prst="rect">
            <a:avLst/>
          </a:prstGeom>
        </p:spPr>
        <p:txBody>
          <a:bodyPr vert="horz" lIns="91440" tIns="45720" rIns="91440" bIns="45720" rtlCol="0"/>
          <a:lstStyle>
            <a:lvl1pPr algn="r">
              <a:defRPr sz="1200"/>
            </a:lvl1pPr>
          </a:lstStyle>
          <a:p>
            <a:fld id="{3DE02990-A6AB-4213-B420-404A20E59F7F}" type="datetimeFigureOut">
              <a:rPr lang="es-CO" smtClean="0"/>
              <a:t>13/08/2025</a:t>
            </a:fld>
            <a:endParaRPr lang="es-CO"/>
          </a:p>
        </p:txBody>
      </p:sp>
      <p:sp>
        <p:nvSpPr>
          <p:cNvPr id="4" name="Marcador de imagen de diapositiva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1440" tIns="45720" rIns="91440" bIns="45720" rtlCol="0" anchor="ctr"/>
          <a:lstStyle/>
          <a:p>
            <a:endParaRPr lang="es-CO"/>
          </a:p>
        </p:txBody>
      </p:sp>
      <p:sp>
        <p:nvSpPr>
          <p:cNvPr id="5" name="Marcador de notas 4"/>
          <p:cNvSpPr>
            <a:spLocks noGrp="1"/>
          </p:cNvSpPr>
          <p:nvPr>
            <p:ph type="body" sz="quarter" idx="3"/>
          </p:nvPr>
        </p:nvSpPr>
        <p:spPr>
          <a:xfrm>
            <a:off x="701675" y="4473575"/>
            <a:ext cx="5607050" cy="3660775"/>
          </a:xfrm>
          <a:prstGeom prst="rect">
            <a:avLst/>
          </a:prstGeom>
        </p:spPr>
        <p:txBody>
          <a:bodyPr vert="horz" lIns="91440" tIns="45720" rIns="91440" bIns="45720" rtlCol="0"/>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Marcador de pie de página 5"/>
          <p:cNvSpPr>
            <a:spLocks noGrp="1"/>
          </p:cNvSpPr>
          <p:nvPr>
            <p:ph type="ftr" sz="quarter" idx="4"/>
          </p:nvPr>
        </p:nvSpPr>
        <p:spPr>
          <a:xfrm>
            <a:off x="0" y="8829675"/>
            <a:ext cx="3038475" cy="466725"/>
          </a:xfrm>
          <a:prstGeom prst="rect">
            <a:avLst/>
          </a:prstGeom>
        </p:spPr>
        <p:txBody>
          <a:bodyPr vert="horz" lIns="91440" tIns="45720" rIns="91440" bIns="45720" rtlCol="0" anchor="b"/>
          <a:lstStyle>
            <a:lvl1pPr algn="l">
              <a:defRPr sz="1200"/>
            </a:lvl1pPr>
          </a:lstStyle>
          <a:p>
            <a:endParaRPr lang="es-CO"/>
          </a:p>
        </p:txBody>
      </p:sp>
      <p:sp>
        <p:nvSpPr>
          <p:cNvPr id="7" name="Marcador de número de diapositiva 6"/>
          <p:cNvSpPr>
            <a:spLocks noGrp="1"/>
          </p:cNvSpPr>
          <p:nvPr>
            <p:ph type="sldNum" sz="quarter" idx="5"/>
          </p:nvPr>
        </p:nvSpPr>
        <p:spPr>
          <a:xfrm>
            <a:off x="3970338" y="8829675"/>
            <a:ext cx="3038475" cy="466725"/>
          </a:xfrm>
          <a:prstGeom prst="rect">
            <a:avLst/>
          </a:prstGeom>
        </p:spPr>
        <p:txBody>
          <a:bodyPr vert="horz" lIns="91440" tIns="45720" rIns="91440" bIns="45720" rtlCol="0" anchor="b"/>
          <a:lstStyle>
            <a:lvl1pPr algn="r">
              <a:defRPr sz="1200"/>
            </a:lvl1pPr>
          </a:lstStyle>
          <a:p>
            <a:fld id="{5271117E-C91F-4BCB-B907-251B7F613742}" type="slidenum">
              <a:rPr lang="es-CO" smtClean="0"/>
              <a:t>‹Nº›</a:t>
            </a:fld>
            <a:endParaRPr lang="es-CO"/>
          </a:p>
        </p:txBody>
      </p:sp>
    </p:spTree>
    <p:extLst>
      <p:ext uri="{BB962C8B-B14F-4D97-AF65-F5344CB8AC3E}">
        <p14:creationId xmlns:p14="http://schemas.microsoft.com/office/powerpoint/2010/main" val="38431074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dirty="0"/>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6929155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Imagen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8593657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ítulo y texto vertical">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3393884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37461234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8" name="Título 7">
            <a:extLst>
              <a:ext uri="{FF2B5EF4-FFF2-40B4-BE49-F238E27FC236}">
                <a16:creationId xmlns:a16="http://schemas.microsoft.com/office/drawing/2014/main" id="{C54DF608-6931-41AE-92BE-CF2F228C186D}"/>
              </a:ext>
            </a:extLst>
          </p:cNvPr>
          <p:cNvSpPr>
            <a:spLocks noGrp="1"/>
          </p:cNvSpPr>
          <p:nvPr>
            <p:ph type="title"/>
          </p:nvPr>
        </p:nvSpPr>
        <p:spPr/>
        <p:txBody>
          <a:bodyPr/>
          <a:lstStyle>
            <a:lvl1pPr>
              <a:defRPr>
                <a:solidFill>
                  <a:srgbClr val="0070C0"/>
                </a:solidFill>
              </a:defRPr>
            </a:lvl1pPr>
          </a:lstStyle>
          <a:p>
            <a:r>
              <a:rPr lang="es-ES"/>
              <a:t>Haga clic para modificar el estilo de título del patrón</a:t>
            </a:r>
            <a:endParaRPr lang="en-US"/>
          </a:p>
        </p:txBody>
      </p:sp>
      <p:sp>
        <p:nvSpPr>
          <p:cNvPr id="9" name="Marcador de fecha 8">
            <a:extLst>
              <a:ext uri="{FF2B5EF4-FFF2-40B4-BE49-F238E27FC236}">
                <a16:creationId xmlns:a16="http://schemas.microsoft.com/office/drawing/2014/main" id="{2734E854-772C-47F2-B482-E9B5453222D2}"/>
              </a:ext>
            </a:extLst>
          </p:cNvPr>
          <p:cNvSpPr>
            <a:spLocks noGrp="1"/>
          </p:cNvSpPr>
          <p:nvPr>
            <p:ph type="dt" sz="half" idx="10"/>
          </p:nvPr>
        </p:nvSpPr>
        <p:spPr/>
        <p:txBody>
          <a:bodyPr/>
          <a:lstStyle/>
          <a:p>
            <a:fld id="{E4BE6725-CAAA-4356-8325-39E40B4FA7D0}" type="datetimeFigureOut">
              <a:rPr lang="es-CO" smtClean="0"/>
              <a:t>13/08/2025</a:t>
            </a:fld>
            <a:endParaRPr lang="es-CO"/>
          </a:p>
        </p:txBody>
      </p:sp>
      <p:sp>
        <p:nvSpPr>
          <p:cNvPr id="10" name="Marcador de pie de página 9">
            <a:extLst>
              <a:ext uri="{FF2B5EF4-FFF2-40B4-BE49-F238E27FC236}">
                <a16:creationId xmlns:a16="http://schemas.microsoft.com/office/drawing/2014/main" id="{E8751B65-A422-4A65-9929-E0F761CA88F6}"/>
              </a:ext>
            </a:extLst>
          </p:cNvPr>
          <p:cNvSpPr>
            <a:spLocks noGrp="1"/>
          </p:cNvSpPr>
          <p:nvPr>
            <p:ph type="ftr" sz="quarter" idx="11"/>
          </p:nvPr>
        </p:nvSpPr>
        <p:spPr/>
        <p:txBody>
          <a:bodyPr/>
          <a:lstStyle/>
          <a:p>
            <a:endParaRPr lang="es-CO"/>
          </a:p>
        </p:txBody>
      </p:sp>
      <p:sp>
        <p:nvSpPr>
          <p:cNvPr id="11" name="Marcador de número de diapositiva 10">
            <a:extLst>
              <a:ext uri="{FF2B5EF4-FFF2-40B4-BE49-F238E27FC236}">
                <a16:creationId xmlns:a16="http://schemas.microsoft.com/office/drawing/2014/main" id="{7288F579-E24B-4093-AF49-B9A0D3D35DB9}"/>
              </a:ext>
            </a:extLst>
          </p:cNvPr>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89121937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15130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2_Título y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970384"/>
            <a:ext cx="10515600" cy="720304"/>
          </a:xfrm>
        </p:spPr>
        <p:txBody>
          <a:bodyPr/>
          <a:lstStyle/>
          <a:p>
            <a:r>
              <a:rPr lang="es-ES" dirty="0"/>
              <a:t>Haga clic para modificar el estilo de título del patrón</a:t>
            </a:r>
            <a:endParaRPr lang="en-US" dirty="0"/>
          </a:p>
        </p:txBody>
      </p:sp>
      <p:sp>
        <p:nvSpPr>
          <p:cNvPr id="3" name="Content Placeholder 2"/>
          <p:cNvSpPr>
            <a:spLocks noGrp="1"/>
          </p:cNvSpPr>
          <p:nvPr>
            <p:ph idx="1"/>
          </p:nvPr>
        </p:nvSpPr>
        <p:spPr>
          <a:xfrm>
            <a:off x="838200" y="1825625"/>
            <a:ext cx="10515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2082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Encabezado de sec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Editar los estilos de texto del patrón</a:t>
            </a:r>
          </a:p>
        </p:txBody>
      </p:sp>
      <p:sp>
        <p:nvSpPr>
          <p:cNvPr id="4" name="Date Placeholder 3"/>
          <p:cNvSpPr>
            <a:spLocks noGrp="1"/>
          </p:cNvSpPr>
          <p:nvPr>
            <p:ph type="dt" sz="half" idx="10"/>
          </p:nvPr>
        </p:nvSpPr>
        <p:spPr/>
        <p:txBody>
          <a:bodyPr/>
          <a:lstStyle/>
          <a:p>
            <a:fld id="{E4BE6725-CAAA-4356-8325-39E40B4FA7D0}" type="datetimeFigureOut">
              <a:rPr lang="es-CO" smtClean="0"/>
              <a:t>13/08/2025</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8915726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Dos objetos">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6129617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ación">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4" name="Content Placeholder 3"/>
          <p:cNvSpPr>
            <a:spLocks noGrp="1"/>
          </p:cNvSpPr>
          <p:nvPr>
            <p:ph sz="half" idx="2"/>
          </p:nvPr>
        </p:nvSpPr>
        <p:spPr>
          <a:xfrm>
            <a:off x="839788" y="2505075"/>
            <a:ext cx="5157787"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Editar los estilos de texto del patrón</a:t>
            </a:r>
          </a:p>
        </p:txBody>
      </p:sp>
      <p:sp>
        <p:nvSpPr>
          <p:cNvPr id="6" name="Content Placeholder 5"/>
          <p:cNvSpPr>
            <a:spLocks noGrp="1"/>
          </p:cNvSpPr>
          <p:nvPr>
            <p:ph sz="quarter" idx="4"/>
          </p:nvPr>
        </p:nvSpPr>
        <p:spPr>
          <a:xfrm>
            <a:off x="6172200" y="2505075"/>
            <a:ext cx="5183188" cy="3684588"/>
          </a:xfrm>
        </p:spPr>
        <p:txBody>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E4BE6725-CAAA-4356-8325-39E40B4FA7D0}" type="datetimeFigureOut">
              <a:rPr lang="es-CO" smtClean="0"/>
              <a:t>13/08/2025</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7471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Solo el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E4BE6725-CAAA-4356-8325-39E40B4FA7D0}" type="datetimeFigureOut">
              <a:rPr lang="es-CO" smtClean="0"/>
              <a:t>13/08/2025</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2192250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En blanc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4BE6725-CAAA-4356-8325-39E40B4FA7D0}" type="datetimeFigureOut">
              <a:rPr lang="es-CO" smtClean="0"/>
              <a:t>13/08/2025</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19850022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ido con título">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Editar los estilos de texto del patrón</a:t>
            </a:r>
          </a:p>
        </p:txBody>
      </p:sp>
      <p:sp>
        <p:nvSpPr>
          <p:cNvPr id="5" name="Date Placeholder 4"/>
          <p:cNvSpPr>
            <a:spLocks noGrp="1"/>
          </p:cNvSpPr>
          <p:nvPr>
            <p:ph type="dt" sz="half" idx="10"/>
          </p:nvPr>
        </p:nvSpPr>
        <p:spPr/>
        <p:txBody>
          <a:bodyPr/>
          <a:lstStyle/>
          <a:p>
            <a:fld id="{E4BE6725-CAAA-4356-8325-39E40B4FA7D0}" type="datetimeFigureOut">
              <a:rPr lang="es-CO" smtClean="0"/>
              <a:t>13/08/2025</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EAC83908-6AE0-4CBC-B4B5-E028BF982975}" type="slidenum">
              <a:rPr lang="es-CO" smtClean="0"/>
              <a:t>‹Nº›</a:t>
            </a:fld>
            <a:endParaRPr lang="es-CO"/>
          </a:p>
        </p:txBody>
      </p:sp>
    </p:spTree>
    <p:extLst>
      <p:ext uri="{BB962C8B-B14F-4D97-AF65-F5344CB8AC3E}">
        <p14:creationId xmlns:p14="http://schemas.microsoft.com/office/powerpoint/2010/main" val="2165233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5">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970384"/>
            <a:ext cx="10515600" cy="675854"/>
          </a:xfrm>
          <a:prstGeom prst="rect">
            <a:avLst/>
          </a:prstGeom>
        </p:spPr>
        <p:txBody>
          <a:bodyPr vert="horz" lIns="91440" tIns="45720" rIns="91440" bIns="45720" rtlCol="0" anchor="ctr">
            <a:noAutofit/>
          </a:bodyPr>
          <a:lstStyle/>
          <a:p>
            <a:r>
              <a:rPr lang="es-ES" dirty="0"/>
              <a:t>Haga clic para modificar el estilo de título del patrón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Editar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4BE6725-CAAA-4356-8325-39E40B4FA7D0}" type="datetimeFigureOut">
              <a:rPr lang="es-CO" smtClean="0"/>
              <a:t>13/08/2025</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C83908-6AE0-4CBC-B4B5-E028BF982975}" type="slidenum">
              <a:rPr lang="es-CO" smtClean="0"/>
              <a:t>‹Nº›</a:t>
            </a:fld>
            <a:endParaRPr lang="es-CO"/>
          </a:p>
        </p:txBody>
      </p:sp>
    </p:spTree>
    <p:extLst>
      <p:ext uri="{BB962C8B-B14F-4D97-AF65-F5344CB8AC3E}">
        <p14:creationId xmlns:p14="http://schemas.microsoft.com/office/powerpoint/2010/main" val="27332073"/>
      </p:ext>
    </p:extLst>
  </p:cSld>
  <p:clrMap bg1="lt1" tx1="dk1" bg2="lt2" tx2="dk2" accent1="accent1" accent2="accent2" accent3="accent3" accent4="accent4" accent5="accent5" accent6="accent6" hlink="hlink" folHlink="folHlink"/>
  <p:sldLayoutIdLst>
    <p:sldLayoutId id="2147483699" r:id="rId1"/>
    <p:sldLayoutId id="2147483700" r:id="rId2"/>
    <p:sldLayoutId id="2147483710" r:id="rId3"/>
    <p:sldLayoutId id="2147483701" r:id="rId4"/>
    <p:sldLayoutId id="2147483702" r:id="rId5"/>
    <p:sldLayoutId id="2147483703" r:id="rId6"/>
    <p:sldLayoutId id="2147483704" r:id="rId7"/>
    <p:sldLayoutId id="2147483705" r:id="rId8"/>
    <p:sldLayoutId id="2147483706" r:id="rId9"/>
    <p:sldLayoutId id="2147483707" r:id="rId10"/>
    <p:sldLayoutId id="2147483708" r:id="rId11"/>
    <p:sldLayoutId id="2147483709" r:id="rId12"/>
    <p:sldLayoutId id="2147483688" r:id="rId13"/>
  </p:sldLayoutIdLst>
  <p:txStyles>
    <p:title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10.jpeg"/><Relationship Id="rId2" Type="http://schemas.openxmlformats.org/officeDocument/2006/relationships/image" Target="../media/image5.pn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a:extLst>
              <a:ext uri="{FF2B5EF4-FFF2-40B4-BE49-F238E27FC236}">
                <a16:creationId xmlns:a16="http://schemas.microsoft.com/office/drawing/2014/main" id="{E64B22C1-DFED-49E8-8F2A-8A27B389265F}"/>
              </a:ext>
            </a:extLst>
          </p:cNvPr>
          <p:cNvSpPr txBox="1">
            <a:spLocks/>
          </p:cNvSpPr>
          <p:nvPr/>
        </p:nvSpPr>
        <p:spPr>
          <a:xfrm>
            <a:off x="2015842" y="4199801"/>
            <a:ext cx="4474605" cy="1979154"/>
          </a:xfrm>
          <a:prstGeom prst="rect">
            <a:avLst/>
          </a:prstGeom>
        </p:spPr>
        <p:txBody>
          <a:bodyPr anchor="b"/>
          <a:lstStyle>
            <a:lvl1pPr algn="l" defTabSz="914400" rtl="0" eaLnBrk="1" latinLnBrk="0" hangingPunct="1">
              <a:lnSpc>
                <a:spcPct val="90000"/>
              </a:lnSpc>
              <a:spcBef>
                <a:spcPct val="0"/>
              </a:spcBef>
              <a:buNone/>
              <a:defRPr sz="7200" b="1" kern="1200">
                <a:solidFill>
                  <a:schemeClr val="tx1"/>
                </a:solidFill>
                <a:latin typeface="Arial Rounded MT Bold" panose="020F0704030504030204" pitchFamily="34" charset="0"/>
                <a:ea typeface="+mj-ea"/>
                <a:cs typeface="+mj-cs"/>
              </a:defRPr>
            </a:lvl1pPr>
          </a:lstStyle>
          <a:p>
            <a:r>
              <a:rPr lang="es-CO" sz="5400" dirty="0" smtClean="0">
                <a:solidFill>
                  <a:schemeClr val="bg1"/>
                </a:solidFill>
              </a:rPr>
              <a:t>P</a:t>
            </a:r>
            <a:r>
              <a:rPr lang="es-CO" sz="3600" dirty="0" smtClean="0">
                <a:solidFill>
                  <a:schemeClr val="bg1"/>
                </a:solidFill>
              </a:rPr>
              <a:t>royecto</a:t>
            </a:r>
            <a:r>
              <a:rPr lang="es-CO" sz="3600" dirty="0">
                <a:solidFill>
                  <a:schemeClr val="bg1"/>
                </a:solidFill>
              </a:rPr>
              <a:t>: </a:t>
            </a:r>
            <a:r>
              <a:rPr lang="es-CO" sz="2800" b="0" dirty="0" smtClean="0">
                <a:solidFill>
                  <a:schemeClr val="bg1"/>
                </a:solidFill>
              </a:rPr>
              <a:t>Procesos </a:t>
            </a:r>
            <a:r>
              <a:rPr lang="es-CO" sz="2800" b="0" dirty="0">
                <a:solidFill>
                  <a:schemeClr val="bg1"/>
                </a:solidFill>
              </a:rPr>
              <a:t>de gestión que aportan a la integración académica, el desarrollo sostenible y la competitividad nacional</a:t>
            </a:r>
          </a:p>
        </p:txBody>
      </p:sp>
      <p:sp>
        <p:nvSpPr>
          <p:cNvPr id="9" name="Title 1">
            <a:extLst>
              <a:ext uri="{FF2B5EF4-FFF2-40B4-BE49-F238E27FC236}">
                <a16:creationId xmlns:a16="http://schemas.microsoft.com/office/drawing/2014/main" id="{61A03A22-5E25-4D5F-929C-F09EB2E22223}"/>
              </a:ext>
            </a:extLst>
          </p:cNvPr>
          <p:cNvSpPr txBox="1">
            <a:spLocks/>
          </p:cNvSpPr>
          <p:nvPr/>
        </p:nvSpPr>
        <p:spPr>
          <a:xfrm>
            <a:off x="1366473" y="792832"/>
            <a:ext cx="6399704" cy="2114913"/>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Gestión del contexto y visibilidad nacional e internacional</a:t>
            </a:r>
            <a:endParaRPr lang="es-ES" sz="3600" dirty="0">
              <a:solidFill>
                <a:schemeClr val="bg1"/>
              </a:solidFill>
              <a:latin typeface="Asap Medium" panose="020F0604030102060203" pitchFamily="2" charset="0"/>
            </a:endParaRPr>
          </a:p>
        </p:txBody>
      </p:sp>
      <p:sp>
        <p:nvSpPr>
          <p:cNvPr id="10" name="Title 1">
            <a:extLst>
              <a:ext uri="{FF2B5EF4-FFF2-40B4-BE49-F238E27FC236}">
                <a16:creationId xmlns:a16="http://schemas.microsoft.com/office/drawing/2014/main" id="{9F06EBA9-2D7D-495E-A223-1CDD07DAAED5}"/>
              </a:ext>
            </a:extLst>
          </p:cNvPr>
          <p:cNvSpPr txBox="1">
            <a:spLocks/>
          </p:cNvSpPr>
          <p:nvPr/>
        </p:nvSpPr>
        <p:spPr>
          <a:xfrm>
            <a:off x="8440185" y="818717"/>
            <a:ext cx="4076200" cy="1329036"/>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4400" b="1" kern="1200">
                <a:solidFill>
                  <a:schemeClr val="tx1"/>
                </a:solidFill>
                <a:latin typeface="Arial Rounded MT Bold" panose="020F0704030504030204" pitchFamily="34" charset="0"/>
                <a:ea typeface="+mj-ea"/>
                <a:cs typeface="+mj-cs"/>
              </a:defRPr>
            </a:lvl1pPr>
          </a:lstStyle>
          <a:p>
            <a:pPr algn="l"/>
            <a:r>
              <a:rPr lang="es-ES" sz="4800" dirty="0" smtClean="0">
                <a:solidFill>
                  <a:schemeClr val="bg1"/>
                </a:solidFill>
                <a:latin typeface="Asap Medium" panose="020F0604030102060203" pitchFamily="2" charset="0"/>
              </a:rPr>
              <a:t>2025 - 2028</a:t>
            </a:r>
            <a:endParaRPr lang="es-ES" sz="1600" dirty="0">
              <a:solidFill>
                <a:schemeClr val="bg1"/>
              </a:solidFill>
              <a:latin typeface="Asap Medium" panose="020F0604030102060203" pitchFamily="2" charset="0"/>
            </a:endParaRPr>
          </a:p>
        </p:txBody>
      </p:sp>
      <p:sp>
        <p:nvSpPr>
          <p:cNvPr id="11" name="Anillo 10"/>
          <p:cNvSpPr/>
          <p:nvPr/>
        </p:nvSpPr>
        <p:spPr>
          <a:xfrm>
            <a:off x="204412" y="4468314"/>
            <a:ext cx="1586753" cy="1442131"/>
          </a:xfrm>
          <a:prstGeom prst="donut">
            <a:avLst>
              <a:gd name="adj" fmla="val 14617"/>
            </a:avLst>
          </a:prstGeom>
          <a:solidFill>
            <a:srgbClr val="ABE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2" name="Subtitle 2">
            <a:extLst>
              <a:ext uri="{FF2B5EF4-FFF2-40B4-BE49-F238E27FC236}">
                <a16:creationId xmlns:a16="http://schemas.microsoft.com/office/drawing/2014/main" id="{C2CFDD0A-90DE-4286-B19C-4FCA0ECF311C}"/>
              </a:ext>
            </a:extLst>
          </p:cNvPr>
          <p:cNvSpPr txBox="1">
            <a:spLocks/>
          </p:cNvSpPr>
          <p:nvPr/>
        </p:nvSpPr>
        <p:spPr>
          <a:xfrm>
            <a:off x="536665" y="4794078"/>
            <a:ext cx="922245" cy="790601"/>
          </a:xfrm>
          <a:prstGeom prst="rect">
            <a:avLst/>
          </a:prstGeom>
        </p:spPr>
        <p:txBody>
          <a:bodyPr vert="horz" wrap="square" lIns="34290" tIns="17145" rIns="34290" bIns="342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s-ES" sz="4800" b="1" dirty="0" smtClean="0">
                <a:solidFill>
                  <a:schemeClr val="bg1"/>
                </a:solidFill>
                <a:latin typeface="Arial Rounded MT Bold" panose="020F0704030504030204" pitchFamily="34" charset="0"/>
                <a:ea typeface="+mj-ea"/>
                <a:cs typeface="+mj-cs"/>
              </a:rPr>
              <a:t>25</a:t>
            </a:r>
            <a:endParaRPr lang="es-ES" sz="4800" b="1" dirty="0">
              <a:solidFill>
                <a:schemeClr val="bg1"/>
              </a:solidFill>
              <a:latin typeface="Arial Rounded MT Bold" panose="020F0704030504030204" pitchFamily="34" charset="0"/>
              <a:ea typeface="+mj-ea"/>
              <a:cs typeface="+mj-cs"/>
            </a:endParaRPr>
          </a:p>
        </p:txBody>
      </p:sp>
      <p:pic>
        <p:nvPicPr>
          <p:cNvPr id="13" name="Imagen 1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8440185" y="177857"/>
            <a:ext cx="1055100" cy="1025401"/>
          </a:xfrm>
          <a:prstGeom prst="rect">
            <a:avLst/>
          </a:prstGeom>
        </p:spPr>
      </p:pic>
      <p:pic>
        <p:nvPicPr>
          <p:cNvPr id="14" name="Imagen 13"/>
          <p:cNvPicPr/>
          <p:nvPr/>
        </p:nvPicPr>
        <p:blipFill>
          <a:blip r:embed="rId3" cstate="print">
            <a:extLst>
              <a:ext uri="{28A0092B-C50C-407E-A947-70E740481C1C}">
                <a14:useLocalDpi xmlns:a14="http://schemas.microsoft.com/office/drawing/2010/main" val="0"/>
              </a:ext>
            </a:extLst>
          </a:blip>
          <a:stretch>
            <a:fillRect/>
          </a:stretch>
        </p:blipFill>
        <p:spPr>
          <a:xfrm>
            <a:off x="6804212" y="2965304"/>
            <a:ext cx="4437005" cy="3318955"/>
          </a:xfrm>
          <a:prstGeom prst="teardrop">
            <a:avLst/>
          </a:prstGeom>
        </p:spPr>
      </p:pic>
    </p:spTree>
    <p:extLst>
      <p:ext uri="{BB962C8B-B14F-4D97-AF65-F5344CB8AC3E}">
        <p14:creationId xmlns:p14="http://schemas.microsoft.com/office/powerpoint/2010/main" val="17806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ítulo 1">
            <a:extLst>
              <a:ext uri="{FF2B5EF4-FFF2-40B4-BE49-F238E27FC236}">
                <a16:creationId xmlns:a16="http://schemas.microsoft.com/office/drawing/2014/main" id="{6E8F9C17-DF16-4503-A23D-C04985936785}"/>
              </a:ext>
            </a:extLst>
          </p:cNvPr>
          <p:cNvSpPr txBox="1">
            <a:spLocks/>
          </p:cNvSpPr>
          <p:nvPr/>
        </p:nvSpPr>
        <p:spPr>
          <a:xfrm>
            <a:off x="2669241" y="154595"/>
            <a:ext cx="6853518"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ES" sz="3600" dirty="0" smtClean="0">
                <a:solidFill>
                  <a:srgbClr val="00421E"/>
                </a:solidFill>
                <a:effectLst>
                  <a:outerShdw blurRad="38100" dist="38100" dir="2700000" algn="tl">
                    <a:srgbClr val="000000">
                      <a:alpha val="43137"/>
                    </a:srgbClr>
                  </a:outerShdw>
                </a:effectLst>
              </a:rPr>
              <a:t>Información general del proyecto</a:t>
            </a:r>
            <a:endParaRPr lang="en-US" sz="3600" dirty="0">
              <a:solidFill>
                <a:srgbClr val="00421E"/>
              </a:solidFill>
              <a:effectLst>
                <a:outerShdw blurRad="38100" dist="38100" dir="2700000" algn="tl">
                  <a:srgbClr val="000000">
                    <a:alpha val="43137"/>
                  </a:srgbClr>
                </a:outerShdw>
              </a:effectLst>
            </a:endParaRPr>
          </a:p>
        </p:txBody>
      </p:sp>
      <p:sp>
        <p:nvSpPr>
          <p:cNvPr id="6" name="Rectángulo 5"/>
          <p:cNvSpPr/>
          <p:nvPr/>
        </p:nvSpPr>
        <p:spPr>
          <a:xfrm rot="16200000">
            <a:off x="-995918" y="3434323"/>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25. </a:t>
            </a:r>
            <a:r>
              <a:rPr lang="es-CO" sz="800" dirty="0">
                <a:solidFill>
                  <a:schemeClr val="bg1">
                    <a:lumMod val="50000"/>
                  </a:schemeClr>
                </a:solidFill>
                <a:latin typeface="Arial Rounded MT Bold" panose="020F0704030504030204" pitchFamily="34" charset="0"/>
              </a:rPr>
              <a:t>Procesos de gestión que aportan a la integración académica, el desarrollo sostenible y la competitividad nacional</a:t>
            </a:r>
            <a:endParaRPr lang="es-CO" sz="800" dirty="0">
              <a:solidFill>
                <a:schemeClr val="bg1">
                  <a:lumMod val="50000"/>
                </a:schemeClr>
              </a:solidFill>
              <a:latin typeface="Arial Rounded MT Bold" panose="020F0704030504030204" pitchFamily="34" charset="0"/>
            </a:endParaRPr>
          </a:p>
        </p:txBody>
      </p:sp>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graphicFrame>
        <p:nvGraphicFramePr>
          <p:cNvPr id="4" name="Tabla 3"/>
          <p:cNvGraphicFramePr>
            <a:graphicFrameLocks noGrp="1"/>
          </p:cNvGraphicFramePr>
          <p:nvPr>
            <p:extLst>
              <p:ext uri="{D42A27DB-BD31-4B8C-83A1-F6EECF244321}">
                <p14:modId xmlns:p14="http://schemas.microsoft.com/office/powerpoint/2010/main" val="1791451292"/>
              </p:ext>
            </p:extLst>
          </p:nvPr>
        </p:nvGraphicFramePr>
        <p:xfrm>
          <a:off x="1217415" y="1120456"/>
          <a:ext cx="9343009" cy="5678768"/>
        </p:xfrm>
        <a:graphic>
          <a:graphicData uri="http://schemas.openxmlformats.org/drawingml/2006/table">
            <a:tbl>
              <a:tblPr firstRow="1" firstCol="1" bandRow="1"/>
              <a:tblGrid>
                <a:gridCol w="2684404">
                  <a:extLst>
                    <a:ext uri="{9D8B030D-6E8A-4147-A177-3AD203B41FA5}">
                      <a16:colId xmlns:a16="http://schemas.microsoft.com/office/drawing/2014/main" val="3180216396"/>
                    </a:ext>
                  </a:extLst>
                </a:gridCol>
                <a:gridCol w="6658605">
                  <a:extLst>
                    <a:ext uri="{9D8B030D-6E8A-4147-A177-3AD203B41FA5}">
                      <a16:colId xmlns:a16="http://schemas.microsoft.com/office/drawing/2014/main" val="213173278"/>
                    </a:ext>
                  </a:extLst>
                </a:gridCol>
              </a:tblGrid>
              <a:tr h="136148">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Código del proyecto</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SimSun" panose="02010600030101010101" pitchFamily="2" charset="-122"/>
                          <a:cs typeface="Calibri" panose="020F0502020204030204" pitchFamily="34" charset="0"/>
                        </a:rPr>
                        <a:t>(PDI2028 – GCV - 25)</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71799242"/>
                  </a:ext>
                </a:extLst>
              </a:tr>
              <a:tr h="136148">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Dependencia responsable del proyecto</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Planeación</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94049391"/>
                  </a:ext>
                </a:extLst>
              </a:tr>
              <a:tr h="136148">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Pilar de Gestión</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Gestión del contexto y visibilidad nacional e internacional</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47102716"/>
                  </a:ext>
                </a:extLst>
              </a:tr>
              <a:tr h="136148">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Coordinador Pilar de Gestión</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Francisco Uribe</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43678202"/>
                  </a:ext>
                </a:extLst>
              </a:tr>
              <a:tr h="254156">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Procesos asociados al desarrollo sostenible, la competitividad y la movilización social</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08033474"/>
                  </a:ext>
                </a:extLst>
              </a:tr>
              <a:tr h="136148">
                <a:tc rowSpan="3">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Procesos asociados </a:t>
                      </a:r>
                      <a:b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b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(Sistema Integral de Gestión)</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Misionales - Extensión y proyección social</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7927299"/>
                  </a:ext>
                </a:extLst>
              </a:tr>
              <a:tr h="136148">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De apoyo - Egresados</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8949689"/>
                  </a:ext>
                </a:extLst>
              </a:tr>
              <a:tr h="136148">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De apoyo - Internacionalización</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0171424"/>
                  </a:ext>
                </a:extLst>
              </a:tr>
              <a:tr h="136148">
                <a:tc rowSpan="4">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Factores de calidad institucional a los que apunta el proyecto</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4. Procesos académicos</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490055537"/>
                  </a:ext>
                </a:extLst>
              </a:tr>
              <a:tr h="136148">
                <a:tc vMerge="1">
                  <a:txBody>
                    <a:bodyPr/>
                    <a:lstStyle/>
                    <a:p>
                      <a:endParaRPr lang="es-CO"/>
                    </a:p>
                  </a:txBody>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5. Visibilidad  nacional e internacional</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39605781"/>
                  </a:ext>
                </a:extLst>
              </a:tr>
              <a:tr h="136148">
                <a:tc vMerge="1">
                  <a:txBody>
                    <a:bodyPr/>
                    <a:lstStyle/>
                    <a:p>
                      <a:endParaRPr lang="es-CO"/>
                    </a:p>
                  </a:txBody>
                  <a:tcPr/>
                </a:tc>
                <a:tc>
                  <a:txBody>
                    <a:bodyPr/>
                    <a:lstStyle/>
                    <a:p>
                      <a:pPr>
                        <a:lnSpc>
                          <a:spcPct val="115000"/>
                        </a:lnSpc>
                        <a:spcAft>
                          <a:spcPts val="0"/>
                        </a:spcAft>
                      </a:pPr>
                      <a:r>
                        <a:rPr lang="es-CO" sz="100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6. Investigación y creación artística</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4019226340"/>
                  </a:ext>
                </a:extLst>
              </a:tr>
              <a:tr h="136148">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7. Pertinencia e impacto social</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887066493"/>
                  </a:ext>
                </a:extLst>
              </a:tr>
              <a:tr h="272296">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Estándares de calidad (Modelo de acreditación internacional Sello Sofía)</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7. Vinculación con el entorno</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3219095"/>
                  </a:ext>
                </a:extLst>
              </a:tr>
              <a:tr h="508311">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Otras instancias o dependencias participantes </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dirty="0">
                          <a:effectLst/>
                          <a:latin typeface="Arial Narrow" panose="020B0606020202030204" pitchFamily="34" charset="0"/>
                          <a:ea typeface="Times New Roman" panose="02020603050405020304" pitchFamily="18" charset="0"/>
                          <a:cs typeface="Calibri" panose="020F0502020204030204" pitchFamily="34" charset="0"/>
                        </a:rPr>
                        <a:t>SUEJE/ Centro de Gestión Ambiental/ Ciencias Agrarias y Agroindustria/ Facultad de Ingenierías y Tecnologías UTP/ Facultad de Ciencias Ambientales/ Programa de Turismo Sostenible/ Oficina de Internacionalización</a:t>
                      </a:r>
                      <a:endParaRPr lang="es-CO" sz="1050" dirty="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92216177"/>
                  </a:ext>
                </a:extLst>
              </a:tr>
              <a:tr h="635388">
                <a:tc>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Actores o entidades externas a la UTP que participan en el proyecto</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dirty="0">
                          <a:effectLst/>
                          <a:latin typeface="Arial Narrow" panose="020B0606020202030204" pitchFamily="34" charset="0"/>
                          <a:ea typeface="Times New Roman" panose="02020603050405020304" pitchFamily="18" charset="0"/>
                          <a:cs typeface="Calibri" panose="020F0502020204030204" pitchFamily="34" charset="0"/>
                        </a:rPr>
                        <a:t>Corporación Autónoma Regional de Risaralda, Red Nacional de Agricultura Familiar RENAF, Movimiento Agroecológico Latinoamericano, Foro Nacional por Colombia, Universidad de Caldas, Universidad del Quindío, Gobernación del Risaralda, Alcaldías de Caldas, Quindío, Risaralda y Norte del Valle </a:t>
                      </a:r>
                      <a:endParaRPr lang="es-CO" sz="1050" dirty="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09455595"/>
                  </a:ext>
                </a:extLst>
              </a:tr>
              <a:tr h="136148">
                <a:tc rowSpan="4">
                  <a:txBody>
                    <a:bodyPr/>
                    <a:lstStyle/>
                    <a:p>
                      <a:pPr>
                        <a:lnSpc>
                          <a:spcPct val="115000"/>
                        </a:lnSpc>
                        <a:spcAft>
                          <a:spcPts val="0"/>
                        </a:spcAft>
                      </a:pPr>
                      <a:r>
                        <a:rPr lang="es-CO" sz="100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Programas a los cuales le aporta indirectamente el proyecto</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Internacionalización integral de la Universidad</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59169583"/>
                  </a:ext>
                </a:extLst>
              </a:tr>
              <a:tr h="25415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Consolidación de la Extensión institucional con impacto en la sociedad y reconocimiento nacional e internacional</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51248602"/>
                  </a:ext>
                </a:extLst>
              </a:tr>
              <a:tr h="25415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Cultura de la legalidad, la transparencia, el gobierno corporativo y la participación ciudadana</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46119183"/>
                  </a:ext>
                </a:extLst>
              </a:tr>
              <a:tr h="136148">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Acompañamiento Integral e inclusión</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6776239"/>
                  </a:ext>
                </a:extLst>
              </a:tr>
              <a:tr h="254156">
                <a:tc rowSpan="4">
                  <a:txBody>
                    <a:bodyPr/>
                    <a:lstStyle/>
                    <a:p>
                      <a:pPr>
                        <a:lnSpc>
                          <a:spcPct val="115000"/>
                        </a:lnSpc>
                        <a:spcAft>
                          <a:spcPts val="0"/>
                        </a:spcAft>
                      </a:pPr>
                      <a:r>
                        <a:rPr lang="es-CO" sz="100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Objetivos de Desarrollo Sostenible (ODS) a los cuales le aporta el proyecto</a:t>
                      </a:r>
                      <a:endParaRPr lang="es-CO" sz="1050" dirty="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2. Poner fin al hambre, lograr la seguridad alimentaria y la mejora de la nutrición y promover la agricultura sostenible</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61326632"/>
                  </a:ext>
                </a:extLst>
              </a:tr>
              <a:tr h="25415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3. Garantizar una vida sana y promover el bienestar para todos en todas las edades</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3850489"/>
                  </a:ext>
                </a:extLst>
              </a:tr>
              <a:tr h="254156">
                <a:tc vMerge="1">
                  <a:txBody>
                    <a:bodyPr/>
                    <a:lstStyle/>
                    <a:p>
                      <a:endParaRPr lang="es-CO"/>
                    </a:p>
                  </a:txBody>
                  <a:tcPr/>
                </a:tc>
                <a:tc>
                  <a:txBody>
                    <a:bodyPr/>
                    <a:lstStyle/>
                    <a:p>
                      <a:pPr>
                        <a:lnSpc>
                          <a:spcPct val="115000"/>
                        </a:lnSpc>
                        <a:spcAft>
                          <a:spcPts val="0"/>
                        </a:spcAft>
                      </a:pPr>
                      <a:r>
                        <a:rPr lang="es-CO" sz="1000">
                          <a:effectLst/>
                          <a:latin typeface="Arial Narrow" panose="020B0606020202030204" pitchFamily="34" charset="0"/>
                          <a:ea typeface="Times New Roman" panose="02020603050405020304" pitchFamily="18" charset="0"/>
                          <a:cs typeface="Calibri" panose="020F0502020204030204" pitchFamily="34" charset="0"/>
                        </a:rPr>
                        <a:t>12. Garantizar modalidades de consumo y producción sostenibles</a:t>
                      </a:r>
                      <a:endParaRPr lang="es-CO" sz="105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584196"/>
                  </a:ext>
                </a:extLst>
              </a:tr>
              <a:tr h="381233">
                <a:tc vMerge="1">
                  <a:txBody>
                    <a:bodyPr/>
                    <a:lstStyle/>
                    <a:p>
                      <a:endParaRPr lang="es-CO"/>
                    </a:p>
                  </a:txBody>
                  <a:tcPr/>
                </a:tc>
                <a:tc>
                  <a:txBody>
                    <a:bodyPr/>
                    <a:lstStyle/>
                    <a:p>
                      <a:pPr>
                        <a:lnSpc>
                          <a:spcPct val="115000"/>
                        </a:lnSpc>
                        <a:spcAft>
                          <a:spcPts val="0"/>
                        </a:spcAft>
                      </a:pPr>
                      <a:r>
                        <a:rPr lang="es-CO" sz="1000" dirty="0">
                          <a:effectLst/>
                          <a:latin typeface="Arial Narrow" panose="020B0606020202030204" pitchFamily="34" charset="0"/>
                          <a:ea typeface="Times New Roman" panose="02020603050405020304" pitchFamily="18" charset="0"/>
                          <a:cs typeface="Calibri" panose="020F0502020204030204" pitchFamily="34" charset="0"/>
                        </a:rPr>
                        <a:t>15. Gestionar sosteniblemente los bosques, luchar contra la desertificación, detener e invertir la degradación de las tierras y detener la pérdida de biodiversidad</a:t>
                      </a:r>
                      <a:endParaRPr lang="es-CO" sz="1050" dirty="0">
                        <a:effectLst/>
                        <a:latin typeface="Times New Roman" panose="02020603050405020304" pitchFamily="18" charset="0"/>
                        <a:ea typeface="SimSun" panose="02010600030101010101" pitchFamily="2" charset="-122"/>
                      </a:endParaRPr>
                    </a:p>
                  </a:txBody>
                  <a:tcPr marL="29042" marR="290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06814806"/>
                  </a:ext>
                </a:extLst>
              </a:tr>
            </a:tbl>
          </a:graphicData>
        </a:graphic>
      </p:graphicFrame>
    </p:spTree>
    <p:extLst>
      <p:ext uri="{BB962C8B-B14F-4D97-AF65-F5344CB8AC3E}">
        <p14:creationId xmlns:p14="http://schemas.microsoft.com/office/powerpoint/2010/main" val="3665913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97741" y="369748"/>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Identificación del problema, necesidad u oportunidad </a:t>
            </a:r>
          </a:p>
        </p:txBody>
      </p:sp>
      <p:sp>
        <p:nvSpPr>
          <p:cNvPr id="2" name="Rectángulo 1"/>
          <p:cNvSpPr/>
          <p:nvPr/>
        </p:nvSpPr>
        <p:spPr>
          <a:xfrm>
            <a:off x="780922" y="1355989"/>
            <a:ext cx="10550466" cy="1107996"/>
          </a:xfrm>
          <a:prstGeom prst="rect">
            <a:avLst/>
          </a:prstGeom>
        </p:spPr>
        <p:txBody>
          <a:bodyPr wrap="square">
            <a:spAutoFit/>
          </a:bodyPr>
          <a:lstStyle/>
          <a:p>
            <a:pPr algn="just"/>
            <a:r>
              <a:rPr lang="es-CO" sz="1200" dirty="0">
                <a:latin typeface="Arial Narrow" panose="020B0606020202030204" pitchFamily="34" charset="0"/>
              </a:rPr>
              <a:t>Se presentan </a:t>
            </a:r>
            <a:r>
              <a:rPr lang="es-CO" sz="1200" dirty="0" smtClean="0">
                <a:latin typeface="Arial Narrow" panose="020B0606020202030204" pitchFamily="34" charset="0"/>
              </a:rPr>
              <a:t>insuficientes </a:t>
            </a:r>
            <a:r>
              <a:rPr lang="es-CO" sz="1200" dirty="0">
                <a:latin typeface="Arial Narrow" panose="020B0606020202030204" pitchFamily="34" charset="0"/>
              </a:rPr>
              <a:t>procesos de gestión que aporten a la integración académica, el desarrollo sostenible y la competitividad regional a causa de débiles procesos para el aporte a la gestión ambiental territorial que tiene como causas indirectas la desarticulación interinstitucional para el trabajo en red en temáticas ambientales e Insuficientes iniciativas que fomenten procesos de desarrollo sostenible y  la insuficiente participación e incidencia de la Universidad en políticas públicas, programas y proyectos de ordenación del territorio, integración académica y competitividad cuyas causas indirectos son: la débil integración académica para la gestión de nuevos postgrados en red; Incipiente participación en ejercicios de planeación y ordenación del territorio; Insuficientes aportes a la competitividad del sector productivo. 	</a:t>
            </a:r>
            <a:r>
              <a:rPr lang="es-CO" sz="1600" dirty="0"/>
              <a:t>		</a:t>
            </a:r>
            <a:endParaRPr lang="es-CO" sz="500" dirty="0">
              <a:latin typeface="Arial Narrow" panose="020B0606020202030204" pitchFamily="34" charset="0"/>
            </a:endParaRPr>
          </a:p>
        </p:txBody>
      </p:sp>
      <p:sp>
        <p:nvSpPr>
          <p:cNvPr id="10" name="Rectángulo 9"/>
          <p:cNvSpPr/>
          <p:nvPr/>
        </p:nvSpPr>
        <p:spPr>
          <a:xfrm rot="16200000">
            <a:off x="-995918" y="3434323"/>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25. </a:t>
            </a:r>
            <a:r>
              <a:rPr lang="es-CO" sz="800" dirty="0">
                <a:solidFill>
                  <a:schemeClr val="bg1">
                    <a:lumMod val="50000"/>
                  </a:schemeClr>
                </a:solidFill>
                <a:latin typeface="Arial Rounded MT Bold" panose="020F0704030504030204" pitchFamily="34" charset="0"/>
              </a:rPr>
              <a:t>Procesos de gestión que aportan a la integración académica, el desarrollo sostenible y la competitividad nacional</a:t>
            </a:r>
            <a:endParaRPr lang="es-CO" sz="800" dirty="0">
              <a:solidFill>
                <a:schemeClr val="bg1">
                  <a:lumMod val="50000"/>
                </a:schemeClr>
              </a:solidFill>
              <a:latin typeface="Arial Rounded MT Bold" panose="020F0704030504030204" pitchFamily="34" charset="0"/>
            </a:endParaRPr>
          </a:p>
        </p:txBody>
      </p:sp>
      <p:graphicFrame>
        <p:nvGraphicFramePr>
          <p:cNvPr id="3" name="Tabla 2"/>
          <p:cNvGraphicFramePr>
            <a:graphicFrameLocks noGrp="1"/>
          </p:cNvGraphicFramePr>
          <p:nvPr>
            <p:extLst>
              <p:ext uri="{D42A27DB-BD31-4B8C-83A1-F6EECF244321}">
                <p14:modId xmlns:p14="http://schemas.microsoft.com/office/powerpoint/2010/main" val="1830628620"/>
              </p:ext>
            </p:extLst>
          </p:nvPr>
        </p:nvGraphicFramePr>
        <p:xfrm>
          <a:off x="1039906" y="2729922"/>
          <a:ext cx="9690847" cy="3357049"/>
        </p:xfrm>
        <a:graphic>
          <a:graphicData uri="http://schemas.openxmlformats.org/drawingml/2006/table">
            <a:tbl>
              <a:tblPr firstRow="1" firstCol="1" bandRow="1"/>
              <a:tblGrid>
                <a:gridCol w="2347206">
                  <a:extLst>
                    <a:ext uri="{9D8B030D-6E8A-4147-A177-3AD203B41FA5}">
                      <a16:colId xmlns:a16="http://schemas.microsoft.com/office/drawing/2014/main" val="4248524721"/>
                    </a:ext>
                  </a:extLst>
                </a:gridCol>
                <a:gridCol w="3244865">
                  <a:extLst>
                    <a:ext uri="{9D8B030D-6E8A-4147-A177-3AD203B41FA5}">
                      <a16:colId xmlns:a16="http://schemas.microsoft.com/office/drawing/2014/main" val="3298169236"/>
                    </a:ext>
                  </a:extLst>
                </a:gridCol>
                <a:gridCol w="4098776">
                  <a:extLst>
                    <a:ext uri="{9D8B030D-6E8A-4147-A177-3AD203B41FA5}">
                      <a16:colId xmlns:a16="http://schemas.microsoft.com/office/drawing/2014/main" val="3177528405"/>
                    </a:ext>
                  </a:extLst>
                </a:gridCol>
              </a:tblGrid>
              <a:tr h="239168">
                <a:tc>
                  <a:txBody>
                    <a:bodyPr/>
                    <a:lstStyle/>
                    <a:p>
                      <a:pPr algn="ct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Problema Central</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directas</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1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Causas Indirectas</a:t>
                      </a:r>
                      <a:endParaRPr lang="es-CO" sz="115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extLst>
                  <a:ext uri="{0D108BD9-81ED-4DB2-BD59-A6C34878D82A}">
                    <a16:rowId xmlns:a16="http://schemas.microsoft.com/office/drawing/2014/main" val="3895136699"/>
                  </a:ext>
                </a:extLst>
              </a:tr>
              <a:tr h="880138">
                <a:tc rowSpan="5">
                  <a:txBody>
                    <a:bodyPr/>
                    <a:lstStyle/>
                    <a:p>
                      <a:pPr algn="ctr">
                        <a:lnSpc>
                          <a:spcPct val="115000"/>
                        </a:lnSpc>
                        <a:spcAft>
                          <a:spcPts val="0"/>
                        </a:spcAft>
                      </a:pPr>
                      <a:r>
                        <a:rPr lang="es-CO" sz="11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Insuficientes procesos de gestión que aporten a la integración académica, </a:t>
                      </a:r>
                      <a:r>
                        <a:rPr lang="es-CO" sz="1150" dirty="0" smtClean="0">
                          <a:solidFill>
                            <a:srgbClr val="000000"/>
                          </a:solidFill>
                          <a:effectLst/>
                          <a:latin typeface="Arial Narrow" panose="020B0606020202030204" pitchFamily="34" charset="0"/>
                          <a:ea typeface="SimSun" panose="02010600030101010101" pitchFamily="2" charset="-122"/>
                          <a:cs typeface="Calibri" panose="020F0502020204030204" pitchFamily="34" charset="0"/>
                        </a:rPr>
                        <a:t>el</a:t>
                      </a:r>
                      <a:r>
                        <a:rPr lang="es-CO" sz="1150" baseline="0" dirty="0" smtClean="0">
                          <a:solidFill>
                            <a:srgbClr val="000000"/>
                          </a:solidFill>
                          <a:effectLst/>
                          <a:latin typeface="Arial Narrow" panose="020B0606020202030204" pitchFamily="34" charset="0"/>
                          <a:ea typeface="SimSun" panose="02010600030101010101" pitchFamily="2" charset="-122"/>
                          <a:cs typeface="Calibri" panose="020F0502020204030204" pitchFamily="34" charset="0"/>
                        </a:rPr>
                        <a:t> </a:t>
                      </a:r>
                      <a:r>
                        <a:rPr lang="es-CO" sz="1150" dirty="0" smtClean="0">
                          <a:solidFill>
                            <a:srgbClr val="000000"/>
                          </a:solidFill>
                          <a:effectLst/>
                          <a:latin typeface="Arial Narrow" panose="020B0606020202030204" pitchFamily="34" charset="0"/>
                          <a:ea typeface="SimSun" panose="02010600030101010101" pitchFamily="2" charset="-122"/>
                          <a:cs typeface="Calibri" panose="020F0502020204030204" pitchFamily="34" charset="0"/>
                        </a:rPr>
                        <a:t>desarrollo </a:t>
                      </a:r>
                      <a:r>
                        <a:rPr lang="es-CO" sz="11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sostenible y </a:t>
                      </a:r>
                      <a:r>
                        <a:rPr lang="es-CO" sz="1150" dirty="0" smtClean="0">
                          <a:solidFill>
                            <a:srgbClr val="000000"/>
                          </a:solidFill>
                          <a:effectLst/>
                          <a:latin typeface="Arial Narrow" panose="020B0606020202030204" pitchFamily="34" charset="0"/>
                          <a:ea typeface="SimSun" panose="02010600030101010101" pitchFamily="2" charset="-122"/>
                          <a:cs typeface="Calibri" panose="020F0502020204030204" pitchFamily="34" charset="0"/>
                        </a:rPr>
                        <a:t>la</a:t>
                      </a:r>
                      <a:r>
                        <a:rPr lang="es-CO" sz="1150" baseline="0" dirty="0" smtClean="0">
                          <a:solidFill>
                            <a:srgbClr val="000000"/>
                          </a:solidFill>
                          <a:effectLst/>
                          <a:latin typeface="Arial Narrow" panose="020B0606020202030204" pitchFamily="34" charset="0"/>
                          <a:ea typeface="SimSun" panose="02010600030101010101" pitchFamily="2" charset="-122"/>
                          <a:cs typeface="Calibri" panose="020F0502020204030204" pitchFamily="34" charset="0"/>
                        </a:rPr>
                        <a:t> </a:t>
                      </a:r>
                      <a:r>
                        <a:rPr lang="es-CO" sz="1150" dirty="0" smtClean="0">
                          <a:solidFill>
                            <a:srgbClr val="000000"/>
                          </a:solidFill>
                          <a:effectLst/>
                          <a:latin typeface="Arial Narrow" panose="020B0606020202030204" pitchFamily="34" charset="0"/>
                          <a:ea typeface="SimSun" panose="02010600030101010101" pitchFamily="2" charset="-122"/>
                          <a:cs typeface="Calibri" panose="020F0502020204030204" pitchFamily="34" charset="0"/>
                        </a:rPr>
                        <a:t>competitividad </a:t>
                      </a:r>
                      <a:r>
                        <a:rPr lang="es-CO" sz="11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nacional	</a:t>
                      </a:r>
                      <a:endParaRPr lang="es-CO" sz="115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1.Débiles procesos que aporten al desarrollo sostenible.</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Desarticulación interinstitucional para el trabajo en red en temáticas para el desarrollo sostenible.</a:t>
                      </a:r>
                      <a:b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Insuficientes iniciativas que fomenten procesos de desarrollo sostenible regional y nacional.</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1586822"/>
                  </a:ext>
                </a:extLst>
              </a:tr>
              <a:tr h="660104">
                <a:tc vMerge="1">
                  <a:txBody>
                    <a:bodyPr/>
                    <a:lstStyle/>
                    <a:p>
                      <a:endParaRPr lang="es-CO"/>
                    </a:p>
                  </a:txBody>
                  <a:tcPr/>
                </a:tc>
                <a:tc>
                  <a:txBody>
                    <a:bodyPr/>
                    <a:lstStyle/>
                    <a:p>
                      <a:pPr>
                        <a:lnSpc>
                          <a:spcPct val="115000"/>
                        </a:lnSpc>
                        <a:spcAft>
                          <a:spcPts val="0"/>
                        </a:spcAft>
                      </a:pP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Procesos desarticulados para la competitividad, la planeación del territorio y el ordenamiento territorial.</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Incipiente participación en ejercicios de planeación y ordenación del territorio.</a:t>
                      </a:r>
                      <a:b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Insuficientes aportes a la competitividad del sector productivo.  </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649990143"/>
                  </a:ext>
                </a:extLst>
              </a:tr>
              <a:tr h="239168">
                <a:tc vMerge="1">
                  <a:txBody>
                    <a:bodyPr/>
                    <a:lstStyle/>
                    <a:p>
                      <a:endParaRPr lang="es-CO"/>
                    </a:p>
                  </a:txBody>
                  <a:tcPr/>
                </a:tc>
                <a:tc>
                  <a:txBody>
                    <a:bodyPr/>
                    <a:lstStyle/>
                    <a:p>
                      <a:pPr algn="ctr">
                        <a:lnSpc>
                          <a:spcPct val="115000"/>
                        </a:lnSpc>
                        <a:spcAft>
                          <a:spcPts val="0"/>
                        </a:spcAft>
                      </a:pPr>
                      <a:r>
                        <a:rPr lang="es-CO" sz="1150" b="1">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directos</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tc>
                  <a:txBody>
                    <a:bodyPr/>
                    <a:lstStyle/>
                    <a:p>
                      <a:pPr algn="ctr">
                        <a:lnSpc>
                          <a:spcPct val="115000"/>
                        </a:lnSpc>
                        <a:spcAft>
                          <a:spcPts val="0"/>
                        </a:spcAft>
                      </a:pPr>
                      <a:r>
                        <a:rPr lang="es-CO" sz="1150" b="1" dirty="0">
                          <a:solidFill>
                            <a:srgbClr val="000000"/>
                          </a:solidFill>
                          <a:effectLst/>
                          <a:latin typeface="Arial Narrow" panose="020B0606020202030204" pitchFamily="34" charset="0"/>
                          <a:ea typeface="Times New Roman" panose="02020603050405020304" pitchFamily="18" charset="0"/>
                          <a:cs typeface="Calibri" panose="020F0502020204030204" pitchFamily="34" charset="0"/>
                        </a:rPr>
                        <a:t>Efectos indirectos</a:t>
                      </a:r>
                      <a:endParaRPr lang="es-CO" sz="115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4FEDD"/>
                    </a:solidFill>
                  </a:tcPr>
                </a:tc>
                <a:extLst>
                  <a:ext uri="{0D108BD9-81ED-4DB2-BD59-A6C34878D82A}">
                    <a16:rowId xmlns:a16="http://schemas.microsoft.com/office/drawing/2014/main" val="1442043036"/>
                  </a:ext>
                </a:extLst>
              </a:tr>
              <a:tr h="660104">
                <a:tc vMerge="1">
                  <a:txBody>
                    <a:bodyPr/>
                    <a:lstStyle/>
                    <a:p>
                      <a:endParaRPr lang="es-CO"/>
                    </a:p>
                  </a:txBody>
                  <a:tcPr/>
                </a:tc>
                <a:tc>
                  <a:txBody>
                    <a:bodyPr/>
                    <a:lstStyle/>
                    <a:p>
                      <a:pPr>
                        <a:lnSpc>
                          <a:spcPct val="115000"/>
                        </a:lnSpc>
                        <a:spcAft>
                          <a:spcPts val="0"/>
                        </a:spcAft>
                      </a:pP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 Desarrollo de la región sin criterios de sostenibilidad ambiental.</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1.1 Precario y obsoleto ordenamiento territorial.</a:t>
                      </a:r>
                      <a:b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1.2 Desconocimiento de diálogos de saberes para el desarrollo sostenible.</a:t>
                      </a:r>
                      <a:b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150">
                          <a:solidFill>
                            <a:srgbClr val="000000"/>
                          </a:solidFill>
                          <a:effectLst/>
                          <a:latin typeface="Arial Narrow" panose="020B0606020202030204" pitchFamily="34" charset="0"/>
                          <a:ea typeface="SimSun" panose="02010600030101010101" pitchFamily="2" charset="-122"/>
                          <a:cs typeface="Calibri" panose="020F0502020204030204" pitchFamily="34" charset="0"/>
                        </a:rPr>
                        <a:t>1.3. Bajo nivel de debate público.</a:t>
                      </a:r>
                      <a:endParaRPr lang="es-CO" sz="115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92978200"/>
                  </a:ext>
                </a:extLst>
              </a:tr>
              <a:tr h="678367">
                <a:tc vMerge="1">
                  <a:txBody>
                    <a:bodyPr/>
                    <a:lstStyle/>
                    <a:p>
                      <a:endParaRPr lang="es-CO"/>
                    </a:p>
                  </a:txBody>
                  <a:tcPr/>
                </a:tc>
                <a:tc>
                  <a:txBody>
                    <a:bodyPr/>
                    <a:lstStyle/>
                    <a:p>
                      <a:pPr>
                        <a:lnSpc>
                          <a:spcPct val="115000"/>
                        </a:lnSpc>
                        <a:spcAft>
                          <a:spcPts val="0"/>
                        </a:spcAft>
                      </a:pPr>
                      <a:r>
                        <a:rPr lang="es-CO" sz="11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 Poca apropiación social del conocimiento y bajos niveles de competitividad.</a:t>
                      </a:r>
                      <a:endParaRPr lang="es-CO" sz="115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0"/>
                        </a:spcAft>
                      </a:pPr>
                      <a:r>
                        <a:rPr lang="es-CO" sz="11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2.1  Profundización de la desigualdad.</a:t>
                      </a:r>
                      <a:br>
                        <a:rPr lang="es-CO" sz="11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br>
                      <a:r>
                        <a:rPr lang="es-CO" sz="1150" dirty="0">
                          <a:solidFill>
                            <a:srgbClr val="000000"/>
                          </a:solidFill>
                          <a:effectLst/>
                          <a:latin typeface="Arial Narrow" panose="020B0606020202030204" pitchFamily="34" charset="0"/>
                          <a:ea typeface="SimSun" panose="02010600030101010101" pitchFamily="2" charset="-122"/>
                          <a:cs typeface="Calibri" panose="020F0502020204030204" pitchFamily="34" charset="0"/>
                        </a:rPr>
                        <a:t>2.2. Pérdida de oportunidades para la competitividad en el territorio.</a:t>
                      </a:r>
                      <a:endParaRPr lang="es-CO" sz="1150" dirty="0">
                        <a:effectLst/>
                        <a:latin typeface="Times New Roman" panose="02020603050405020304" pitchFamily="18" charset="0"/>
                        <a:ea typeface="SimSun" panose="02010600030101010101" pitchFamily="2" charset="-122"/>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22079079"/>
                  </a:ext>
                </a:extLst>
              </a:tr>
            </a:tbl>
          </a:graphicData>
        </a:graphic>
      </p:graphicFrame>
    </p:spTree>
    <p:extLst>
      <p:ext uri="{BB962C8B-B14F-4D97-AF65-F5344CB8AC3E}">
        <p14:creationId xmlns:p14="http://schemas.microsoft.com/office/powerpoint/2010/main" val="14795259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312072" y="5660231"/>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277035" y="136666"/>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Descripción del proyecto</a:t>
            </a:r>
          </a:p>
        </p:txBody>
      </p:sp>
      <p:cxnSp>
        <p:nvCxnSpPr>
          <p:cNvPr id="9" name="Conector recto 8"/>
          <p:cNvCxnSpPr/>
          <p:nvPr/>
        </p:nvCxnSpPr>
        <p:spPr>
          <a:xfrm>
            <a:off x="6642861" y="2026025"/>
            <a:ext cx="2538303" cy="0"/>
          </a:xfrm>
          <a:prstGeom prst="line">
            <a:avLst/>
          </a:prstGeom>
          <a:ln w="28575">
            <a:solidFill>
              <a:srgbClr val="00421E"/>
            </a:solidFill>
          </a:ln>
        </p:spPr>
        <p:style>
          <a:lnRef idx="1">
            <a:schemeClr val="accent1"/>
          </a:lnRef>
          <a:fillRef idx="0">
            <a:schemeClr val="accent1"/>
          </a:fillRef>
          <a:effectRef idx="0">
            <a:schemeClr val="accent1"/>
          </a:effectRef>
          <a:fontRef idx="minor">
            <a:schemeClr val="tx1"/>
          </a:fontRef>
        </p:style>
      </p:cxnSp>
      <p:grpSp>
        <p:nvGrpSpPr>
          <p:cNvPr id="10" name="Grupo 9"/>
          <p:cNvGrpSpPr/>
          <p:nvPr/>
        </p:nvGrpSpPr>
        <p:grpSpPr>
          <a:xfrm>
            <a:off x="6896713" y="1747010"/>
            <a:ext cx="4606813" cy="574892"/>
            <a:chOff x="481236" y="1624130"/>
            <a:chExt cx="4001276" cy="666178"/>
          </a:xfrm>
        </p:grpSpPr>
        <p:sp>
          <p:nvSpPr>
            <p:cNvPr id="11" name="Rectángulo redondeado 10"/>
            <p:cNvSpPr/>
            <p:nvPr/>
          </p:nvSpPr>
          <p:spPr>
            <a:xfrm>
              <a:off x="481236" y="1624130"/>
              <a:ext cx="4001276" cy="666178"/>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2" name="CuadroTexto 11"/>
            <p:cNvSpPr txBox="1"/>
            <p:nvPr/>
          </p:nvSpPr>
          <p:spPr>
            <a:xfrm>
              <a:off x="500748" y="1643642"/>
              <a:ext cx="3962252" cy="627154"/>
            </a:xfrm>
            <a:prstGeom prst="rect">
              <a:avLst/>
            </a:prstGeom>
            <a:solidFill>
              <a:schemeClr val="bg1"/>
            </a:solidFill>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u="none" kern="1200" dirty="0" smtClean="0">
                  <a:solidFill>
                    <a:schemeClr val="tx2">
                      <a:lumMod val="50000"/>
                    </a:schemeClr>
                  </a:solidFill>
                  <a:latin typeface="Arial Narrow" panose="020B0606020202030204" pitchFamily="34" charset="0"/>
                  <a:cs typeface="Khmer UI" panose="020B0502040204020203" pitchFamily="34" charset="0"/>
                </a:rPr>
                <a:t>Unidades organizacionales: </a:t>
              </a:r>
              <a:r>
                <a:rPr lang="es-CO" sz="1100" dirty="0">
                  <a:latin typeface="Arial Narrow" panose="020B0606020202030204" pitchFamily="34" charset="0"/>
                  <a:ea typeface="Times New Roman" panose="02020603050405020304" pitchFamily="18" charset="0"/>
                  <a:cs typeface="Calibri" panose="020F0502020204030204" pitchFamily="34" charset="0"/>
                </a:rPr>
                <a:t>SUEJE/ Centro de Gestión Ambiental/ Ciencias Agrarias y Agroindustria/ Facultad de Ingenierías y Tecnologías UTP/ Facultad de Ciencias Ambientales/ Programa de Turismo Sostenible/ Oficina de Internacionalización</a:t>
              </a:r>
              <a:endParaRPr lang="es-CO" sz="1200" dirty="0">
                <a:latin typeface="Times New Roman" panose="02020603050405020304" pitchFamily="18" charset="0"/>
                <a:ea typeface="SimSun" panose="02010600030101010101" pitchFamily="2" charset="-122"/>
              </a:endParaRPr>
            </a:p>
          </p:txBody>
        </p:sp>
      </p:grpSp>
      <p:grpSp>
        <p:nvGrpSpPr>
          <p:cNvPr id="13" name="Grupo 12"/>
          <p:cNvGrpSpPr/>
          <p:nvPr/>
        </p:nvGrpSpPr>
        <p:grpSpPr>
          <a:xfrm>
            <a:off x="6858801" y="2488015"/>
            <a:ext cx="4644725" cy="890835"/>
            <a:chOff x="472275" y="2459414"/>
            <a:chExt cx="4022445" cy="516696"/>
          </a:xfrm>
        </p:grpSpPr>
        <p:sp>
          <p:nvSpPr>
            <p:cNvPr id="14" name="Rectángulo redondeado 13"/>
            <p:cNvSpPr/>
            <p:nvPr/>
          </p:nvSpPr>
          <p:spPr>
            <a:xfrm>
              <a:off x="472275" y="2459414"/>
              <a:ext cx="4022445" cy="516696"/>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5" name="CuadroTexto 14"/>
            <p:cNvSpPr txBox="1"/>
            <p:nvPr/>
          </p:nvSpPr>
          <p:spPr>
            <a:xfrm>
              <a:off x="487409" y="2474548"/>
              <a:ext cx="3992177" cy="486428"/>
            </a:xfrm>
            <a:prstGeom prst="rect">
              <a:avLst/>
            </a:prstGeom>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a:lnSpc>
                  <a:spcPct val="115000"/>
                </a:lnSpc>
                <a:spcAft>
                  <a:spcPts val="0"/>
                </a:spcAft>
              </a:pPr>
              <a:r>
                <a:rPr lang="es-CO" sz="1100" b="1" kern="1200" dirty="0" smtClean="0">
                  <a:solidFill>
                    <a:schemeClr val="tx2">
                      <a:lumMod val="50000"/>
                    </a:schemeClr>
                  </a:solidFill>
                  <a:latin typeface="Arial Narrow" panose="020B0606020202030204" pitchFamily="34" charset="0"/>
                  <a:cs typeface="Khmer UI" panose="020B0502040204020203" pitchFamily="34" charset="0"/>
                </a:rPr>
                <a:t>Entidades externas a la UTP: </a:t>
              </a:r>
              <a:r>
                <a:rPr lang="es-ES" sz="1100" b="1" kern="1200" dirty="0" smtClean="0">
                  <a:solidFill>
                    <a:schemeClr val="tx2">
                      <a:lumMod val="50000"/>
                    </a:schemeClr>
                  </a:solidFill>
                  <a:latin typeface="Arial Narrow" panose="020B0606020202030204" pitchFamily="34" charset="0"/>
                  <a:cs typeface="Khmer UI" panose="020B0502040204020203"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Corporación Autónoma Regional de Risaralda, Red Nacional de Agricultura Familiar RENAF, Movimiento Agroecológico Latinoamericano, Foro Nacional por Colombia, Universidad de Caldas, Universidad del Quindío, Gobernación del Risaralda, Alcaldías de Caldas, Quindío, Risaralda y Norte del Valle </a:t>
              </a:r>
              <a:endParaRPr lang="es-CO" sz="1200" dirty="0">
                <a:latin typeface="Times New Roman" panose="02020603050405020304" pitchFamily="18" charset="0"/>
                <a:ea typeface="SimSun" panose="02010600030101010101" pitchFamily="2" charset="-122"/>
              </a:endParaRPr>
            </a:p>
            <a:p>
              <a:pPr lvl="0" algn="just" defTabSz="533400">
                <a:lnSpc>
                  <a:spcPct val="90000"/>
                </a:lnSpc>
                <a:spcBef>
                  <a:spcPct val="0"/>
                </a:spcBef>
                <a:spcAft>
                  <a:spcPct val="35000"/>
                </a:spcAft>
              </a:pPr>
              <a:endParaRPr lang="es-ES" sz="100" b="0" kern="1200" dirty="0">
                <a:solidFill>
                  <a:schemeClr val="tx2">
                    <a:lumMod val="50000"/>
                  </a:schemeClr>
                </a:solidFill>
                <a:latin typeface="+mn-lt"/>
                <a:cs typeface="Khmer UI" panose="020B0502040204020203" pitchFamily="34" charset="0"/>
              </a:endParaRPr>
            </a:p>
          </p:txBody>
        </p:sp>
      </p:grpSp>
      <p:sp>
        <p:nvSpPr>
          <p:cNvPr id="16" name="Conector recto 9"/>
          <p:cNvSpPr/>
          <p:nvPr/>
        </p:nvSpPr>
        <p:spPr>
          <a:xfrm>
            <a:off x="6625385" y="1714708"/>
            <a:ext cx="279658" cy="1829921"/>
          </a:xfrm>
          <a:custGeom>
            <a:avLst/>
            <a:gdLst/>
            <a:ahLst/>
            <a:cxnLst/>
            <a:rect l="0" t="0" r="0" b="0"/>
            <a:pathLst>
              <a:path>
                <a:moveTo>
                  <a:pt x="0" y="0"/>
                </a:moveTo>
                <a:lnTo>
                  <a:pt x="0" y="2057073"/>
                </a:lnTo>
                <a:lnTo>
                  <a:pt x="234424" y="2057073"/>
                </a:lnTo>
              </a:path>
            </a:pathLst>
          </a:custGeom>
          <a:noFill/>
          <a:ln w="28575">
            <a:solidFill>
              <a:srgbClr val="00421E"/>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grpSp>
        <p:nvGrpSpPr>
          <p:cNvPr id="17" name="Grupo 16"/>
          <p:cNvGrpSpPr/>
          <p:nvPr/>
        </p:nvGrpSpPr>
        <p:grpSpPr>
          <a:xfrm>
            <a:off x="6858800" y="3544630"/>
            <a:ext cx="4644725" cy="438959"/>
            <a:chOff x="472275" y="3145215"/>
            <a:chExt cx="4036699" cy="626053"/>
          </a:xfrm>
        </p:grpSpPr>
        <p:sp>
          <p:nvSpPr>
            <p:cNvPr id="18" name="Rectángulo redondeado 17"/>
            <p:cNvSpPr/>
            <p:nvPr/>
          </p:nvSpPr>
          <p:spPr>
            <a:xfrm>
              <a:off x="472275" y="3145215"/>
              <a:ext cx="4036699" cy="626053"/>
            </a:xfrm>
            <a:prstGeom prst="roundRect">
              <a:avLst>
                <a:gd name="adj" fmla="val 10000"/>
              </a:avLst>
            </a:prstGeom>
            <a:ln>
              <a:solidFill>
                <a:srgbClr val="00421E"/>
              </a:solidFill>
            </a:ln>
          </p:spPr>
          <p:style>
            <a:lnRef idx="2">
              <a:scrgbClr r="0" g="0" b="0"/>
            </a:lnRef>
            <a:fillRef idx="1">
              <a:schemeClr val="lt1">
                <a:alpha val="90000"/>
                <a:hueOff val="0"/>
                <a:satOff val="0"/>
                <a:lumOff val="0"/>
                <a:alphaOff val="0"/>
              </a:schemeClr>
            </a:fillRef>
            <a:effectRef idx="0">
              <a:schemeClr val="lt1">
                <a:alpha val="90000"/>
                <a:hueOff val="0"/>
                <a:satOff val="0"/>
                <a:lumOff val="0"/>
                <a:alphaOff val="0"/>
              </a:schemeClr>
            </a:effectRef>
            <a:fontRef idx="minor">
              <a:schemeClr val="dk1">
                <a:hueOff val="0"/>
                <a:satOff val="0"/>
                <a:lumOff val="0"/>
                <a:alphaOff val="0"/>
              </a:schemeClr>
            </a:fontRef>
          </p:style>
        </p:sp>
        <p:sp>
          <p:nvSpPr>
            <p:cNvPr id="19" name="CuadroTexto 18"/>
            <p:cNvSpPr txBox="1"/>
            <p:nvPr/>
          </p:nvSpPr>
          <p:spPr>
            <a:xfrm>
              <a:off x="490611" y="3163551"/>
              <a:ext cx="4000027" cy="589381"/>
            </a:xfrm>
            <a:prstGeom prst="rect">
              <a:avLst/>
            </a:prstGeom>
            <a:ln>
              <a:solidFill>
                <a:srgbClr val="00421E"/>
              </a:solidFill>
            </a:ln>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2860" tIns="15240" rIns="22860" bIns="15240" numCol="1" spcCol="1270" anchor="ctr" anchorCtr="0">
              <a:noAutofit/>
            </a:bodyPr>
            <a:lstStyle/>
            <a:p>
              <a:pPr lvl="0" algn="just"/>
              <a:r>
                <a:rPr lang="es-CO" sz="1100" b="1" u="none" kern="1200" dirty="0" smtClean="0">
                  <a:solidFill>
                    <a:schemeClr val="tx2">
                      <a:lumMod val="50000"/>
                    </a:schemeClr>
                  </a:solidFill>
                  <a:latin typeface="Arial Narrow" panose="020B0606020202030204" pitchFamily="34" charset="0"/>
                  <a:cs typeface="Arial" panose="020B0604020202020204" pitchFamily="34" charset="0"/>
                </a:rPr>
                <a:t>Beneficiarios:</a:t>
              </a:r>
              <a:r>
                <a:rPr lang="es-CO" sz="1000" b="1" u="none" kern="1200" dirty="0" smtClean="0">
                  <a:solidFill>
                    <a:schemeClr val="tx2">
                      <a:lumMod val="50000"/>
                    </a:schemeClr>
                  </a:solidFill>
                  <a:latin typeface="Arial Narrow" panose="020B0606020202030204" pitchFamily="34" charset="0"/>
                  <a:cs typeface="Arial" panose="020B0604020202020204" pitchFamily="34" charset="0"/>
                </a:rPr>
                <a:t> </a:t>
              </a:r>
              <a:r>
                <a:rPr lang="es-CO" sz="1100" dirty="0">
                  <a:latin typeface="Arial Narrow" panose="020B0606020202030204" pitchFamily="34" charset="0"/>
                  <a:ea typeface="Times New Roman" panose="02020603050405020304" pitchFamily="18" charset="0"/>
                  <a:cs typeface="Calibri" panose="020F0502020204030204" pitchFamily="34" charset="0"/>
                </a:rPr>
                <a:t>Comunidad en </a:t>
              </a:r>
              <a:r>
                <a:rPr lang="es-CO" sz="1100" dirty="0" smtClean="0">
                  <a:latin typeface="Arial Narrow" panose="020B0606020202030204" pitchFamily="34" charset="0"/>
                  <a:ea typeface="Times New Roman" panose="02020603050405020304" pitchFamily="18" charset="0"/>
                  <a:cs typeface="Calibri" panose="020F0502020204030204" pitchFamily="34" charset="0"/>
                </a:rPr>
                <a:t>general. Comunidad </a:t>
              </a:r>
              <a:r>
                <a:rPr lang="es-CO" sz="1100" dirty="0">
                  <a:latin typeface="Arial Narrow" panose="020B0606020202030204" pitchFamily="34" charset="0"/>
                  <a:ea typeface="Times New Roman" panose="02020603050405020304" pitchFamily="18" charset="0"/>
                  <a:cs typeface="Calibri" panose="020F0502020204030204" pitchFamily="34" charset="0"/>
                </a:rPr>
                <a:t>universitaria (Estudiantes, Administrativos y Docentes)	</a:t>
              </a:r>
            </a:p>
          </p:txBody>
        </p:sp>
      </p:grpSp>
      <p:sp>
        <p:nvSpPr>
          <p:cNvPr id="20" name="Marco 19"/>
          <p:cNvSpPr/>
          <p:nvPr/>
        </p:nvSpPr>
        <p:spPr>
          <a:xfrm>
            <a:off x="6485342" y="1027752"/>
            <a:ext cx="2189240" cy="612273"/>
          </a:xfrm>
          <a:prstGeom prst="frame">
            <a:avLst/>
          </a:prstGeom>
          <a:solidFill>
            <a:srgbClr val="00421E"/>
          </a:solidFill>
          <a:ln>
            <a:solidFill>
              <a:srgbClr val="0042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1" name="Conector recto 3"/>
          <p:cNvSpPr/>
          <p:nvPr/>
        </p:nvSpPr>
        <p:spPr>
          <a:xfrm>
            <a:off x="6625437" y="1626646"/>
            <a:ext cx="262896" cy="867674"/>
          </a:xfrm>
          <a:custGeom>
            <a:avLst/>
            <a:gdLst/>
            <a:ahLst/>
            <a:cxnLst/>
            <a:rect l="0" t="0" r="0" b="0"/>
            <a:pathLst>
              <a:path>
                <a:moveTo>
                  <a:pt x="0" y="0"/>
                </a:moveTo>
                <a:lnTo>
                  <a:pt x="0" y="1316593"/>
                </a:lnTo>
                <a:lnTo>
                  <a:pt x="234424" y="1316593"/>
                </a:lnTo>
              </a:path>
            </a:pathLst>
          </a:custGeom>
          <a:noFill/>
          <a:ln w="28575">
            <a:solidFill>
              <a:srgbClr val="00421E"/>
            </a:solidFill>
          </a:ln>
        </p:spPr>
        <p:style>
          <a:lnRef idx="2">
            <a:scrgbClr r="0" g="0" b="0"/>
          </a:lnRef>
          <a:fillRef idx="0">
            <a:scrgbClr r="0" g="0" b="0"/>
          </a:fillRef>
          <a:effectRef idx="0">
            <a:schemeClr val="accent1">
              <a:hueOff val="0"/>
              <a:satOff val="0"/>
              <a:lumOff val="0"/>
              <a:alphaOff val="0"/>
            </a:schemeClr>
          </a:effectRef>
          <a:fontRef idx="minor">
            <a:schemeClr val="tx1">
              <a:hueOff val="0"/>
              <a:satOff val="0"/>
              <a:lumOff val="0"/>
              <a:alphaOff val="0"/>
            </a:schemeClr>
          </a:fontRef>
        </p:style>
      </p:sp>
      <p:pic>
        <p:nvPicPr>
          <p:cNvPr id="22" name="Imagen 21"/>
          <p:cNvPicPr>
            <a:picLocks noChangeAspect="1"/>
          </p:cNvPicPr>
          <p:nvPr/>
        </p:nvPicPr>
        <p:blipFill>
          <a:blip r:embed="rId3"/>
          <a:stretch>
            <a:fillRect/>
          </a:stretch>
        </p:blipFill>
        <p:spPr>
          <a:xfrm>
            <a:off x="6494027" y="4579659"/>
            <a:ext cx="4476486" cy="671473"/>
          </a:xfrm>
          <a:prstGeom prst="rect">
            <a:avLst/>
          </a:prstGeom>
        </p:spPr>
      </p:pic>
      <p:sp>
        <p:nvSpPr>
          <p:cNvPr id="23" name="CuadroTexto 22"/>
          <p:cNvSpPr txBox="1"/>
          <p:nvPr/>
        </p:nvSpPr>
        <p:spPr>
          <a:xfrm>
            <a:off x="6427654" y="1001420"/>
            <a:ext cx="2304616" cy="636795"/>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es-CO" sz="2800" b="1" dirty="0">
                <a:solidFill>
                  <a:srgbClr val="00421E"/>
                </a:solidFill>
                <a:effectLst>
                  <a:outerShdw blurRad="38100" dist="38100" dir="2700000" algn="tl">
                    <a:srgbClr val="000000">
                      <a:alpha val="43137"/>
                    </a:srgbClr>
                  </a:outerShdw>
                </a:effectLst>
                <a:latin typeface="+mj-lt"/>
                <a:ea typeface="+mj-ea"/>
                <a:cs typeface="+mj-cs"/>
              </a:rPr>
              <a:t>Involucrados</a:t>
            </a:r>
          </a:p>
        </p:txBody>
      </p:sp>
      <p:sp>
        <p:nvSpPr>
          <p:cNvPr id="2" name="Rectángulo 1"/>
          <p:cNvSpPr/>
          <p:nvPr/>
        </p:nvSpPr>
        <p:spPr>
          <a:xfrm>
            <a:off x="860332" y="927422"/>
            <a:ext cx="5159967" cy="4616648"/>
          </a:xfrm>
          <a:prstGeom prst="rect">
            <a:avLst/>
          </a:prstGeom>
        </p:spPr>
        <p:txBody>
          <a:bodyPr wrap="square">
            <a:spAutoFit/>
          </a:bodyPr>
          <a:lstStyle/>
          <a:p>
            <a:pPr algn="just"/>
            <a:r>
              <a:rPr lang="es-CO" sz="1200" dirty="0">
                <a:latin typeface="Arial Narrow" panose="020B0606020202030204" pitchFamily="34" charset="0"/>
              </a:rPr>
              <a:t>Según el Informe de la Comisión sobre el Medio Ambiente y el Desarrollo (1987), «el desarrollo sostenible se concibe como la satisfacción de «las necesidades de la generación presente sin comprometer la capacidad de las generaciones futuras para satisfacer sus propias necesidades». En 2012, veinte años después de la histórica Cumbre de la Tierra, los líderes mundiales se reunirán de nuevo en Río de Janeiro a: 1) asegurar el compromiso político renovado con el desarrollo sostenible, 2) evaluar el progreso de su aplicación deficiente en el cumplimiento de los compromisos ya acordados, y 3) abordar los desafíos nuevos y emergentes. La Conferencia de las Naciones Unidas sobre el Desarrollo Sostenible, o Cumbre de la Tierra de Río 20, se centrará en dos temas: 1) economía verde en el contexto del desarrollo sostenible y la erradicación de la pobreza y 2) el marco institucional para el desarrollo sostenible.</a:t>
            </a:r>
          </a:p>
          <a:p>
            <a:pPr algn="just"/>
            <a:r>
              <a:rPr lang="es-CO" sz="1200" dirty="0">
                <a:latin typeface="Arial Narrow" panose="020B0606020202030204" pitchFamily="34" charset="0"/>
              </a:rPr>
              <a:t> </a:t>
            </a:r>
          </a:p>
          <a:p>
            <a:pPr algn="just"/>
            <a:r>
              <a:rPr lang="es-CO" sz="1200" dirty="0">
                <a:latin typeface="Arial Narrow" panose="020B0606020202030204" pitchFamily="34" charset="0"/>
              </a:rPr>
              <a:t>El desarrollo sostenible puede ilustrarse como una figura de tres lados interdependientes, cuyos impactos positivos van directamente orientados al entorno tanto inmediato como lejano de las organizaciones. Son tres perspectivas: económica, social y ambiental, las cuales deben estar en perfecta armonía y equilibrio para que la sostenibilidad sea una estrategia rentable. Hoy se hace necesario continuar con dicho esfuerzo y profundizar las acciones que se adelantan desde la Academia."	</a:t>
            </a:r>
          </a:p>
          <a:p>
            <a:pPr algn="just"/>
            <a:r>
              <a:rPr lang="es-CO" sz="1200" dirty="0">
                <a:latin typeface="Arial Narrow" panose="020B0606020202030204" pitchFamily="34" charset="0"/>
              </a:rPr>
              <a:t> </a:t>
            </a:r>
          </a:p>
          <a:p>
            <a:pPr algn="just"/>
            <a:r>
              <a:rPr lang="es-CO" sz="1200" dirty="0">
                <a:latin typeface="Arial Narrow" panose="020B0606020202030204" pitchFamily="34" charset="0"/>
              </a:rPr>
              <a:t>En este proyecto se proponen varios procesos externos que han sido liderados por la universidad y que permitan una mayor visibilidad nacional e internacional, así como la consolidación de procesos en alianza con socios internacionales. Dentro del proyecto se integran diversas apuestas que permitan contribuir al desarrollo sostenible, la competitividad y la integración académica. 	</a:t>
            </a:r>
            <a:r>
              <a:rPr lang="es-CO" dirty="0"/>
              <a:t>	</a:t>
            </a:r>
            <a:endParaRPr lang="es-CO" sz="1700" dirty="0">
              <a:latin typeface="Arial Narrow" panose="020B0606020202030204" pitchFamily="34" charset="0"/>
            </a:endParaRPr>
          </a:p>
        </p:txBody>
      </p:sp>
      <p:sp>
        <p:nvSpPr>
          <p:cNvPr id="24" name="Rectángulo 23"/>
          <p:cNvSpPr/>
          <p:nvPr/>
        </p:nvSpPr>
        <p:spPr>
          <a:xfrm rot="16200000">
            <a:off x="-995918" y="3434323"/>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25. </a:t>
            </a:r>
            <a:r>
              <a:rPr lang="es-CO" sz="800" dirty="0">
                <a:solidFill>
                  <a:schemeClr val="bg1">
                    <a:lumMod val="50000"/>
                  </a:schemeClr>
                </a:solidFill>
                <a:latin typeface="Arial Rounded MT Bold" panose="020F0704030504030204" pitchFamily="34" charset="0"/>
              </a:rPr>
              <a:t>Procesos de gestión que aportan a la integración académica, el desarrollo sostenible y la competitividad nacional</a:t>
            </a:r>
            <a:endParaRPr lang="es-CO" sz="800" dirty="0">
              <a:solidFill>
                <a:schemeClr val="bg1">
                  <a:lumMod val="50000"/>
                </a:schemeClr>
              </a:solidFill>
              <a:latin typeface="Arial Rounded MT Bold" panose="020F0704030504030204" pitchFamily="34" charset="0"/>
            </a:endParaRPr>
          </a:p>
        </p:txBody>
      </p:sp>
      <p:pic>
        <p:nvPicPr>
          <p:cNvPr id="3078" name="Picture 6" descr="Objetivo 2 - HAMBRE CERO"/>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920024" y="5258292"/>
            <a:ext cx="1445673" cy="1445673"/>
          </a:xfrm>
          <a:prstGeom prst="rect">
            <a:avLst/>
          </a:prstGeom>
          <a:noFill/>
          <a:extLst>
            <a:ext uri="{909E8E84-426E-40DD-AFC4-6F175D3DCCD1}">
              <a14:hiddenFill xmlns:a14="http://schemas.microsoft.com/office/drawing/2010/main">
                <a:solidFill>
                  <a:srgbClr val="FFFFFF"/>
                </a:solidFill>
              </a14:hiddenFill>
            </a:ext>
          </a:extLst>
        </p:spPr>
      </p:pic>
      <p:pic>
        <p:nvPicPr>
          <p:cNvPr id="3080" name="Picture 8" descr="Objetivo 3 - SALUD Y BIENESTAR"/>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474179" y="5263989"/>
            <a:ext cx="1460038" cy="1460038"/>
          </a:xfrm>
          <a:prstGeom prst="rect">
            <a:avLst/>
          </a:prstGeom>
          <a:noFill/>
          <a:extLst>
            <a:ext uri="{909E8E84-426E-40DD-AFC4-6F175D3DCCD1}">
              <a14:hiddenFill xmlns:a14="http://schemas.microsoft.com/office/drawing/2010/main">
                <a:solidFill>
                  <a:srgbClr val="FFFFFF"/>
                </a:solidFill>
              </a14:hiddenFill>
            </a:ext>
          </a:extLst>
        </p:spPr>
      </p:pic>
      <p:pic>
        <p:nvPicPr>
          <p:cNvPr id="3082" name="Picture 10" descr="Objetivo 12 - PRODUCCIÓN Y CONSUMOS RESPONSABLES"/>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9042699" y="5258292"/>
            <a:ext cx="1460805" cy="1460805"/>
          </a:xfrm>
          <a:prstGeom prst="rect">
            <a:avLst/>
          </a:prstGeom>
          <a:noFill/>
          <a:extLst>
            <a:ext uri="{909E8E84-426E-40DD-AFC4-6F175D3DCCD1}">
              <a14:hiddenFill xmlns:a14="http://schemas.microsoft.com/office/drawing/2010/main">
                <a:solidFill>
                  <a:srgbClr val="FFFFFF"/>
                </a:solidFill>
              </a14:hiddenFill>
            </a:ext>
          </a:extLst>
        </p:spPr>
      </p:pic>
      <p:pic>
        <p:nvPicPr>
          <p:cNvPr id="3084" name="Picture 12" descr="Objetivo 15 - VIDA DE ECOSISTEMAS TERRESTRES"/>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10553436" y="5258291"/>
            <a:ext cx="1460805" cy="146080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01969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5" name="Título 1">
            <a:extLst>
              <a:ext uri="{FF2B5EF4-FFF2-40B4-BE49-F238E27FC236}">
                <a16:creationId xmlns:a16="http://schemas.microsoft.com/office/drawing/2014/main" id="{6E8F9C17-DF16-4503-A23D-C04985936785}"/>
              </a:ext>
            </a:extLst>
          </p:cNvPr>
          <p:cNvSpPr txBox="1">
            <a:spLocks/>
          </p:cNvSpPr>
          <p:nvPr/>
        </p:nvSpPr>
        <p:spPr>
          <a:xfrm>
            <a:off x="2079811" y="127702"/>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Objetivos del proyecto</a:t>
            </a:r>
          </a:p>
        </p:txBody>
      </p:sp>
      <p:sp>
        <p:nvSpPr>
          <p:cNvPr id="9" name="Marcador de contenido 4">
            <a:extLst>
              <a:ext uri="{FF2B5EF4-FFF2-40B4-BE49-F238E27FC236}">
                <a16:creationId xmlns:a16="http://schemas.microsoft.com/office/drawing/2014/main" id="{CC540E9C-3026-4179-B918-EF96B94DC409}"/>
              </a:ext>
            </a:extLst>
          </p:cNvPr>
          <p:cNvSpPr>
            <a:spLocks noGrp="1"/>
          </p:cNvSpPr>
          <p:nvPr>
            <p:ph idx="1"/>
          </p:nvPr>
        </p:nvSpPr>
        <p:spPr>
          <a:xfrm>
            <a:off x="1246094" y="1732386"/>
            <a:ext cx="10148047" cy="992885"/>
          </a:xfrm>
        </p:spPr>
        <p:txBody>
          <a:bodyPr>
            <a:noAutofit/>
          </a:bodyPr>
          <a:lstStyle/>
          <a:p>
            <a:pPr marL="0" indent="0">
              <a:buNone/>
            </a:pPr>
            <a:r>
              <a:rPr lang="es-CO" sz="2000" dirty="0">
                <a:latin typeface="Arial Narrow" panose="020B0606020202030204" pitchFamily="34" charset="0"/>
              </a:rPr>
              <a:t>Generar procesos para la integración académica, el desarrollo sostenible y la competitividad</a:t>
            </a:r>
          </a:p>
        </p:txBody>
      </p:sp>
      <p:sp>
        <p:nvSpPr>
          <p:cNvPr id="10" name="Título 1">
            <a:extLst>
              <a:ext uri="{FF2B5EF4-FFF2-40B4-BE49-F238E27FC236}">
                <a16:creationId xmlns:a16="http://schemas.microsoft.com/office/drawing/2014/main" id="{6E8F9C17-DF16-4503-A23D-C04985936785}"/>
              </a:ext>
            </a:extLst>
          </p:cNvPr>
          <p:cNvSpPr txBox="1">
            <a:spLocks/>
          </p:cNvSpPr>
          <p:nvPr/>
        </p:nvSpPr>
        <p:spPr>
          <a:xfrm>
            <a:off x="645459" y="1060289"/>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00421E"/>
                </a:solidFill>
                <a:effectLst>
                  <a:outerShdw blurRad="38100" dist="38100" dir="2700000" algn="tl">
                    <a:srgbClr val="000000">
                      <a:alpha val="43137"/>
                    </a:srgbClr>
                  </a:outerShdw>
                </a:effectLst>
              </a:rPr>
              <a:t>General</a:t>
            </a:r>
            <a:endParaRPr lang="es-CO" sz="3200" dirty="0">
              <a:solidFill>
                <a:srgbClr val="00421E"/>
              </a:solidFill>
              <a:effectLst>
                <a:outerShdw blurRad="38100" dist="38100" dir="2700000" algn="tl">
                  <a:srgbClr val="000000">
                    <a:alpha val="43137"/>
                  </a:srgbClr>
                </a:outerShdw>
              </a:effectLst>
            </a:endParaRPr>
          </a:p>
        </p:txBody>
      </p:sp>
      <p:sp>
        <p:nvSpPr>
          <p:cNvPr id="11" name="Título 1">
            <a:extLst>
              <a:ext uri="{FF2B5EF4-FFF2-40B4-BE49-F238E27FC236}">
                <a16:creationId xmlns:a16="http://schemas.microsoft.com/office/drawing/2014/main" id="{6E8F9C17-DF16-4503-A23D-C04985936785}"/>
              </a:ext>
            </a:extLst>
          </p:cNvPr>
          <p:cNvSpPr txBox="1">
            <a:spLocks/>
          </p:cNvSpPr>
          <p:nvPr/>
        </p:nvSpPr>
        <p:spPr>
          <a:xfrm>
            <a:off x="645459" y="2790736"/>
            <a:ext cx="3039035"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r>
              <a:rPr lang="es-CO" sz="3200" dirty="0" smtClean="0">
                <a:solidFill>
                  <a:srgbClr val="00421E"/>
                </a:solidFill>
                <a:effectLst>
                  <a:outerShdw blurRad="38100" dist="38100" dir="2700000" algn="tl">
                    <a:srgbClr val="000000">
                      <a:alpha val="43137"/>
                    </a:srgbClr>
                  </a:outerShdw>
                </a:effectLst>
              </a:rPr>
              <a:t>Específicos</a:t>
            </a:r>
            <a:endParaRPr lang="es-CO" sz="3200" dirty="0">
              <a:solidFill>
                <a:srgbClr val="00421E"/>
              </a:solidFill>
              <a:effectLst>
                <a:outerShdw blurRad="38100" dist="38100" dir="2700000" algn="tl">
                  <a:srgbClr val="000000">
                    <a:alpha val="43137"/>
                  </a:srgbClr>
                </a:outerShdw>
              </a:effectLst>
            </a:endParaRPr>
          </a:p>
        </p:txBody>
      </p:sp>
      <p:sp>
        <p:nvSpPr>
          <p:cNvPr id="12" name="Rectángulo 11"/>
          <p:cNvSpPr/>
          <p:nvPr/>
        </p:nvSpPr>
        <p:spPr>
          <a:xfrm>
            <a:off x="1246093" y="3735414"/>
            <a:ext cx="10148048" cy="1477328"/>
          </a:xfrm>
          <a:prstGeom prst="rect">
            <a:avLst/>
          </a:prstGeom>
        </p:spPr>
        <p:txBody>
          <a:bodyPr wrap="square">
            <a:spAutoFit/>
          </a:bodyPr>
          <a:lstStyle/>
          <a:p>
            <a:pPr marL="285750" lvl="0" indent="-285750">
              <a:buFontTx/>
              <a:buChar char="-"/>
            </a:pPr>
            <a:r>
              <a:rPr lang="es-CO" dirty="0" smtClean="0">
                <a:latin typeface="Arial Narrow" panose="020B0606020202030204" pitchFamily="34" charset="0"/>
              </a:rPr>
              <a:t>Fortalecer </a:t>
            </a:r>
            <a:r>
              <a:rPr lang="es-CO" dirty="0">
                <a:latin typeface="Arial Narrow" panose="020B0606020202030204" pitchFamily="34" charset="0"/>
              </a:rPr>
              <a:t>los procesos que aportan al desarrollo sostenible.							</a:t>
            </a:r>
            <a:endParaRPr lang="es-CO" dirty="0" smtClean="0">
              <a:latin typeface="Arial Narrow" panose="020B0606020202030204" pitchFamily="34" charset="0"/>
            </a:endParaRPr>
          </a:p>
          <a:p>
            <a:pPr marL="285750" lvl="0" indent="-285750">
              <a:buFontTx/>
              <a:buChar char="-"/>
            </a:pPr>
            <a:endParaRPr lang="es-CO" dirty="0">
              <a:latin typeface="Arial Narrow" panose="020B0606020202030204" pitchFamily="34" charset="0"/>
            </a:endParaRPr>
          </a:p>
          <a:p>
            <a:pPr marL="285750" lvl="0" indent="-285750">
              <a:buFontTx/>
              <a:buChar char="-"/>
            </a:pPr>
            <a:r>
              <a:rPr lang="es-CO" dirty="0" smtClean="0">
                <a:latin typeface="Arial Narrow" panose="020B0606020202030204" pitchFamily="34" charset="0"/>
              </a:rPr>
              <a:t>Articular </a:t>
            </a:r>
            <a:r>
              <a:rPr lang="es-CO" dirty="0">
                <a:latin typeface="Arial Narrow" panose="020B0606020202030204" pitchFamily="34" charset="0"/>
              </a:rPr>
              <a:t>procesos que aporten a la competitividad, la planificación y el ordenamiento del territorio.							</a:t>
            </a:r>
            <a:endParaRPr lang="es-CO" dirty="0" smtClean="0">
              <a:latin typeface="Arial Narrow" panose="020B0606020202030204" pitchFamily="34" charset="0"/>
            </a:endParaRPr>
          </a:p>
          <a:p>
            <a:pPr marL="285750" lvl="0" indent="-285750">
              <a:buFontTx/>
              <a:buChar char="-"/>
            </a:pPr>
            <a:r>
              <a:rPr lang="es-CO" dirty="0" smtClean="0">
                <a:latin typeface="Arial Narrow" panose="020B0606020202030204" pitchFamily="34" charset="0"/>
              </a:rPr>
              <a:t>Consolidar </a:t>
            </a:r>
            <a:r>
              <a:rPr lang="es-CO" dirty="0">
                <a:latin typeface="Arial Narrow" panose="020B0606020202030204" pitchFamily="34" charset="0"/>
              </a:rPr>
              <a:t>procesos que aporten a la integración académica</a:t>
            </a:r>
            <a:r>
              <a:rPr lang="es-CO" dirty="0"/>
              <a:t>	</a:t>
            </a:r>
            <a:r>
              <a:rPr lang="es-CO" dirty="0">
                <a:latin typeface="Arial Narrow" panose="020B0606020202030204" pitchFamily="34" charset="0"/>
              </a:rPr>
              <a:t>	</a:t>
            </a:r>
            <a:r>
              <a:rPr lang="es-CO" dirty="0"/>
              <a:t>	</a:t>
            </a:r>
            <a:r>
              <a:rPr lang="es-CO" dirty="0">
                <a:latin typeface="Arial Narrow" panose="020B0606020202030204" pitchFamily="34" charset="0"/>
              </a:rPr>
              <a:t>	</a:t>
            </a:r>
            <a:r>
              <a:rPr lang="es-CO" dirty="0"/>
              <a:t>	</a:t>
            </a:r>
            <a:endParaRPr lang="es-CO" dirty="0">
              <a:latin typeface="Arial Narrow" panose="020B0606020202030204" pitchFamily="34" charset="0"/>
            </a:endParaRPr>
          </a:p>
        </p:txBody>
      </p:sp>
      <p:sp>
        <p:nvSpPr>
          <p:cNvPr id="14" name="Rectángulo 13"/>
          <p:cNvSpPr/>
          <p:nvPr/>
        </p:nvSpPr>
        <p:spPr>
          <a:xfrm rot="16200000">
            <a:off x="-995918" y="3434323"/>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25. </a:t>
            </a:r>
            <a:r>
              <a:rPr lang="es-CO" sz="800" dirty="0">
                <a:solidFill>
                  <a:schemeClr val="bg1">
                    <a:lumMod val="50000"/>
                  </a:schemeClr>
                </a:solidFill>
                <a:latin typeface="Arial Rounded MT Bold" panose="020F0704030504030204" pitchFamily="34" charset="0"/>
              </a:rPr>
              <a:t>Procesos de gestión que aportan a la integración académica, el desarrollo sostenible y la competitividad nacional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595567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n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1063579" y="4861802"/>
            <a:ext cx="1052554" cy="1022927"/>
          </a:xfrm>
          <a:prstGeom prst="rect">
            <a:avLst/>
          </a:prstGeom>
        </p:spPr>
      </p:pic>
      <p:sp>
        <p:nvSpPr>
          <p:cNvPr id="8" name="Título 1">
            <a:extLst>
              <a:ext uri="{FF2B5EF4-FFF2-40B4-BE49-F238E27FC236}">
                <a16:creationId xmlns:a16="http://schemas.microsoft.com/office/drawing/2014/main" id="{6E8F9C17-DF16-4503-A23D-C04985936785}"/>
              </a:ext>
            </a:extLst>
          </p:cNvPr>
          <p:cNvSpPr txBox="1">
            <a:spLocks/>
          </p:cNvSpPr>
          <p:nvPr/>
        </p:nvSpPr>
        <p:spPr>
          <a:xfrm>
            <a:off x="2070847" y="0"/>
            <a:ext cx="7317441" cy="720304"/>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3800" b="1" kern="1200">
                <a:solidFill>
                  <a:srgbClr val="0070C0"/>
                </a:solidFill>
                <a:latin typeface="+mj-lt"/>
                <a:ea typeface="+mj-ea"/>
                <a:cs typeface="+mj-cs"/>
              </a:defRPr>
            </a:lvl1pPr>
          </a:lstStyle>
          <a:p>
            <a:pPr algn="ctr"/>
            <a:r>
              <a:rPr lang="es-CO" sz="3600" dirty="0">
                <a:solidFill>
                  <a:srgbClr val="00421E"/>
                </a:solidFill>
                <a:effectLst>
                  <a:outerShdw blurRad="38100" dist="38100" dir="2700000" algn="tl">
                    <a:srgbClr val="000000">
                      <a:alpha val="43137"/>
                    </a:srgbClr>
                  </a:outerShdw>
                </a:effectLst>
              </a:rPr>
              <a:t>Planes operativos</a:t>
            </a:r>
          </a:p>
        </p:txBody>
      </p:sp>
      <p:graphicFrame>
        <p:nvGraphicFramePr>
          <p:cNvPr id="9" name="Tabla 8"/>
          <p:cNvGraphicFramePr>
            <a:graphicFrameLocks noGrp="1"/>
          </p:cNvGraphicFramePr>
          <p:nvPr>
            <p:extLst>
              <p:ext uri="{D42A27DB-BD31-4B8C-83A1-F6EECF244321}">
                <p14:modId xmlns:p14="http://schemas.microsoft.com/office/powerpoint/2010/main" val="238990420"/>
              </p:ext>
            </p:extLst>
          </p:nvPr>
        </p:nvGraphicFramePr>
        <p:xfrm>
          <a:off x="1324734" y="1345459"/>
          <a:ext cx="9172937" cy="4670523"/>
        </p:xfrm>
        <a:graphic>
          <a:graphicData uri="http://schemas.openxmlformats.org/drawingml/2006/table">
            <a:tbl>
              <a:tblPr firstRow="1" firstCol="1" bandRow="1"/>
              <a:tblGrid>
                <a:gridCol w="2524957">
                  <a:extLst>
                    <a:ext uri="{9D8B030D-6E8A-4147-A177-3AD203B41FA5}">
                      <a16:colId xmlns:a16="http://schemas.microsoft.com/office/drawing/2014/main" val="622973615"/>
                    </a:ext>
                  </a:extLst>
                </a:gridCol>
                <a:gridCol w="6647980">
                  <a:extLst>
                    <a:ext uri="{9D8B030D-6E8A-4147-A177-3AD203B41FA5}">
                      <a16:colId xmlns:a16="http://schemas.microsoft.com/office/drawing/2014/main" val="2008709917"/>
                    </a:ext>
                  </a:extLst>
                </a:gridCol>
              </a:tblGrid>
              <a:tr h="371038">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Plan operativo</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2000" b="1" dirty="0" smtClean="0">
                          <a:solidFill>
                            <a:schemeClr val="tx1"/>
                          </a:solidFill>
                          <a:effectLst/>
                        </a:rPr>
                        <a:t>Acciones</a:t>
                      </a:r>
                      <a:endParaRPr lang="es-CO" sz="24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mpd="sng">
                      <a:solidFill>
                        <a:sysClr val="windowText" lastClr="000000"/>
                      </a:solidFill>
                    </a:lnB>
                    <a:lnTlToBr w="12700" cmpd="sng">
                      <a:noFill/>
                      <a:prstDash val="solid"/>
                    </a:lnTlToBr>
                    <a:lnBlToTr w="12700" cmpd="sng">
                      <a:noFill/>
                      <a:prstDash val="solid"/>
                    </a:lnBlToTr>
                    <a:solidFill>
                      <a:srgbClr val="B4FEDD"/>
                    </a:solidFill>
                  </a:tcPr>
                </a:tc>
                <a:extLst>
                  <a:ext uri="{0D108BD9-81ED-4DB2-BD59-A6C34878D82A}">
                    <a16:rowId xmlns:a16="http://schemas.microsoft.com/office/drawing/2014/main" val="3686363448"/>
                  </a:ext>
                </a:extLst>
              </a:tr>
              <a:tr h="1014166">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algn="ctr">
                        <a:lnSpc>
                          <a:spcPct val="107000"/>
                        </a:lnSpc>
                        <a:spcAft>
                          <a:spcPts val="0"/>
                        </a:spcAft>
                      </a:pPr>
                      <a:r>
                        <a:rPr lang="es-CO" sz="1800" b="1" kern="1200" dirty="0" smtClean="0">
                          <a:solidFill>
                            <a:schemeClr val="tx1"/>
                          </a:solidFill>
                          <a:effectLst/>
                          <a:latin typeface="Calibri" panose="020F0502020204030204"/>
                          <a:ea typeface="+mn-ea"/>
                          <a:cs typeface="+mn-cs"/>
                        </a:rPr>
                        <a:t>Procesos que aportan al desarrollo sostenible</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lvl1pPr marL="0" algn="l" defTabSz="914400" rtl="0" eaLnBrk="1" latinLnBrk="0" hangingPunct="1">
                        <a:defRPr sz="1800" kern="1200">
                          <a:solidFill>
                            <a:schemeClr val="tx1"/>
                          </a:solidFill>
                          <a:latin typeface="Calibri" panose="020F0502020204030204"/>
                        </a:defRPr>
                      </a:lvl1pPr>
                      <a:lvl2pPr marL="457200" algn="l" defTabSz="914400" rtl="0" eaLnBrk="1" latinLnBrk="0" hangingPunct="1">
                        <a:defRPr sz="1800" kern="1200">
                          <a:solidFill>
                            <a:schemeClr val="tx1"/>
                          </a:solidFill>
                          <a:latin typeface="Calibri" panose="020F0502020204030204"/>
                        </a:defRPr>
                      </a:lvl2pPr>
                      <a:lvl3pPr marL="914400" algn="l" defTabSz="914400" rtl="0" eaLnBrk="1" latinLnBrk="0" hangingPunct="1">
                        <a:defRPr sz="1800" kern="1200">
                          <a:solidFill>
                            <a:schemeClr val="tx1"/>
                          </a:solidFill>
                          <a:latin typeface="Calibri" panose="020F0502020204030204"/>
                        </a:defRPr>
                      </a:lvl3pPr>
                      <a:lvl4pPr marL="1371600" algn="l" defTabSz="914400" rtl="0" eaLnBrk="1" latinLnBrk="0" hangingPunct="1">
                        <a:defRPr sz="1800" kern="1200">
                          <a:solidFill>
                            <a:schemeClr val="tx1"/>
                          </a:solidFill>
                          <a:latin typeface="Calibri" panose="020F0502020204030204"/>
                        </a:defRPr>
                      </a:lvl4pPr>
                      <a:lvl5pPr marL="1828800" algn="l" defTabSz="914400" rtl="0" eaLnBrk="1" latinLnBrk="0" hangingPunct="1">
                        <a:defRPr sz="1800" kern="1200">
                          <a:solidFill>
                            <a:schemeClr val="tx1"/>
                          </a:solidFill>
                          <a:latin typeface="Calibri" panose="020F0502020204030204"/>
                        </a:defRPr>
                      </a:lvl5pPr>
                      <a:lvl6pPr marL="2286000" algn="l" defTabSz="914400" rtl="0" eaLnBrk="1" latinLnBrk="0" hangingPunct="1">
                        <a:defRPr sz="1800" kern="1200">
                          <a:solidFill>
                            <a:schemeClr val="tx1"/>
                          </a:solidFill>
                          <a:latin typeface="Calibri" panose="020F0502020204030204"/>
                        </a:defRPr>
                      </a:lvl6pPr>
                      <a:lvl7pPr marL="2743200" algn="l" defTabSz="914400" rtl="0" eaLnBrk="1" latinLnBrk="0" hangingPunct="1">
                        <a:defRPr sz="1800" kern="1200">
                          <a:solidFill>
                            <a:schemeClr val="tx1"/>
                          </a:solidFill>
                          <a:latin typeface="Calibri" panose="020F0502020204030204"/>
                        </a:defRPr>
                      </a:lvl7pPr>
                      <a:lvl8pPr marL="3200400" algn="l" defTabSz="914400" rtl="0" eaLnBrk="1" latinLnBrk="0" hangingPunct="1">
                        <a:defRPr sz="1800" kern="1200">
                          <a:solidFill>
                            <a:schemeClr val="tx1"/>
                          </a:solidFill>
                          <a:latin typeface="Calibri" panose="020F0502020204030204"/>
                        </a:defRPr>
                      </a:lvl8pPr>
                      <a:lvl9pPr marL="3657600" algn="l" defTabSz="914400" rtl="0" eaLnBrk="1" latinLnBrk="0" hangingPunct="1">
                        <a:defRPr sz="1800" kern="1200">
                          <a:solidFill>
                            <a:schemeClr val="tx1"/>
                          </a:solidFill>
                          <a:latin typeface="Calibri" panose="020F0502020204030204"/>
                        </a:defRPr>
                      </a:lvl9pPr>
                    </a:lstStyle>
                    <a:p>
                      <a:pPr lvl="0" algn="just"/>
                      <a:r>
                        <a:rPr lang="es-CO" sz="1600" kern="1200" dirty="0" smtClean="0">
                          <a:solidFill>
                            <a:schemeClr val="tx1"/>
                          </a:solidFill>
                          <a:effectLst/>
                          <a:latin typeface="Arial Narrow" panose="020B0606020202030204" pitchFamily="34" charset="0"/>
                          <a:ea typeface="+mn-ea"/>
                          <a:cs typeface="+mn-cs"/>
                        </a:rPr>
                        <a:t>Participar en la formulación, debate y socialización de políticas públicas asociadas. Liderar y/o participar en iniciativas que fomenten procesos de desarrollo sostenible regional, nacional e internacional, entre los que se encuentra la realización de cursos, diplomados y actividades académicas asociadas. Adelantar procesos asociados al Bosque Modelo Risaralda. Apoyar la red de observatorios. Levantamiento de información académica y producción de documentos.</a:t>
                      </a:r>
                      <a:endParaRPr lang="es-CO" sz="1400" kern="1200" dirty="0">
                        <a:solidFill>
                          <a:schemeClr val="tx1"/>
                        </a:solidFill>
                        <a:effectLst/>
                        <a:latin typeface="Arial Narrow" panose="020B0606020202030204" pitchFamily="34" charset="0"/>
                        <a:ea typeface="+mn-ea"/>
                        <a:cs typeface="+mn-cs"/>
                      </a:endParaRPr>
                    </a:p>
                  </a:txBody>
                  <a:tcPr marL="32592" marR="32592" marT="0" marB="0" anchor="ctr">
                    <a:lnL w="12700" cmpd="sng">
                      <a:solidFill>
                        <a:sysClr val="windowText" lastClr="000000"/>
                      </a:solidFill>
                    </a:lnL>
                    <a:lnR w="12700" cmpd="sng">
                      <a:solidFill>
                        <a:sysClr val="windowText" lastClr="000000"/>
                      </a:solidFill>
                    </a:lnR>
                    <a:lnT w="12700" cmpd="sng">
                      <a:solidFill>
                        <a:sysClr val="windowText" lastClr="000000"/>
                      </a:solidFill>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3877856177"/>
                  </a:ext>
                </a:extLst>
              </a:tr>
              <a:tr h="1290918">
                <a:tc>
                  <a:txBody>
                    <a:bodyPr/>
                    <a:lstStyle/>
                    <a:p>
                      <a:pPr algn="ctr">
                        <a:lnSpc>
                          <a:spcPct val="107000"/>
                        </a:lnSpc>
                        <a:spcAft>
                          <a:spcPts val="0"/>
                        </a:spcAft>
                      </a:pPr>
                      <a:r>
                        <a:rPr lang="es-CO" sz="1800" b="1" kern="1200" dirty="0" smtClean="0">
                          <a:solidFill>
                            <a:schemeClr val="tx1"/>
                          </a:solidFill>
                          <a:effectLst/>
                          <a:latin typeface="+mn-lt"/>
                          <a:ea typeface="+mn-ea"/>
                          <a:cs typeface="+mn-cs"/>
                        </a:rPr>
                        <a:t>Fortalecimiento de procesos asociados a la Agroecología y Soberanía Alimentaria</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600" kern="1200" dirty="0" smtClean="0">
                          <a:solidFill>
                            <a:schemeClr val="tx1"/>
                          </a:solidFill>
                          <a:effectLst/>
                          <a:latin typeface="Arial Narrow" panose="020B0606020202030204" pitchFamily="34" charset="0"/>
                          <a:ea typeface="+mn-ea"/>
                          <a:cs typeface="+mn-cs"/>
                        </a:rPr>
                        <a:t>Implementar el Mercado Agroecológico UTP Alimentos para la Vida. Implementar la Canasta Virtual Mercado Agroecológico UTP. Implementar la estrategia de Certificación de Confianza Risaralda (SPG). Fortalecer la Red de Custodios de Semillas de Risaralda	</a:t>
                      </a:r>
                      <a:endParaRPr lang="es-CO" sz="14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978751889"/>
                  </a:ext>
                </a:extLst>
              </a:tr>
              <a:tr h="1021976">
                <a:tc>
                  <a:txBody>
                    <a:bodyPr/>
                    <a:lstStyle/>
                    <a:p>
                      <a:pPr algn="ctr">
                        <a:lnSpc>
                          <a:spcPct val="107000"/>
                        </a:lnSpc>
                        <a:spcAft>
                          <a:spcPts val="0"/>
                        </a:spcAft>
                      </a:pPr>
                      <a:r>
                        <a:rPr lang="es-CO" sz="1800" b="1" kern="1200" dirty="0" smtClean="0">
                          <a:solidFill>
                            <a:schemeClr val="tx1"/>
                          </a:solidFill>
                          <a:effectLst/>
                          <a:latin typeface="+mn-lt"/>
                          <a:ea typeface="+mn-ea"/>
                          <a:cs typeface="+mn-cs"/>
                        </a:rPr>
                        <a:t>Procesos que aportan a la competitividad, la planificación y el ordenamiento del territorio</a:t>
                      </a:r>
                      <a:endParaRPr lang="es-CO" sz="1200" b="1" dirty="0">
                        <a:solidFill>
                          <a:srgbClr val="4B731F"/>
                        </a:solidFill>
                        <a:effectLst/>
                        <a:latin typeface="Arial Narrow" panose="020B0606020202030204" pitchFamily="34" charset="0"/>
                        <a:ea typeface="Calibri" panose="020F0502020204030204" pitchFamily="34" charset="0"/>
                        <a:cs typeface="Times New Roman" panose="02020603050405020304" pitchFamily="18" charset="0"/>
                      </a:endParaRPr>
                    </a:p>
                  </a:txBody>
                  <a:tcPr marL="32592" marR="32592" marT="0" marB="0" anchor="ctr">
                    <a:lnL w="12700" cmpd="sng">
                      <a:solidFill>
                        <a:sysClr val="windowText" lastClr="000000"/>
                      </a:solidFill>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B4FEDD"/>
                    </a:solidFill>
                  </a:tcPr>
                </a:tc>
                <a:tc>
                  <a:txBody>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lang="es-CO" sz="1600" kern="1200" dirty="0" smtClean="0">
                          <a:solidFill>
                            <a:schemeClr val="tx1"/>
                          </a:solidFill>
                          <a:effectLst/>
                          <a:latin typeface="Arial Narrow" panose="020B0606020202030204" pitchFamily="34" charset="0"/>
                          <a:ea typeface="+mn-ea"/>
                          <a:cs typeface="+mn-cs"/>
                        </a:rPr>
                        <a:t>Participar en actividades que aporten a la investigación y difusión del paisaje cultural cafetero. Ejecutar acciones para aportar a la competitividad del sector productivo y los cafés especiales a nivel regional, nacional e internacional. Participación en la formulación, debate y socialización de políticas públicas asociadas. Apoyo a observatorios. Realización actividades para fortalecer la integración académica para la gestión de nuevos postgrados en red.</a:t>
                      </a:r>
                      <a:r>
                        <a:rPr lang="es-CO" sz="1600" b="1" kern="1200" dirty="0" smtClean="0">
                          <a:solidFill>
                            <a:schemeClr val="tx1"/>
                          </a:solidFill>
                          <a:effectLst/>
                          <a:latin typeface="Arial Narrow" panose="020B0606020202030204" pitchFamily="34" charset="0"/>
                          <a:ea typeface="+mn-ea"/>
                          <a:cs typeface="+mn-cs"/>
                        </a:rPr>
                        <a:t>	</a:t>
                      </a:r>
                      <a:endParaRPr lang="es-CO" sz="1400" kern="1200" dirty="0">
                        <a:solidFill>
                          <a:schemeClr val="tx1"/>
                        </a:solidFill>
                        <a:effectLst/>
                        <a:latin typeface="Arial Narrow" panose="020B0606020202030204" pitchFamily="34" charset="0"/>
                        <a:ea typeface="+mn-ea"/>
                        <a:cs typeface="+mn-cs"/>
                      </a:endParaRPr>
                    </a:p>
                  </a:txBody>
                  <a:tcPr marL="32592" marR="32592" marT="0" marB="0" anchor="ctr">
                    <a:lnL w="12700" cap="flat" cmpd="sng" algn="ctr">
                      <a:solidFill>
                        <a:sysClr val="windowText" lastClr="000000"/>
                      </a:solidFill>
                      <a:prstDash val="solid"/>
                      <a:round/>
                      <a:headEnd type="none" w="med" len="med"/>
                      <a:tailEnd type="none" w="med" len="med"/>
                    </a:lnL>
                    <a:lnR w="12700" cmpd="sng">
                      <a:solidFill>
                        <a:sysClr val="windowText" lastClr="000000"/>
                      </a:solidFill>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solidFill>
                      <a:srgbClr val="E1FFF1"/>
                    </a:solidFill>
                  </a:tcPr>
                </a:tc>
                <a:extLst>
                  <a:ext uri="{0D108BD9-81ED-4DB2-BD59-A6C34878D82A}">
                    <a16:rowId xmlns:a16="http://schemas.microsoft.com/office/drawing/2014/main" val="643560740"/>
                  </a:ext>
                </a:extLst>
              </a:tr>
            </a:tbl>
          </a:graphicData>
        </a:graphic>
      </p:graphicFrame>
      <p:sp>
        <p:nvSpPr>
          <p:cNvPr id="6" name="Rectángulo 5"/>
          <p:cNvSpPr/>
          <p:nvPr/>
        </p:nvSpPr>
        <p:spPr>
          <a:xfrm rot="16200000">
            <a:off x="-995918" y="3434323"/>
            <a:ext cx="2614870" cy="461665"/>
          </a:xfrm>
          <a:prstGeom prst="rect">
            <a:avLst/>
          </a:prstGeom>
        </p:spPr>
        <p:txBody>
          <a:bodyPr wrap="square">
            <a:spAutoFit/>
          </a:bodyPr>
          <a:lstStyle/>
          <a:p>
            <a:pPr algn="ctr"/>
            <a:r>
              <a:rPr lang="es-CO" sz="800" dirty="0" smtClean="0">
                <a:solidFill>
                  <a:schemeClr val="bg1">
                    <a:lumMod val="50000"/>
                  </a:schemeClr>
                </a:solidFill>
                <a:latin typeface="Arial Rounded MT Bold" panose="020F0704030504030204" pitchFamily="34" charset="0"/>
              </a:rPr>
              <a:t>25. </a:t>
            </a:r>
            <a:r>
              <a:rPr lang="es-CO" sz="800" dirty="0">
                <a:solidFill>
                  <a:schemeClr val="bg1">
                    <a:lumMod val="50000"/>
                  </a:schemeClr>
                </a:solidFill>
                <a:latin typeface="Arial Rounded MT Bold" panose="020F0704030504030204" pitchFamily="34" charset="0"/>
              </a:rPr>
              <a:t>Procesos de gestión que aportan a la integración académica, el desarrollo sostenible y la competitividad nacional</a:t>
            </a:r>
            <a:endParaRPr lang="es-CO" sz="800" dirty="0">
              <a:solidFill>
                <a:schemeClr val="bg1">
                  <a:lumMod val="50000"/>
                </a:schemeClr>
              </a:solidFill>
              <a:latin typeface="Arial Rounded MT Bold" panose="020F0704030504030204" pitchFamily="34" charset="0"/>
            </a:endParaRPr>
          </a:p>
        </p:txBody>
      </p:sp>
    </p:spTree>
    <p:extLst>
      <p:ext uri="{BB962C8B-B14F-4D97-AF65-F5344CB8AC3E}">
        <p14:creationId xmlns:p14="http://schemas.microsoft.com/office/powerpoint/2010/main" val="40143377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1">
            <a:extLst>
              <a:ext uri="{FF2B5EF4-FFF2-40B4-BE49-F238E27FC236}">
                <a16:creationId xmlns:a16="http://schemas.microsoft.com/office/drawing/2014/main" id="{86E23B3A-2FD3-4FB4-8F91-E9FFED48E944}"/>
              </a:ext>
            </a:extLst>
          </p:cNvPr>
          <p:cNvSpPr txBox="1">
            <a:spLocks/>
          </p:cNvSpPr>
          <p:nvPr/>
        </p:nvSpPr>
        <p:spPr>
          <a:xfrm>
            <a:off x="3052941" y="2147692"/>
            <a:ext cx="5888891" cy="1092404"/>
          </a:xfrm>
          <a:prstGeom prst="rect">
            <a:avLst/>
          </a:prstGeom>
          <a:noFill/>
        </p:spPr>
        <p:txBody>
          <a:bodyPr vert="horz" lIns="91440" tIns="45720" rIns="91440" bIns="45720" rtlCol="0" anchor="ctr">
            <a:normAutofit/>
          </a:bodyPr>
          <a:lstStyle>
            <a:lvl1pPr algn="l" defTabSz="914400" rtl="0" eaLnBrk="1" latinLnBrk="0" hangingPunct="1">
              <a:lnSpc>
                <a:spcPct val="90000"/>
              </a:lnSpc>
              <a:spcBef>
                <a:spcPct val="0"/>
              </a:spcBef>
              <a:buNone/>
              <a:defRPr sz="2400" b="1" kern="1200">
                <a:solidFill>
                  <a:schemeClr val="tx1"/>
                </a:solidFill>
                <a:latin typeface="Myriad Pro" panose="020B0503030403020204" pitchFamily="34" charset="0"/>
                <a:ea typeface="+mj-ea"/>
                <a:cs typeface="+mj-cs"/>
              </a:defRPr>
            </a:lvl1pPr>
          </a:lstStyle>
          <a:p>
            <a:pPr algn="ctr"/>
            <a:r>
              <a:rPr lang="es-ES" sz="7200" dirty="0">
                <a:solidFill>
                  <a:srgbClr val="00421E"/>
                </a:solidFill>
                <a:effectLst>
                  <a:outerShdw blurRad="38100" dist="38100" dir="2700000" algn="tl">
                    <a:srgbClr val="000000">
                      <a:alpha val="43137"/>
                    </a:srgbClr>
                  </a:outerShdw>
                </a:effectLst>
                <a:latin typeface="Arial Rounded MT Bold" panose="020F0704030504030204" pitchFamily="34" charset="0"/>
              </a:rPr>
              <a:t>¡GRACIAS!</a:t>
            </a:r>
          </a:p>
        </p:txBody>
      </p:sp>
      <p:pic>
        <p:nvPicPr>
          <p:cNvPr id="5" name="Imagen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861066" y="3781669"/>
            <a:ext cx="2272639" cy="2208669"/>
          </a:xfrm>
          <a:prstGeom prst="rect">
            <a:avLst/>
          </a:prstGeom>
        </p:spPr>
      </p:pic>
    </p:spTree>
    <p:extLst>
      <p:ext uri="{BB962C8B-B14F-4D97-AF65-F5344CB8AC3E}">
        <p14:creationId xmlns:p14="http://schemas.microsoft.com/office/powerpoint/2010/main" val="2643826078"/>
      </p:ext>
    </p:extLst>
  </p:cSld>
  <p:clrMapOvr>
    <a:masterClrMapping/>
  </p:clrMapOvr>
</p:sld>
</file>

<file path=ppt/theme/theme1.xml><?xml version="1.0" encoding="utf-8"?>
<a:theme xmlns:a="http://schemas.openxmlformats.org/drawingml/2006/main" name="Tema de Office">
  <a:themeElements>
    <a:clrScheme name="Verde azulado">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6529</TotalTime>
  <Words>1485</Words>
  <Application>Microsoft Office PowerPoint</Application>
  <PresentationFormat>Panorámica</PresentationFormat>
  <Paragraphs>89</Paragraphs>
  <Slides>7</Slides>
  <Notes>0</Notes>
  <HiddenSlides>0</HiddenSlides>
  <MMClips>0</MMClips>
  <ScaleCrop>false</ScaleCrop>
  <HeadingPairs>
    <vt:vector size="6" baseType="variant">
      <vt:variant>
        <vt:lpstr>Fuentes usadas</vt:lpstr>
      </vt:variant>
      <vt:variant>
        <vt:i4>10</vt:i4>
      </vt:variant>
      <vt:variant>
        <vt:lpstr>Tema</vt:lpstr>
      </vt:variant>
      <vt:variant>
        <vt:i4>1</vt:i4>
      </vt:variant>
      <vt:variant>
        <vt:lpstr>Títulos de diapositiva</vt:lpstr>
      </vt:variant>
      <vt:variant>
        <vt:i4>7</vt:i4>
      </vt:variant>
    </vt:vector>
  </HeadingPairs>
  <TitlesOfParts>
    <vt:vector size="18" baseType="lpstr">
      <vt:lpstr>SimSun</vt:lpstr>
      <vt:lpstr>Arial</vt:lpstr>
      <vt:lpstr>Arial Narrow</vt:lpstr>
      <vt:lpstr>Arial Rounded MT Bold</vt:lpstr>
      <vt:lpstr>Asap Medium</vt:lpstr>
      <vt:lpstr>Calibri</vt:lpstr>
      <vt:lpstr>Calibri Light</vt:lpstr>
      <vt:lpstr>Khmer UI</vt:lpstr>
      <vt:lpstr>Open Sans Light</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 UTP</dc:creator>
  <cp:lastModifiedBy>julian andrés valencia quintero</cp:lastModifiedBy>
  <cp:revision>756</cp:revision>
  <cp:lastPrinted>2017-05-16T14:27:28Z</cp:lastPrinted>
  <dcterms:created xsi:type="dcterms:W3CDTF">2017-03-06T22:18:18Z</dcterms:created>
  <dcterms:modified xsi:type="dcterms:W3CDTF">2025-08-13T21:05:33Z</dcterms:modified>
</cp:coreProperties>
</file>