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9" r:id="rId4"/>
    <p:sldId id="1120" r:id="rId5"/>
    <p:sldId id="1121" r:id="rId6"/>
    <p:sldId id="1122" r:id="rId7"/>
    <p:sldId id="112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4FEDD"/>
    <a:srgbClr val="00421E"/>
    <a:srgbClr val="E1FFF1"/>
    <a:srgbClr val="D9FFEE"/>
    <a:srgbClr val="EBFFF6"/>
    <a:srgbClr val="C70517"/>
    <a:srgbClr val="ABE9FF"/>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13/08/2025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13/08/2025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13/08/2025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13/08/2025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13/08/2025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13/08/2025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13/08/2025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006877" y="3931291"/>
            <a:ext cx="4474605"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Internacionalización en casa</a:t>
            </a:r>
            <a:endParaRPr lang="es-CO" sz="2800" b="0" dirty="0">
              <a:solidFill>
                <a:schemeClr val="bg1"/>
              </a:solidFill>
            </a:endParaRP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66473" y="792832"/>
            <a:ext cx="6399704"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Gestión del contexto y visibilidad nacional e internacional</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8440185" y="818717"/>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2025 - 2028</a:t>
            </a:r>
            <a:endParaRPr lang="es-ES" sz="16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ABE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28</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5" name="Imagen 14"/>
          <p:cNvPicPr/>
          <p:nvPr/>
        </p:nvPicPr>
        <p:blipFill>
          <a:blip r:embed="rId3" cstate="print">
            <a:extLst>
              <a:ext uri="{28A0092B-C50C-407E-A947-70E740481C1C}">
                <a14:useLocalDpi xmlns:a14="http://schemas.microsoft.com/office/drawing/2010/main" val="0"/>
              </a:ext>
            </a:extLst>
          </a:blip>
          <a:stretch>
            <a:fillRect/>
          </a:stretch>
        </p:blipFill>
        <p:spPr>
          <a:xfrm>
            <a:off x="6329083" y="2791811"/>
            <a:ext cx="4982285" cy="3353006"/>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00421E"/>
                </a:solidFill>
                <a:effectLst>
                  <a:outerShdw blurRad="38100" dist="38100" dir="2700000" algn="tl">
                    <a:srgbClr val="000000">
                      <a:alpha val="43137"/>
                    </a:srgbClr>
                  </a:outerShdw>
                </a:effectLst>
              </a:rPr>
              <a:t>Información general del proyecto</a:t>
            </a:r>
            <a:endParaRPr lang="en-US" sz="3600" dirty="0">
              <a:solidFill>
                <a:srgbClr val="00421E"/>
              </a:solidFill>
              <a:effectLst>
                <a:outerShdw blurRad="38100" dist="38100" dir="2700000" algn="tl">
                  <a:srgbClr val="000000">
                    <a:alpha val="43137"/>
                  </a:srgbClr>
                </a:outerShdw>
              </a:effectLst>
            </a:endParaRPr>
          </a:p>
        </p:txBody>
      </p:sp>
      <p:sp>
        <p:nvSpPr>
          <p:cNvPr id="6" name="Rectángulo 5"/>
          <p:cNvSpPr/>
          <p:nvPr/>
        </p:nvSpPr>
        <p:spPr>
          <a:xfrm rot="16200000">
            <a:off x="-1179696" y="3597775"/>
            <a:ext cx="2803131" cy="21544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28. Internacionalización en casa</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1000448947"/>
              </p:ext>
            </p:extLst>
          </p:nvPr>
        </p:nvGraphicFramePr>
        <p:xfrm>
          <a:off x="1111623" y="938118"/>
          <a:ext cx="9717742" cy="5831947"/>
        </p:xfrm>
        <a:graphic>
          <a:graphicData uri="http://schemas.openxmlformats.org/drawingml/2006/table">
            <a:tbl>
              <a:tblPr firstRow="1" firstCol="1" bandRow="1"/>
              <a:tblGrid>
                <a:gridCol w="2192903">
                  <a:extLst>
                    <a:ext uri="{9D8B030D-6E8A-4147-A177-3AD203B41FA5}">
                      <a16:colId xmlns:a16="http://schemas.microsoft.com/office/drawing/2014/main" val="1652037672"/>
                    </a:ext>
                  </a:extLst>
                </a:gridCol>
                <a:gridCol w="7524839">
                  <a:extLst>
                    <a:ext uri="{9D8B030D-6E8A-4147-A177-3AD203B41FA5}">
                      <a16:colId xmlns:a16="http://schemas.microsoft.com/office/drawing/2014/main" val="682457702"/>
                    </a:ext>
                  </a:extLst>
                </a:gridCol>
              </a:tblGrid>
              <a:tr h="111573">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GCV - 28)</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615800"/>
                  </a:ext>
                </a:extLst>
              </a:tr>
              <a:tr h="111573">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Internacionalización en Casa  (PDI2028 - GCV -28)</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2851661"/>
                  </a:ext>
                </a:extLst>
              </a:tr>
              <a:tr h="111573">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Relaciones Internacionales</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83928"/>
                  </a:ext>
                </a:extLst>
              </a:tr>
              <a:tr h="111573">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Gestión del Contexto y Visibilidad Nacional e Internacional</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9639691"/>
                  </a:ext>
                </a:extLst>
              </a:tr>
              <a:tr h="111573">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Jefe Oficina de Planeación</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7864312"/>
                  </a:ext>
                </a:extLst>
              </a:tr>
              <a:tr h="111573">
                <a:tc rowSpan="3">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999945"/>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De apoyo - Internacionalización</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072310"/>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0939992"/>
                  </a:ext>
                </a:extLst>
              </a:tr>
              <a:tr h="111573">
                <a:tc rowSpan="3">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9822217"/>
                  </a:ext>
                </a:extLst>
              </a:tr>
              <a:tr h="111573">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6506078"/>
                  </a:ext>
                </a:extLst>
              </a:tr>
              <a:tr h="111573">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5066992"/>
                  </a:ext>
                </a:extLst>
              </a:tr>
              <a:tr h="111573">
                <a:tc rowSpan="2">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5. Formación</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3624762"/>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7. Vinculación con el entorno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738056"/>
                  </a:ext>
                </a:extLst>
              </a:tr>
              <a:tr h="781009">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Rectoría</a:t>
                      </a:r>
                      <a:br>
                        <a:rPr lang="es-CO" sz="1000" dirty="0">
                          <a:effectLst/>
                          <a:latin typeface="Arial Narrow" panose="020B0606020202030204" pitchFamily="34" charset="0"/>
                          <a:ea typeface="Times New Roman" panose="02020603050405020304" pitchFamily="18" charset="0"/>
                          <a:cs typeface="Calibri" panose="020F0502020204030204" pitchFamily="34" charset="0"/>
                        </a:rPr>
                      </a:br>
                      <a:r>
                        <a:rPr lang="es-CO" sz="1000" dirty="0">
                          <a:effectLst/>
                          <a:latin typeface="Arial Narrow" panose="020B0606020202030204" pitchFamily="34" charset="0"/>
                          <a:ea typeface="Times New Roman" panose="02020603050405020304" pitchFamily="18" charset="0"/>
                          <a:cs typeface="Calibri" panose="020F0502020204030204" pitchFamily="34" charset="0"/>
                        </a:rPr>
                        <a:t>Vicerrectoría Académica</a:t>
                      </a:r>
                      <a:br>
                        <a:rPr lang="es-CO" sz="1000" dirty="0">
                          <a:effectLst/>
                          <a:latin typeface="Arial Narrow" panose="020B0606020202030204" pitchFamily="34" charset="0"/>
                          <a:ea typeface="Times New Roman" panose="02020603050405020304" pitchFamily="18" charset="0"/>
                          <a:cs typeface="Calibri" panose="020F0502020204030204" pitchFamily="34" charset="0"/>
                        </a:rPr>
                      </a:br>
                      <a:r>
                        <a:rPr lang="es-CO" sz="1000" dirty="0">
                          <a:effectLst/>
                          <a:latin typeface="Arial Narrow" panose="020B0606020202030204" pitchFamily="34" charset="0"/>
                          <a:ea typeface="Times New Roman" panose="02020603050405020304" pitchFamily="18" charset="0"/>
                          <a:cs typeface="Calibri" panose="020F0502020204030204" pitchFamily="34" charset="0"/>
                        </a:rPr>
                        <a:t>Vicerrectoría de Investigaciones Innovación y extensión</a:t>
                      </a:r>
                      <a:br>
                        <a:rPr lang="es-CO" sz="1000" dirty="0">
                          <a:effectLst/>
                          <a:latin typeface="Arial Narrow" panose="020B0606020202030204" pitchFamily="34" charset="0"/>
                          <a:ea typeface="Times New Roman" panose="02020603050405020304" pitchFamily="18" charset="0"/>
                          <a:cs typeface="Calibri" panose="020F0502020204030204" pitchFamily="34" charset="0"/>
                        </a:rPr>
                      </a:br>
                      <a:r>
                        <a:rPr lang="es-CO" sz="1000" dirty="0">
                          <a:effectLst/>
                          <a:latin typeface="Arial Narrow" panose="020B0606020202030204" pitchFamily="34" charset="0"/>
                          <a:ea typeface="Times New Roman" panose="02020603050405020304" pitchFamily="18" charset="0"/>
                          <a:cs typeface="Calibri" panose="020F0502020204030204" pitchFamily="34" charset="0"/>
                        </a:rPr>
                        <a:t>Vicerrectoría de Bienestar Universitario y Responsabilidad Social</a:t>
                      </a:r>
                      <a:br>
                        <a:rPr lang="es-CO" sz="1000" dirty="0">
                          <a:effectLst/>
                          <a:latin typeface="Arial Narrow" panose="020B0606020202030204" pitchFamily="34" charset="0"/>
                          <a:ea typeface="Times New Roman" panose="02020603050405020304" pitchFamily="18" charset="0"/>
                          <a:cs typeface="Calibri" panose="020F0502020204030204" pitchFamily="34" charset="0"/>
                        </a:rPr>
                      </a:br>
                      <a:r>
                        <a:rPr lang="es-CO" sz="1000" dirty="0">
                          <a:effectLst/>
                          <a:latin typeface="Arial Narrow" panose="020B0606020202030204" pitchFamily="34" charset="0"/>
                          <a:ea typeface="Times New Roman" panose="02020603050405020304" pitchFamily="18" charset="0"/>
                          <a:cs typeface="Calibri" panose="020F0502020204030204" pitchFamily="34" charset="0"/>
                        </a:rPr>
                        <a:t>Vicerrectoría Administrativa y Financiera </a:t>
                      </a:r>
                      <a:br>
                        <a:rPr lang="es-CO" sz="1000" dirty="0">
                          <a:effectLst/>
                          <a:latin typeface="Arial Narrow" panose="020B0606020202030204" pitchFamily="34" charset="0"/>
                          <a:ea typeface="Times New Roman" panose="02020603050405020304" pitchFamily="18" charset="0"/>
                          <a:cs typeface="Calibri" panose="020F0502020204030204" pitchFamily="34" charset="0"/>
                        </a:rPr>
                      </a:br>
                      <a:r>
                        <a:rPr lang="es-CO" sz="1000" dirty="0">
                          <a:effectLst/>
                          <a:latin typeface="Arial Narrow" panose="020B0606020202030204" pitchFamily="34" charset="0"/>
                          <a:ea typeface="Times New Roman" panose="02020603050405020304" pitchFamily="18" charset="0"/>
                          <a:cs typeface="Calibri" panose="020F0502020204030204" pitchFamily="34" charset="0"/>
                        </a:rPr>
                        <a:t>Facultades y programas</a:t>
                      </a:r>
                      <a:endParaRPr lang="es-CO" sz="1100" dirty="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9990442"/>
                  </a:ext>
                </a:extLst>
              </a:tr>
              <a:tr h="446291">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dirty="0" err="1">
                          <a:effectLst/>
                          <a:latin typeface="Arial Narrow" panose="020B0606020202030204" pitchFamily="34" charset="0"/>
                          <a:ea typeface="Times New Roman" panose="02020603050405020304" pitchFamily="18" charset="0"/>
                          <a:cs typeface="Calibri" panose="020F0502020204030204" pitchFamily="34" charset="0"/>
                        </a:rPr>
                        <a:t>Icetex</a:t>
                      </a:r>
                      <a:r>
                        <a:rPr lang="es-CO" sz="1000" dirty="0">
                          <a:effectLst/>
                          <a:latin typeface="Arial Narrow" panose="020B0606020202030204" pitchFamily="34" charset="0"/>
                          <a:ea typeface="Times New Roman" panose="02020603050405020304" pitchFamily="18" charset="0"/>
                          <a:cs typeface="Calibri" panose="020F0502020204030204" pitchFamily="34" charset="0"/>
                        </a:rPr>
                        <a:t>, Minciencias, Ministerio de Educación Nacional, ASCUN, AUIP, Campus France, </a:t>
                      </a:r>
                      <a:r>
                        <a:rPr lang="es-CO" sz="1000" dirty="0" err="1">
                          <a:effectLst/>
                          <a:latin typeface="Arial Narrow" panose="020B0606020202030204" pitchFamily="34" charset="0"/>
                          <a:ea typeface="Times New Roman" panose="02020603050405020304" pitchFamily="18" charset="0"/>
                          <a:cs typeface="Calibri" panose="020F0502020204030204" pitchFamily="34" charset="0"/>
                        </a:rPr>
                        <a:t>Daad</a:t>
                      </a:r>
                      <a:r>
                        <a:rPr lang="es-CO" sz="1000" dirty="0">
                          <a:effectLst/>
                          <a:latin typeface="Arial Narrow" panose="020B0606020202030204" pitchFamily="34" charset="0"/>
                          <a:ea typeface="Times New Roman" panose="02020603050405020304" pitchFamily="18" charset="0"/>
                          <a:cs typeface="Calibri" panose="020F0502020204030204" pitchFamily="34" charset="0"/>
                        </a:rPr>
                        <a:t>, Educación USA, APC, COLIFRI, Columbus, Plataforma Alianza Pacífico, Comisión Europea, Instituciones Educativas y de Investigación, otros. </a:t>
                      </a:r>
                      <a:endParaRPr lang="es-CO" sz="1100" dirty="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5091204"/>
                  </a:ext>
                </a:extLst>
              </a:tr>
              <a:tr h="111573">
                <a:tc rowSpan="7">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Gestión curricular</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1117681"/>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Desarrollo Docente</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4464830"/>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6938107"/>
                  </a:ext>
                </a:extLst>
              </a:tr>
              <a:tr h="22314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Consolidación de la investigación institucional con impacto en la sociedad y reconocimiento nacional e internacional</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5599496"/>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Formación Vivencial</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232168"/>
                  </a:ext>
                </a:extLst>
              </a:tr>
              <a:tr h="22314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2226139"/>
                  </a:ext>
                </a:extLst>
              </a:tr>
              <a:tr h="22314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Gestión e Implementación de la Política de Bienestar Institucional</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5629223"/>
                  </a:ext>
                </a:extLst>
              </a:tr>
              <a:tr h="334718">
                <a:tc rowSpan="3">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E3C8"/>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403480"/>
                  </a:ext>
                </a:extLst>
              </a:tr>
              <a:tr h="111573">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16. Promover sociedades justas, pacíficas e inclusivas</a:t>
                      </a:r>
                      <a:endParaRPr lang="es-CO" sz="110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9087567"/>
                  </a:ext>
                </a:extLst>
              </a:tr>
              <a:tr h="111573">
                <a:tc vMerge="1">
                  <a:txBody>
                    <a:bodyPr/>
                    <a:lstStyle/>
                    <a:p>
                      <a:endParaRPr lang="es-CO"/>
                    </a:p>
                  </a:txBody>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17. Revitalizar la alianza mundial para el desarrollo sostenible</a:t>
                      </a:r>
                      <a:endParaRPr lang="es-CO" sz="1100" dirty="0">
                        <a:effectLst/>
                        <a:latin typeface="Times New Roman" panose="02020603050405020304" pitchFamily="18" charset="0"/>
                        <a:ea typeface="SimSun" panose="02010600030101010101" pitchFamily="2" charset="-122"/>
                      </a:endParaRPr>
                    </a:p>
                  </a:txBody>
                  <a:tcPr marL="28297" marR="28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8378449"/>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97741" y="369748"/>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71957" y="1295891"/>
            <a:ext cx="10971808" cy="1754326"/>
          </a:xfrm>
          <a:prstGeom prst="rect">
            <a:avLst/>
          </a:prstGeom>
        </p:spPr>
        <p:txBody>
          <a:bodyPr wrap="square">
            <a:spAutoFit/>
          </a:bodyPr>
          <a:lstStyle/>
          <a:p>
            <a:pPr algn="just"/>
            <a:r>
              <a:rPr lang="es-CO" sz="1200" dirty="0">
                <a:latin typeface="Arial Narrow" panose="020B0606020202030204" pitchFamily="34" charset="0"/>
              </a:rPr>
              <a:t>Existe una baja receptividad o escasa sensibilización frente a los procesos de interculturalidad e internacionalización ofrecidos a la comunidad universitaria. En sus procesos de internacionalización e interculturalidad, la UTP debe promover, por una parte, el desarrollo de actividades que permiten modernizar y flexibilizar los programas académicos, y por otra, los procesos de formación en lenguas extranjeras. Esto es necesario realizar para facilitar la inserción de la comunidad universitaria en la sociedad global del conocimiento y brindar una formación más pertinente tanto a estudiantes como a docentes y staff administrativo, considerando que tanto la internacionalización como la interculturalidad son procesos universitarios que intervienen cada vez más en vivir cotidiano de las instituciones de educación superior.</a:t>
            </a:r>
          </a:p>
          <a:p>
            <a:pPr algn="just"/>
            <a:r>
              <a:rPr lang="es-CO" sz="1200" dirty="0">
                <a:latin typeface="Arial Narrow" panose="020B0606020202030204" pitchFamily="34" charset="0"/>
              </a:rPr>
              <a:t> </a:t>
            </a:r>
          </a:p>
          <a:p>
            <a:pPr algn="just"/>
            <a:r>
              <a:rPr lang="es-CO" sz="1200" dirty="0">
                <a:latin typeface="Arial Narrow" panose="020B0606020202030204" pitchFamily="34" charset="0"/>
              </a:rPr>
              <a:t>Igualmente, la universidad debe promover acciones formativas a través de estrategias didácticas modernas para cualificar en competencias lingüísticas a la comunidad de la UTP con una proyección de mediano plazo para ser líderes en procesos de internacionalización a nivel regional y nacional.  </a:t>
            </a:r>
          </a:p>
          <a:p>
            <a:pPr algn="just"/>
            <a:r>
              <a:rPr lang="es-CO" sz="1200" dirty="0">
                <a:latin typeface="Arial Narrow" panose="020B0606020202030204" pitchFamily="34" charset="0"/>
              </a:rPr>
              <a:t> </a:t>
            </a:r>
          </a:p>
        </p:txBody>
      </p:sp>
      <p:sp>
        <p:nvSpPr>
          <p:cNvPr id="9" name="Rectángulo 8"/>
          <p:cNvSpPr/>
          <p:nvPr/>
        </p:nvSpPr>
        <p:spPr>
          <a:xfrm rot="16200000">
            <a:off x="-1179696" y="3597775"/>
            <a:ext cx="2803131" cy="21544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28. Internacionalización en casa</a:t>
            </a:r>
            <a:endParaRPr lang="es-CO" sz="800" dirty="0">
              <a:solidFill>
                <a:schemeClr val="bg1">
                  <a:lumMod val="50000"/>
                </a:schemeClr>
              </a:solidFill>
              <a:latin typeface="Arial Rounded MT Bold" panose="020F07040305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3666374302"/>
              </p:ext>
            </p:extLst>
          </p:nvPr>
        </p:nvGraphicFramePr>
        <p:xfrm>
          <a:off x="1120588" y="3050217"/>
          <a:ext cx="9637059" cy="3573780"/>
        </p:xfrm>
        <a:graphic>
          <a:graphicData uri="http://schemas.openxmlformats.org/drawingml/2006/table">
            <a:tbl>
              <a:tblPr firstRow="1" firstCol="1" bandRow="1"/>
              <a:tblGrid>
                <a:gridCol w="2707085">
                  <a:extLst>
                    <a:ext uri="{9D8B030D-6E8A-4147-A177-3AD203B41FA5}">
                      <a16:colId xmlns:a16="http://schemas.microsoft.com/office/drawing/2014/main" val="2715740698"/>
                    </a:ext>
                  </a:extLst>
                </a:gridCol>
                <a:gridCol w="3409531">
                  <a:extLst>
                    <a:ext uri="{9D8B030D-6E8A-4147-A177-3AD203B41FA5}">
                      <a16:colId xmlns:a16="http://schemas.microsoft.com/office/drawing/2014/main" val="2586126047"/>
                    </a:ext>
                  </a:extLst>
                </a:gridCol>
                <a:gridCol w="3520443">
                  <a:extLst>
                    <a:ext uri="{9D8B030D-6E8A-4147-A177-3AD203B41FA5}">
                      <a16:colId xmlns:a16="http://schemas.microsoft.com/office/drawing/2014/main" val="3749038796"/>
                    </a:ext>
                  </a:extLst>
                </a:gridCol>
              </a:tblGrid>
              <a:tr h="209550">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4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3918166069"/>
                  </a:ext>
                </a:extLst>
              </a:tr>
              <a:tr h="389890">
                <a:tc rowSpan="5">
                  <a:txBody>
                    <a:bodyPr/>
                    <a:lstStyle/>
                    <a:p>
                      <a:pPr algn="ct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Baja receptividad o escasa sensibilización frente a los procesos de interculturalidad e internacionalización ofrecidos a la comunidad universitaria.</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Bajas competencias en la gestión de las nuevas realidades de interacción y de acceso al estado del arte del conocimiento.</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Bajos niveles de competencias lingüísticas (español, otros idiomas) de los estudiantes que ingresan a la universidad.</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Bajas competencias lingüísticas de docentes y staff administrativo.  </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2986487"/>
                  </a:ext>
                </a:extLst>
              </a:tr>
              <a:tr h="41021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No se consideran la internacionalización ni la interculturalidad como procesos naturales de la academia, investigación, extensión y administración.</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Intereses muy locales y falta de apertura a las nuevas realidades sociales, culturales, económicas, académicas, científicas.  </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2850819"/>
                  </a:ext>
                </a:extLst>
              </a:tr>
              <a:tr h="209550">
                <a:tc vMerge="1">
                  <a:txBody>
                    <a:bodyPr/>
                    <a:lstStyle/>
                    <a:p>
                      <a:endParaRPr lang="es-CO"/>
                    </a:p>
                  </a:txBody>
                  <a:tcPr/>
                </a:tc>
                <a:tc>
                  <a:txBody>
                    <a:bodyPr/>
                    <a:lstStyle/>
                    <a:p>
                      <a:pPr algn="ct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0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4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2890238228"/>
                  </a:ext>
                </a:extLst>
              </a:tr>
              <a:tr h="27178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Visión pobre y limitada de las problemáticas globales que nos afectan a todos y limitado acceso a conocimiento actualizado. </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Rezago en metodologías, en aplicación de conocimientos, que afectan procesos de innovación de las actividades misionales.</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3690754"/>
                  </a:ext>
                </a:extLst>
              </a:tr>
              <a:tr h="59436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Ni la internacionalización ni la interculturalidad, procesos contemporáneos claves para formar al ciudadano del siglo XXI, son considerados en los procesos de formación de la comunidad universitaria.</a:t>
                      </a:r>
                      <a:endParaRPr lang="es-CO" sz="14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Interacción  limitada a lo local y a lo conocido perdiendo oportunidades para el aprendizaje y el compartir mejores prácticas a todos los niveles de la institución.</a:t>
                      </a:r>
                      <a:endParaRPr lang="es-CO" sz="14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1648547"/>
                  </a:ext>
                </a:extLst>
              </a:tr>
            </a:tbl>
          </a:graphicData>
        </a:graphic>
      </p:graphicFrame>
    </p:spTree>
    <p:extLst>
      <p:ext uri="{BB962C8B-B14F-4D97-AF65-F5344CB8AC3E}">
        <p14:creationId xmlns:p14="http://schemas.microsoft.com/office/powerpoint/2010/main" val="147952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Conector recto 29"/>
          <p:cNvCxnSpPr/>
          <p:nvPr/>
        </p:nvCxnSpPr>
        <p:spPr>
          <a:xfrm>
            <a:off x="6634444" y="4124744"/>
            <a:ext cx="2538303" cy="0"/>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6634444" y="3189000"/>
            <a:ext cx="2538303" cy="0"/>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9883" y="5653388"/>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277035" y="1366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Descripción del proyecto</a:t>
            </a:r>
          </a:p>
        </p:txBody>
      </p:sp>
      <p:cxnSp>
        <p:nvCxnSpPr>
          <p:cNvPr id="9" name="Conector recto 8"/>
          <p:cNvCxnSpPr/>
          <p:nvPr/>
        </p:nvCxnSpPr>
        <p:spPr>
          <a:xfrm>
            <a:off x="6625385" y="2243094"/>
            <a:ext cx="2538303" cy="0"/>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grpSp>
        <p:nvGrpSpPr>
          <p:cNvPr id="10" name="Grupo 9"/>
          <p:cNvGrpSpPr/>
          <p:nvPr/>
        </p:nvGrpSpPr>
        <p:grpSpPr>
          <a:xfrm>
            <a:off x="6905043" y="1860419"/>
            <a:ext cx="4784933" cy="724670"/>
            <a:chOff x="481236" y="1624130"/>
            <a:chExt cx="4001276" cy="666178"/>
          </a:xfrm>
        </p:grpSpPr>
        <p:sp>
          <p:nvSpPr>
            <p:cNvPr id="11" name="Rectángulo redondeado 10"/>
            <p:cNvSpPr/>
            <p:nvPr/>
          </p:nvSpPr>
          <p:spPr>
            <a:xfrm>
              <a:off x="481236" y="1624130"/>
              <a:ext cx="4001276" cy="666178"/>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CuadroTexto 11"/>
            <p:cNvSpPr txBox="1"/>
            <p:nvPr/>
          </p:nvSpPr>
          <p:spPr>
            <a:xfrm>
              <a:off x="500748" y="1643642"/>
              <a:ext cx="3962252" cy="627154"/>
            </a:xfrm>
            <a:prstGeom prst="rect">
              <a:avLst/>
            </a:prstGeom>
            <a:solidFill>
              <a:schemeClr val="bg1"/>
            </a:solid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Rectoría. Vicerrectoría Académica. Vicerrectoría </a:t>
              </a:r>
              <a:r>
                <a:rPr lang="es-CO" sz="1100" dirty="0">
                  <a:latin typeface="Arial Narrow" panose="020B0606020202030204" pitchFamily="34" charset="0"/>
                  <a:ea typeface="Times New Roman" panose="02020603050405020304" pitchFamily="18" charset="0"/>
                  <a:cs typeface="Calibri" panose="020F0502020204030204" pitchFamily="34" charset="0"/>
                </a:rPr>
                <a:t>de Investigaciones Innovación y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extensión. Vicerrectoría </a:t>
              </a:r>
              <a:r>
                <a:rPr lang="es-CO" sz="1100" dirty="0">
                  <a:latin typeface="Arial Narrow" panose="020B0606020202030204" pitchFamily="34" charset="0"/>
                  <a:ea typeface="Times New Roman" panose="02020603050405020304" pitchFamily="18" charset="0"/>
                  <a:cs typeface="Calibri" panose="020F0502020204030204" pitchFamily="34" charset="0"/>
                </a:rPr>
                <a:t>de Bienestar Universitario y Responsabilidad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Social. Vicerrectoría </a:t>
              </a:r>
              <a:r>
                <a:rPr lang="es-CO" sz="1100" dirty="0">
                  <a:latin typeface="Arial Narrow" panose="020B0606020202030204" pitchFamily="34" charset="0"/>
                  <a:ea typeface="Times New Roman" panose="02020603050405020304" pitchFamily="18" charset="0"/>
                  <a:cs typeface="Calibri" panose="020F0502020204030204" pitchFamily="34" charset="0"/>
                </a:rPr>
                <a:t>Administrativa y Financiera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 Facultades </a:t>
              </a:r>
              <a:r>
                <a:rPr lang="es-CO" sz="1100" dirty="0">
                  <a:latin typeface="Arial Narrow" panose="020B0606020202030204" pitchFamily="34" charset="0"/>
                  <a:ea typeface="Times New Roman" panose="02020603050405020304" pitchFamily="18" charset="0"/>
                  <a:cs typeface="Calibri" panose="020F0502020204030204" pitchFamily="34" charset="0"/>
                </a:rPr>
                <a:t>y programas</a:t>
              </a:r>
              <a:endParaRPr lang="es-CO" sz="1400" dirty="0">
                <a:latin typeface="Times New Roman" panose="02020603050405020304" pitchFamily="18" charset="0"/>
                <a:ea typeface="SimSun" panose="02010600030101010101" pitchFamily="2" charset="-122"/>
              </a:endParaRPr>
            </a:p>
          </p:txBody>
        </p:sp>
      </p:grpSp>
      <p:grpSp>
        <p:nvGrpSpPr>
          <p:cNvPr id="13" name="Grupo 12"/>
          <p:cNvGrpSpPr/>
          <p:nvPr/>
        </p:nvGrpSpPr>
        <p:grpSpPr>
          <a:xfrm>
            <a:off x="6905043" y="2717549"/>
            <a:ext cx="4784933" cy="854300"/>
            <a:chOff x="472275" y="2459414"/>
            <a:chExt cx="4022445" cy="516696"/>
          </a:xfrm>
          <a:solidFill>
            <a:schemeClr val="bg1"/>
          </a:solidFill>
        </p:grpSpPr>
        <p:sp>
          <p:nvSpPr>
            <p:cNvPr id="14" name="Rectángulo redondeado 13"/>
            <p:cNvSpPr/>
            <p:nvPr/>
          </p:nvSpPr>
          <p:spPr>
            <a:xfrm>
              <a:off x="472275" y="2459414"/>
              <a:ext cx="4022445" cy="516696"/>
            </a:xfrm>
            <a:prstGeom prst="roundRect">
              <a:avLst>
                <a:gd name="adj" fmla="val 10000"/>
              </a:avLst>
            </a:prstGeom>
            <a:grpFill/>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grp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err="1">
                  <a:latin typeface="Arial Narrow" panose="020B0606020202030204" pitchFamily="34" charset="0"/>
                  <a:ea typeface="Times New Roman" panose="02020603050405020304" pitchFamily="18" charset="0"/>
                  <a:cs typeface="Calibri" panose="020F0502020204030204" pitchFamily="34" charset="0"/>
                </a:rPr>
                <a:t>Icetex</a:t>
              </a:r>
              <a:r>
                <a:rPr lang="es-CO" sz="1100" dirty="0">
                  <a:latin typeface="Arial Narrow" panose="020B0606020202030204" pitchFamily="34" charset="0"/>
                  <a:ea typeface="Times New Roman" panose="02020603050405020304" pitchFamily="18" charset="0"/>
                  <a:cs typeface="Calibri" panose="020F0502020204030204" pitchFamily="34" charset="0"/>
                </a:rPr>
                <a:t>, Minciencias, Ministerio de Educación Nacional, ASCUN, AUIP, Campus France, </a:t>
              </a:r>
              <a:r>
                <a:rPr lang="es-CO" sz="1100" dirty="0" err="1">
                  <a:latin typeface="Arial Narrow" panose="020B0606020202030204" pitchFamily="34" charset="0"/>
                  <a:ea typeface="Times New Roman" panose="02020603050405020304" pitchFamily="18" charset="0"/>
                  <a:cs typeface="Calibri" panose="020F0502020204030204" pitchFamily="34" charset="0"/>
                </a:rPr>
                <a:t>Daad</a:t>
              </a:r>
              <a:r>
                <a:rPr lang="es-CO" sz="1100" dirty="0">
                  <a:latin typeface="Arial Narrow" panose="020B0606020202030204" pitchFamily="34" charset="0"/>
                  <a:ea typeface="Times New Roman" panose="02020603050405020304" pitchFamily="18" charset="0"/>
                  <a:cs typeface="Calibri" panose="020F0502020204030204" pitchFamily="34" charset="0"/>
                </a:rPr>
                <a:t>, Educación USA, APC, COLIFRI, Columbus, Plataforma Alianza Pacífico, Comisión Europea, Instituciones Educativas y de Investigación, otros. </a:t>
              </a:r>
              <a:endParaRPr lang="es-CO" sz="14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grpSp>
        <p:nvGrpSpPr>
          <p:cNvPr id="17" name="Grupo 16"/>
          <p:cNvGrpSpPr/>
          <p:nvPr/>
        </p:nvGrpSpPr>
        <p:grpSpPr>
          <a:xfrm>
            <a:off x="6905160" y="3661039"/>
            <a:ext cx="4784816" cy="646269"/>
            <a:chOff x="472275" y="3145215"/>
            <a:chExt cx="4036699" cy="626053"/>
          </a:xfrm>
          <a:solidFill>
            <a:schemeClr val="bg1"/>
          </a:solidFill>
        </p:grpSpPr>
        <p:sp>
          <p:nvSpPr>
            <p:cNvPr id="18" name="Rectángulo redondeado 17"/>
            <p:cNvSpPr/>
            <p:nvPr/>
          </p:nvSpPr>
          <p:spPr>
            <a:xfrm>
              <a:off x="472275" y="3145215"/>
              <a:ext cx="4036699" cy="626053"/>
            </a:xfrm>
            <a:prstGeom prst="roundRect">
              <a:avLst>
                <a:gd name="adj" fmla="val 10000"/>
              </a:avLst>
            </a:prstGeom>
            <a:grpFill/>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CuadroTexto 18"/>
            <p:cNvSpPr txBox="1"/>
            <p:nvPr/>
          </p:nvSpPr>
          <p:spPr>
            <a:xfrm>
              <a:off x="490611" y="3163551"/>
              <a:ext cx="4000027" cy="589381"/>
            </a:xfrm>
            <a:prstGeom prst="rect">
              <a:avLst/>
            </a:prstGeom>
            <a:grp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smtClean="0">
                  <a:latin typeface="Arial Narrow" panose="020B0606020202030204" pitchFamily="34" charset="0"/>
                </a:rPr>
                <a:t>Estudiantes. Docentes. Funcionarios </a:t>
              </a:r>
              <a:r>
                <a:rPr lang="es-CO" sz="1100" dirty="0">
                  <a:latin typeface="Arial Narrow" panose="020B0606020202030204" pitchFamily="34" charset="0"/>
                </a:rPr>
                <a:t>administrativos, de la </a:t>
              </a:r>
              <a:r>
                <a:rPr lang="es-CO" sz="1100" dirty="0" smtClean="0">
                  <a:latin typeface="Arial Narrow" panose="020B0606020202030204" pitchFamily="34" charset="0"/>
                </a:rPr>
                <a:t>UTP. Sociedad </a:t>
              </a:r>
              <a:r>
                <a:rPr lang="es-CO" sz="1100" dirty="0">
                  <a:latin typeface="Arial Narrow" panose="020B0606020202030204" pitchFamily="34" charset="0"/>
                </a:rPr>
                <a:t>en general.</a:t>
              </a:r>
              <a:r>
                <a:rPr lang="es-CO" dirty="0"/>
                <a:t>		</a:t>
              </a:r>
              <a:r>
                <a:rPr lang="es-CO" sz="1100" dirty="0">
                  <a:latin typeface="Arial Narrow" panose="020B0606020202030204" pitchFamily="34" charset="0"/>
                  <a:ea typeface="Times New Roman" panose="02020603050405020304" pitchFamily="18" charset="0"/>
                  <a:cs typeface="Calibri" panose="020F0502020204030204" pitchFamily="34" charset="0"/>
                </a:rPr>
                <a:t>	</a:t>
              </a:r>
            </a:p>
          </p:txBody>
        </p:sp>
      </p:grpSp>
      <p:sp>
        <p:nvSpPr>
          <p:cNvPr id="20" name="Marco 19"/>
          <p:cNvSpPr/>
          <p:nvPr/>
        </p:nvSpPr>
        <p:spPr>
          <a:xfrm>
            <a:off x="6485342" y="1027752"/>
            <a:ext cx="2189240" cy="612273"/>
          </a:xfrm>
          <a:prstGeom prst="frame">
            <a:avLst/>
          </a:prstGeom>
          <a:solidFill>
            <a:srgbClr val="00421E"/>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2" name="Imagen 21"/>
          <p:cNvPicPr>
            <a:picLocks noChangeAspect="1"/>
          </p:cNvPicPr>
          <p:nvPr/>
        </p:nvPicPr>
        <p:blipFill>
          <a:blip r:embed="rId3"/>
          <a:stretch>
            <a:fillRect/>
          </a:stretch>
        </p:blipFill>
        <p:spPr>
          <a:xfrm>
            <a:off x="6634444" y="4462263"/>
            <a:ext cx="4476486" cy="671473"/>
          </a:xfrm>
          <a:prstGeom prst="rect">
            <a:avLst/>
          </a:prstGeom>
        </p:spPr>
      </p:pic>
      <p:sp>
        <p:nvSpPr>
          <p:cNvPr id="23" name="CuadroTexto 22"/>
          <p:cNvSpPr txBox="1"/>
          <p:nvPr/>
        </p:nvSpPr>
        <p:spPr>
          <a:xfrm>
            <a:off x="6427654" y="1001420"/>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00421E"/>
                </a:solidFill>
                <a:effectLst>
                  <a:outerShdw blurRad="38100" dist="38100" dir="2700000" algn="tl">
                    <a:srgbClr val="000000">
                      <a:alpha val="43137"/>
                    </a:srgbClr>
                  </a:outerShdw>
                </a:effectLst>
                <a:latin typeface="+mj-lt"/>
                <a:ea typeface="+mj-ea"/>
                <a:cs typeface="+mj-cs"/>
              </a:rPr>
              <a:t>Involucrados</a:t>
            </a:r>
          </a:p>
        </p:txBody>
      </p:sp>
      <p:sp>
        <p:nvSpPr>
          <p:cNvPr id="2" name="Rectángulo 1"/>
          <p:cNvSpPr/>
          <p:nvPr/>
        </p:nvSpPr>
        <p:spPr>
          <a:xfrm>
            <a:off x="784642" y="1052128"/>
            <a:ext cx="5159967" cy="4778231"/>
          </a:xfrm>
          <a:prstGeom prst="rect">
            <a:avLst/>
          </a:prstGeom>
        </p:spPr>
        <p:txBody>
          <a:bodyPr wrap="square">
            <a:spAutoFit/>
          </a:bodyPr>
          <a:lstStyle/>
          <a:p>
            <a:pPr algn="just"/>
            <a:r>
              <a:rPr lang="es-CO" sz="1050" dirty="0">
                <a:latin typeface="Arial Narrow" panose="020B0606020202030204" pitchFamily="34" charset="0"/>
              </a:rPr>
              <a:t>La Universidad </a:t>
            </a:r>
            <a:r>
              <a:rPr lang="es-CO" sz="1050" dirty="0">
                <a:latin typeface="Arial Narrow" panose="020B0606020202030204" pitchFamily="34" charset="0"/>
              </a:rPr>
              <a:t>Tecnológica de Pereira busca establecer una estrecha relación con su entorno, regional, nacional e internacional, involucrando a los diferentes sectores de la comunidad universitaria, la empresa, y el estado; esto con el fin de lograr una proyección activa y eficiente a través de actividades de docencia, investigación, extensión y administración.</a:t>
            </a:r>
          </a:p>
          <a:p>
            <a:pPr algn="just"/>
            <a:r>
              <a:rPr lang="es-CO" sz="1050" dirty="0">
                <a:latin typeface="Arial Narrow" panose="020B0606020202030204" pitchFamily="34" charset="0"/>
              </a:rPr>
              <a:t> </a:t>
            </a:r>
          </a:p>
          <a:p>
            <a:pPr algn="just"/>
            <a:r>
              <a:rPr lang="es-CO" sz="1050" dirty="0">
                <a:latin typeface="Arial Narrow" panose="020B0606020202030204" pitchFamily="34" charset="0"/>
              </a:rPr>
              <a:t>La globalización de los procesos económicos y la internacionalización de la educación terciaria han generado una nueva actitud frente a los procesos multiculturales los cuales deben incluirse en los currículos formales y no formales de las instituciones de educación superior por lo que la UTP no puede ser ajena a este proceso global.</a:t>
            </a:r>
          </a:p>
          <a:p>
            <a:pPr algn="just"/>
            <a:r>
              <a:rPr lang="es-CO" sz="1050" dirty="0">
                <a:latin typeface="Arial Narrow" panose="020B0606020202030204" pitchFamily="34" charset="0"/>
              </a:rPr>
              <a:t> </a:t>
            </a:r>
          </a:p>
          <a:p>
            <a:pPr algn="just"/>
            <a:r>
              <a:rPr lang="es-CO" sz="1050" dirty="0">
                <a:latin typeface="Arial Narrow" panose="020B0606020202030204" pitchFamily="34" charset="0"/>
              </a:rPr>
              <a:t>Es deber de la institución es ofrecer educación de alta calidad que prepare a los nuevos ciudadanos a afrontar los nuevos retos mediante herramientas comunicativas que le faciliten su inserción en el mundo actual.</a:t>
            </a:r>
          </a:p>
          <a:p>
            <a:pPr algn="just"/>
            <a:r>
              <a:rPr lang="es-CO" sz="1050" dirty="0">
                <a:latin typeface="Arial Narrow" panose="020B0606020202030204" pitchFamily="34" charset="0"/>
              </a:rPr>
              <a:t> </a:t>
            </a:r>
          </a:p>
          <a:p>
            <a:pPr algn="just"/>
            <a:r>
              <a:rPr lang="es-CO" sz="1050" dirty="0">
                <a:latin typeface="Arial Narrow" panose="020B0606020202030204" pitchFamily="34" charset="0"/>
              </a:rPr>
              <a:t>Igualmente, el Ministerio de Educación Nacional, a través del Programa Nacional de Bilingüismo, impulsa políticas educativas para favorecer, no sólo el desarrollo de la lengua materna, sino también para fomentar el aprendizaje de lenguas extranjeras como es el caso del idioma inglés.</a:t>
            </a:r>
          </a:p>
          <a:p>
            <a:pPr algn="just"/>
            <a:r>
              <a:rPr lang="es-CO" sz="1050" dirty="0">
                <a:latin typeface="Arial Narrow" panose="020B0606020202030204" pitchFamily="34" charset="0"/>
              </a:rPr>
              <a:t> </a:t>
            </a:r>
          </a:p>
          <a:p>
            <a:pPr algn="just"/>
            <a:r>
              <a:rPr lang="es-CO" sz="1050" dirty="0">
                <a:latin typeface="Arial Narrow" panose="020B0606020202030204" pitchFamily="34" charset="0"/>
              </a:rPr>
              <a:t>Las lenguas extranjeras cumplen una función muy importante como factor de desarrollo del talento humano, lo cual se evidencia en el aprovechamiento de becas de estudio otorgadas por gobiernos nacionales y extranjeros o fundaciones nacionales e internacionales, entre otros, y en el poder acceder a conocimiento de punta. Para acceder a estos programas y al conocimiento de manera exitosa, se requiere de competencias en lengua extranjera y de una sensibilidad hacia lo intercultural.</a:t>
            </a:r>
          </a:p>
          <a:p>
            <a:pPr algn="just"/>
            <a:r>
              <a:rPr lang="es-CO" sz="1050" dirty="0">
                <a:latin typeface="Arial Narrow" panose="020B0606020202030204" pitchFamily="34" charset="0"/>
              </a:rPr>
              <a:t> </a:t>
            </a:r>
          </a:p>
          <a:p>
            <a:pPr algn="just"/>
            <a:r>
              <a:rPr lang="es-CO" sz="1050" dirty="0">
                <a:latin typeface="Arial Narrow" panose="020B0606020202030204" pitchFamily="34" charset="0"/>
              </a:rPr>
              <a:t>El proyecto incluye la sensibilización de la comunidad universitaria en torno a la necesidad de modernizar, flexibilizar las funcionales misionales de la universidad. Esto se complementa con la promoción de la formación en lengua extranjera de docentes, administrativos y estudiantes, la presencia de internacionales y la realización de diferentes eventos académicos y culturales en el campus. </a:t>
            </a:r>
          </a:p>
        </p:txBody>
      </p:sp>
      <p:cxnSp>
        <p:nvCxnSpPr>
          <p:cNvPr id="26" name="Conector recto 25"/>
          <p:cNvCxnSpPr/>
          <p:nvPr/>
        </p:nvCxnSpPr>
        <p:spPr>
          <a:xfrm>
            <a:off x="6634444" y="1622538"/>
            <a:ext cx="0" cy="2502206"/>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pic>
        <p:nvPicPr>
          <p:cNvPr id="8" name="Imagen 7"/>
          <p:cNvPicPr>
            <a:picLocks noChangeAspect="1"/>
          </p:cNvPicPr>
          <p:nvPr/>
        </p:nvPicPr>
        <p:blipFill>
          <a:blip r:embed="rId4"/>
          <a:stretch>
            <a:fillRect/>
          </a:stretch>
        </p:blipFill>
        <p:spPr>
          <a:xfrm>
            <a:off x="6625385" y="5145835"/>
            <a:ext cx="1452076" cy="1452076"/>
          </a:xfrm>
          <a:prstGeom prst="rect">
            <a:avLst/>
          </a:prstGeom>
        </p:spPr>
      </p:pic>
      <p:pic>
        <p:nvPicPr>
          <p:cNvPr id="3074" name="Picture 2" descr="Peace, justice and strong instituti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15838" y="5145835"/>
            <a:ext cx="1452076" cy="14520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Objetivo 17 - ALIANZAS PARA LOGRAR LOS OBJETIVO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06291" y="5140458"/>
            <a:ext cx="1442589" cy="1442589"/>
          </a:xfrm>
          <a:prstGeom prst="rect">
            <a:avLst/>
          </a:prstGeom>
          <a:noFill/>
          <a:extLst>
            <a:ext uri="{909E8E84-426E-40DD-AFC4-6F175D3DCCD1}">
              <a14:hiddenFill xmlns:a14="http://schemas.microsoft.com/office/drawing/2010/main">
                <a:solidFill>
                  <a:srgbClr val="FFFFFF"/>
                </a:solidFill>
              </a14:hiddenFill>
            </a:ext>
          </a:extLst>
        </p:spPr>
      </p:pic>
      <p:sp>
        <p:nvSpPr>
          <p:cNvPr id="25" name="Rectángulo 24"/>
          <p:cNvSpPr/>
          <p:nvPr/>
        </p:nvSpPr>
        <p:spPr>
          <a:xfrm rot="16200000">
            <a:off x="-1179696" y="3597775"/>
            <a:ext cx="2803131" cy="21544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28. Internacionalización en casa</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0019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079811" y="127702"/>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Objetivos del proyecto</a:t>
            </a: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10148047" cy="992885"/>
          </a:xfrm>
        </p:spPr>
        <p:txBody>
          <a:bodyPr>
            <a:noAutofit/>
          </a:bodyPr>
          <a:lstStyle/>
          <a:p>
            <a:pPr marL="0" indent="0" algn="just">
              <a:buNone/>
            </a:pPr>
            <a:r>
              <a:rPr lang="es-CO" sz="2000" dirty="0">
                <a:latin typeface="Arial Narrow" panose="020B0606020202030204" pitchFamily="34" charset="0"/>
              </a:rPr>
              <a:t>Promover procesos y actividades que sensibilicen a la comunidad universitaria en temáticas internacionales e interculturales.</a:t>
            </a: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General</a:t>
            </a:r>
            <a:endParaRPr lang="es-CO" sz="3200" dirty="0">
              <a:solidFill>
                <a:srgbClr val="00421E"/>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907278"/>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Específicos</a:t>
            </a:r>
            <a:endParaRPr lang="es-CO" sz="3200" dirty="0">
              <a:solidFill>
                <a:srgbClr val="00421E"/>
              </a:solidFill>
              <a:effectLst>
                <a:outerShdw blurRad="38100" dist="38100" dir="2700000" algn="tl">
                  <a:srgbClr val="000000">
                    <a:alpha val="43137"/>
                  </a:srgbClr>
                </a:outerShdw>
              </a:effectLst>
            </a:endParaRPr>
          </a:p>
        </p:txBody>
      </p:sp>
      <p:sp>
        <p:nvSpPr>
          <p:cNvPr id="12" name="Rectángulo 11"/>
          <p:cNvSpPr/>
          <p:nvPr/>
        </p:nvSpPr>
        <p:spPr>
          <a:xfrm>
            <a:off x="1246094" y="3665155"/>
            <a:ext cx="9520518" cy="1292662"/>
          </a:xfrm>
          <a:prstGeom prst="rect">
            <a:avLst/>
          </a:prstGeom>
        </p:spPr>
        <p:txBody>
          <a:bodyPr wrap="square">
            <a:spAutoFit/>
          </a:bodyPr>
          <a:lstStyle/>
          <a:p>
            <a:pPr marL="342900" lvl="0" indent="-342900">
              <a:buFontTx/>
              <a:buChar char="-"/>
            </a:pPr>
            <a:r>
              <a:rPr lang="es-CO" sz="2000" dirty="0" smtClean="0">
                <a:latin typeface="Arial Narrow" panose="020B0606020202030204" pitchFamily="34" charset="0"/>
              </a:rPr>
              <a:t>Fortalecer </a:t>
            </a:r>
            <a:r>
              <a:rPr lang="es-CO" sz="2000" dirty="0">
                <a:latin typeface="Arial Narrow" panose="020B0606020202030204" pitchFamily="34" charset="0"/>
              </a:rPr>
              <a:t>las competencias lingüísticas de la comunidad universitaria.   				</a:t>
            </a:r>
            <a:endParaRPr lang="es-CO" sz="2000" dirty="0" smtClean="0">
              <a:latin typeface="Arial Narrow" panose="020B0606020202030204" pitchFamily="34" charset="0"/>
            </a:endParaRPr>
          </a:p>
          <a:p>
            <a:pPr marL="342900" lvl="0" indent="-342900">
              <a:buFontTx/>
              <a:buChar char="-"/>
            </a:pPr>
            <a:endParaRPr lang="es-CO" sz="2000" dirty="0">
              <a:latin typeface="Arial Narrow" panose="020B0606020202030204" pitchFamily="34" charset="0"/>
            </a:endParaRPr>
          </a:p>
          <a:p>
            <a:pPr marL="342900" lvl="0" indent="-342900">
              <a:buFontTx/>
              <a:buChar char="-"/>
            </a:pPr>
            <a:r>
              <a:rPr lang="es-CO" sz="2000" dirty="0" smtClean="0">
                <a:latin typeface="Arial Narrow" panose="020B0606020202030204" pitchFamily="34" charset="0"/>
              </a:rPr>
              <a:t>Generar </a:t>
            </a:r>
            <a:r>
              <a:rPr lang="es-CO" sz="2000" dirty="0">
                <a:latin typeface="Arial Narrow" panose="020B0606020202030204" pitchFamily="34" charset="0"/>
              </a:rPr>
              <a:t>cultura institucional para la internacionalización y la interculturalidad. 	</a:t>
            </a:r>
            <a:r>
              <a:rPr lang="es-CO" dirty="0">
                <a:latin typeface="Arial Narrow" panose="020B0606020202030204" pitchFamily="34" charset="0"/>
              </a:rPr>
              <a:t>	</a:t>
            </a:r>
            <a:r>
              <a:rPr lang="es-CO" dirty="0"/>
              <a:t>		</a:t>
            </a:r>
            <a:r>
              <a:rPr lang="es-CO" dirty="0">
                <a:latin typeface="Arial Narrow" panose="020B0606020202030204" pitchFamily="34" charset="0"/>
              </a:rPr>
              <a:t>	</a:t>
            </a:r>
            <a:r>
              <a:rPr lang="es-CO" dirty="0"/>
              <a:t>	</a:t>
            </a:r>
            <a:r>
              <a:rPr lang="es-CO" dirty="0">
                <a:latin typeface="Arial Narrow" panose="020B0606020202030204" pitchFamily="34" charset="0"/>
              </a:rPr>
              <a:t>	</a:t>
            </a:r>
            <a:r>
              <a:rPr lang="es-CO" dirty="0"/>
              <a:t>	</a:t>
            </a:r>
            <a:endParaRPr lang="es-CO" dirty="0">
              <a:latin typeface="Arial Narrow" panose="020B0606020202030204" pitchFamily="34" charset="0"/>
            </a:endParaRPr>
          </a:p>
        </p:txBody>
      </p:sp>
      <p:sp>
        <p:nvSpPr>
          <p:cNvPr id="13" name="Rectángulo 12"/>
          <p:cNvSpPr/>
          <p:nvPr/>
        </p:nvSpPr>
        <p:spPr>
          <a:xfrm rot="16200000">
            <a:off x="-1179696" y="3597775"/>
            <a:ext cx="2803131" cy="21544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28. Internacionalización en casa</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59556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70847" y="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2907770726"/>
              </p:ext>
            </p:extLst>
          </p:nvPr>
        </p:nvGraphicFramePr>
        <p:xfrm>
          <a:off x="953669" y="1912576"/>
          <a:ext cx="9677302" cy="3358671"/>
        </p:xfrm>
        <a:graphic>
          <a:graphicData uri="http://schemas.openxmlformats.org/drawingml/2006/table">
            <a:tbl>
              <a:tblPr firstRow="1" firstCol="1" bandRow="1"/>
              <a:tblGrid>
                <a:gridCol w="2524957">
                  <a:extLst>
                    <a:ext uri="{9D8B030D-6E8A-4147-A177-3AD203B41FA5}">
                      <a16:colId xmlns:a16="http://schemas.microsoft.com/office/drawing/2014/main" val="622973615"/>
                    </a:ext>
                  </a:extLst>
                </a:gridCol>
                <a:gridCol w="7152345">
                  <a:extLst>
                    <a:ext uri="{9D8B030D-6E8A-4147-A177-3AD203B41FA5}">
                      <a16:colId xmlns:a16="http://schemas.microsoft.com/office/drawing/2014/main" val="2008709917"/>
                    </a:ext>
                  </a:extLst>
                </a:gridCol>
              </a:tblGrid>
              <a:tr h="37103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extLst>
                  <a:ext uri="{0D108BD9-81ED-4DB2-BD59-A6C34878D82A}">
                    <a16:rowId xmlns:a16="http://schemas.microsoft.com/office/drawing/2014/main" val="3686363448"/>
                  </a:ext>
                </a:extLst>
              </a:tr>
              <a:tr h="101416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Formación en lengua extranjera</a:t>
                      </a:r>
                      <a:endParaRPr lang="es-CO" sz="18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lvl="0"/>
                      <a:r>
                        <a:rPr lang="es-CO" sz="1800" kern="1200" dirty="0" smtClean="0">
                          <a:solidFill>
                            <a:schemeClr val="tx1"/>
                          </a:solidFill>
                          <a:effectLst/>
                          <a:latin typeface="Arial Narrow" panose="020B0606020202030204" pitchFamily="34" charset="0"/>
                          <a:ea typeface="+mn-ea"/>
                          <a:cs typeface="+mn-cs"/>
                        </a:rPr>
                        <a:t>Monitoreo a Banco de elegibles - Semilleros de estudiantes de pregrado en francés; a Semilleros de estudiantes de pregrado en segunda y tercera lengua (alemán, italiano); y a la gestión del Ilex.</a:t>
                      </a:r>
                      <a:endParaRPr lang="es-CO" sz="18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3877856177"/>
                  </a:ext>
                </a:extLst>
              </a:tr>
              <a:tr h="1973467">
                <a:tc>
                  <a:txBody>
                    <a:bodyPr/>
                    <a:lstStyle/>
                    <a:p>
                      <a:pPr algn="ctr">
                        <a:lnSpc>
                          <a:spcPct val="107000"/>
                        </a:lnSpc>
                        <a:spcAft>
                          <a:spcPts val="0"/>
                        </a:spcAft>
                      </a:pPr>
                      <a:r>
                        <a:rPr lang="es-CO" sz="1800" b="1" kern="1200" dirty="0" smtClean="0">
                          <a:solidFill>
                            <a:schemeClr val="tx1"/>
                          </a:solidFill>
                          <a:effectLst/>
                          <a:latin typeface="+mn-lt"/>
                          <a:ea typeface="+mn-ea"/>
                          <a:cs typeface="+mn-cs"/>
                        </a:rPr>
                        <a:t>Cultura para la internacionalización y la interculturalidad</a:t>
                      </a:r>
                      <a:endParaRPr lang="es-CO" sz="18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Actividades para promover procesos de internacionalización - interculturalidad - Interacción con el contexto (Eventos, visitas de Agencias de ES internacionales, Día de la Interculturalidad, Semanas dedicadas a un país. Participación activa en la Renovación Curricular de los programas de la UTP (Discusiones en el equipo de renovación, acompañamiento a los programas académicos). Participación y acompañamiento a los procesos de internacionalización de la investigación.	</a:t>
                      </a:r>
                      <a:endParaRPr lang="es-CO" sz="1400" b="0" kern="1200" dirty="0" smtClean="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978751889"/>
                  </a:ext>
                </a:extLst>
              </a:tr>
            </a:tbl>
          </a:graphicData>
        </a:graphic>
      </p:graphicFrame>
      <p:sp>
        <p:nvSpPr>
          <p:cNvPr id="10" name="Rectángulo 9"/>
          <p:cNvSpPr/>
          <p:nvPr/>
        </p:nvSpPr>
        <p:spPr>
          <a:xfrm rot="16200000">
            <a:off x="-1179696" y="3597775"/>
            <a:ext cx="2803131" cy="21544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28. Internacionalización en casa</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401433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00421E"/>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2643826078"/>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6573</TotalTime>
  <Words>1391</Words>
  <Application>Microsoft Office PowerPoint</Application>
  <PresentationFormat>Panorámica</PresentationFormat>
  <Paragraphs>97</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775</cp:revision>
  <cp:lastPrinted>2017-05-16T14:27:28Z</cp:lastPrinted>
  <dcterms:created xsi:type="dcterms:W3CDTF">2017-03-06T22:18:18Z</dcterms:created>
  <dcterms:modified xsi:type="dcterms:W3CDTF">2025-08-13T21:53:26Z</dcterms:modified>
</cp:coreProperties>
</file>