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9"/>
  </p:notesMasterIdLst>
  <p:handoutMasterIdLst>
    <p:handoutMasterId r:id="rId10"/>
  </p:handoutMasterIdLst>
  <p:sldIdLst>
    <p:sldId id="993" r:id="rId2"/>
    <p:sldId id="1115" r:id="rId3"/>
    <p:sldId id="1119" r:id="rId4"/>
    <p:sldId id="1120" r:id="rId5"/>
    <p:sldId id="1121" r:id="rId6"/>
    <p:sldId id="1122" r:id="rId7"/>
    <p:sldId id="1123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1" clrIdx="0">
    <p:extLst>
      <p:ext uri="{19B8F6BF-5375-455C-9EA6-DF929625EA0E}">
        <p15:presenceInfo xmlns:p15="http://schemas.microsoft.com/office/powerpoint/2012/main" userId="Usuario UT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6A1C"/>
    <a:srgbClr val="F5F9E7"/>
    <a:srgbClr val="CFE292"/>
    <a:srgbClr val="657A20"/>
    <a:srgbClr val="18355E"/>
    <a:srgbClr val="E4061B"/>
    <a:srgbClr val="C70517"/>
    <a:srgbClr val="22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8" autoAdjust="0"/>
  </p:normalViewPr>
  <p:slideViewPr>
    <p:cSldViewPr snapToGrid="0">
      <p:cViewPr varScale="1">
        <p:scale>
          <a:sx n="107" d="100"/>
          <a:sy n="107" d="100"/>
        </p:scale>
        <p:origin x="61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77EC464-180C-4B6B-9426-94148B22EF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C91C4C-AF50-4841-BAA8-FE8EB6BD4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A9799-4956-413D-BCE1-6FF16979B97F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14A70-F304-4EA8-ABCA-EBCF73A35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43D355-92C9-4A9B-A698-CCD1578EB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FBC54-B8AB-4FAE-AB65-B89EE4630A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850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02990-A6AB-4213-B420-404A20E59F7F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117E-C91F-4BCB-B907-251B7F6137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3107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936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938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612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C54DF608-6931-41AE-92BE-CF2F228C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Marcador de fecha 8">
            <a:extLst>
              <a:ext uri="{FF2B5EF4-FFF2-40B4-BE49-F238E27FC236}">
                <a16:creationId xmlns:a16="http://schemas.microsoft.com/office/drawing/2014/main" id="{2734E854-772C-47F2-B482-E9B5453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E8751B65-A422-4A65-9929-E0F761CA8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288F579-E24B-4093-AF49-B9A0D3D3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21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13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720304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20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5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296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1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92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500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23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970384"/>
            <a:ext cx="10515600" cy="6758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E6725-CAAA-4356-8325-39E40B4FA7D0}" type="datetimeFigureOut">
              <a:rPr lang="es-CO" smtClean="0"/>
              <a:t>14/08/2025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83908-6AE0-4CBC-B4B5-E028BF9829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1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4B22C1-DFED-49E8-8F2A-8A27B389265F}"/>
              </a:ext>
            </a:extLst>
          </p:cNvPr>
          <p:cNvSpPr txBox="1">
            <a:spLocks/>
          </p:cNvSpPr>
          <p:nvPr/>
        </p:nvSpPr>
        <p:spPr>
          <a:xfrm>
            <a:off x="1988947" y="3931291"/>
            <a:ext cx="4851123" cy="1979154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r>
              <a:rPr lang="es-CO" sz="5400" dirty="0" smtClean="0">
                <a:solidFill>
                  <a:schemeClr val="bg1"/>
                </a:solidFill>
              </a:rPr>
              <a:t>P</a:t>
            </a:r>
            <a:r>
              <a:rPr lang="es-CO" sz="3600" dirty="0" smtClean="0">
                <a:solidFill>
                  <a:schemeClr val="bg1"/>
                </a:solidFill>
              </a:rPr>
              <a:t>royecto</a:t>
            </a:r>
            <a:r>
              <a:rPr lang="es-CO" sz="3600" dirty="0">
                <a:solidFill>
                  <a:schemeClr val="bg1"/>
                </a:solidFill>
              </a:rPr>
              <a:t>: </a:t>
            </a:r>
            <a:r>
              <a:rPr lang="es-CO" sz="2800" b="0" dirty="0" smtClean="0">
                <a:solidFill>
                  <a:schemeClr val="bg1"/>
                </a:solidFill>
              </a:rPr>
              <a:t>Sistema </a:t>
            </a:r>
            <a:r>
              <a:rPr lang="es-CO" sz="2800" b="0" dirty="0">
                <a:solidFill>
                  <a:schemeClr val="bg1"/>
                </a:solidFill>
              </a:rPr>
              <a:t>de Información Institucional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A03A22-5E25-4D5F-929C-F09EB2E22223}"/>
              </a:ext>
            </a:extLst>
          </p:cNvPr>
          <p:cNvSpPr txBox="1">
            <a:spLocks/>
          </p:cNvSpPr>
          <p:nvPr/>
        </p:nvSpPr>
        <p:spPr>
          <a:xfrm>
            <a:off x="1644378" y="971117"/>
            <a:ext cx="6665903" cy="2114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Gestión y sostenibilidad institucional</a:t>
            </a:r>
            <a:endParaRPr lang="es-ES" sz="40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F06EBA9-2D7D-495E-A223-1CDD07DAAED5}"/>
              </a:ext>
            </a:extLst>
          </p:cNvPr>
          <p:cNvSpPr txBox="1">
            <a:spLocks/>
          </p:cNvSpPr>
          <p:nvPr/>
        </p:nvSpPr>
        <p:spPr>
          <a:xfrm>
            <a:off x="7862046" y="1203258"/>
            <a:ext cx="4076200" cy="13290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s-ES" sz="5400" dirty="0" smtClean="0">
                <a:solidFill>
                  <a:schemeClr val="bg1"/>
                </a:solidFill>
                <a:latin typeface="Asap Medium" panose="020F0604030102060203" pitchFamily="2" charset="0"/>
              </a:rPr>
              <a:t>2025 - 2028</a:t>
            </a:r>
            <a:endParaRPr lang="es-ES" sz="1800" dirty="0">
              <a:solidFill>
                <a:schemeClr val="bg1"/>
              </a:solidFill>
              <a:latin typeface="Asap Medium" panose="020F0604030102060203" pitchFamily="2" charset="0"/>
            </a:endParaRPr>
          </a:p>
        </p:txBody>
      </p:sp>
      <p:sp>
        <p:nvSpPr>
          <p:cNvPr id="11" name="Anillo 10"/>
          <p:cNvSpPr/>
          <p:nvPr/>
        </p:nvSpPr>
        <p:spPr>
          <a:xfrm>
            <a:off x="204412" y="4468314"/>
            <a:ext cx="1586753" cy="1442131"/>
          </a:xfrm>
          <a:prstGeom prst="donut">
            <a:avLst>
              <a:gd name="adj" fmla="val 14617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2CFDD0A-90DE-4286-B19C-4FCA0ECF311C}"/>
              </a:ext>
            </a:extLst>
          </p:cNvPr>
          <p:cNvSpPr txBox="1">
            <a:spLocks/>
          </p:cNvSpPr>
          <p:nvPr/>
        </p:nvSpPr>
        <p:spPr>
          <a:xfrm>
            <a:off x="536665" y="4794078"/>
            <a:ext cx="922245" cy="790601"/>
          </a:xfrm>
          <a:prstGeom prst="rect">
            <a:avLst/>
          </a:prstGeom>
        </p:spPr>
        <p:txBody>
          <a:bodyPr vert="horz" wrap="square" lIns="34290" tIns="17145" rIns="34290" bIns="342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4800" b="1" dirty="0" smtClean="0">
                <a:solidFill>
                  <a:schemeClr val="bg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29</a:t>
            </a:r>
            <a:endParaRPr lang="es-ES" sz="4800" b="1" dirty="0">
              <a:solidFill>
                <a:schemeClr val="bg1"/>
              </a:solidFill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185" y="177857"/>
            <a:ext cx="1055100" cy="1025401"/>
          </a:xfrm>
          <a:prstGeom prst="rect">
            <a:avLst/>
          </a:prstGeom>
        </p:spPr>
      </p:pic>
      <p:pic>
        <p:nvPicPr>
          <p:cNvPr id="14" name="Imagen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883" y="2985379"/>
            <a:ext cx="4861109" cy="3388317"/>
          </a:xfrm>
          <a:prstGeom prst="teardrop">
            <a:avLst/>
          </a:prstGeom>
        </p:spPr>
      </p:pic>
    </p:spTree>
    <p:extLst>
      <p:ext uri="{BB962C8B-B14F-4D97-AF65-F5344CB8AC3E}">
        <p14:creationId xmlns:p14="http://schemas.microsoft.com/office/powerpoint/2010/main" val="178067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355477" y="315960"/>
            <a:ext cx="6853518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 general del proyecto</a:t>
            </a:r>
            <a:endParaRPr lang="en-US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29.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Sistema de Información 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Institucional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09198"/>
              </p:ext>
            </p:extLst>
          </p:nvPr>
        </p:nvGraphicFramePr>
        <p:xfrm>
          <a:off x="1328106" y="1232714"/>
          <a:ext cx="9069623" cy="5484568"/>
        </p:xfrm>
        <a:graphic>
          <a:graphicData uri="http://schemas.openxmlformats.org/drawingml/2006/table">
            <a:tbl>
              <a:tblPr firstRow="1" firstCol="1" bandRow="1"/>
              <a:tblGrid>
                <a:gridCol w="2060553">
                  <a:extLst>
                    <a:ext uri="{9D8B030D-6E8A-4147-A177-3AD203B41FA5}">
                      <a16:colId xmlns:a16="http://schemas.microsoft.com/office/drawing/2014/main" val="1409108409"/>
                    </a:ext>
                  </a:extLst>
                </a:gridCol>
                <a:gridCol w="7009070">
                  <a:extLst>
                    <a:ext uri="{9D8B030D-6E8A-4147-A177-3AD203B41FA5}">
                      <a16:colId xmlns:a16="http://schemas.microsoft.com/office/drawing/2014/main" val="3659673176"/>
                    </a:ext>
                  </a:extLst>
                </a:gridCol>
              </a:tblGrid>
              <a:tr h="15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Código del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(PDI2028 – GSI - 29)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545318"/>
                  </a:ext>
                </a:extLst>
              </a:tr>
              <a:tr h="262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Dependencia responsable del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Tecnologías Informáticas y Sistemas de Información - Recursos Informáticos y Educativos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899850"/>
                  </a:ext>
                </a:extLst>
              </a:tr>
              <a:tr h="15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Pilar de Gestión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y sostenibilidad institucional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762545"/>
                  </a:ext>
                </a:extLst>
              </a:tr>
              <a:tr h="15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Coordinador Pilar de Gestión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Vicerrector Administrativo y Financiero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202943"/>
                  </a:ext>
                </a:extLst>
              </a:tr>
              <a:tr h="15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infraestructura tecnológica 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098666"/>
                  </a:ext>
                </a:extLst>
              </a:tr>
              <a:tr h="1314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Procesos asociados </a:t>
                      </a:r>
                      <a:b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(Sistema Integral de Gestión)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apoyo - Administración institucional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0964723"/>
                  </a:ext>
                </a:extLst>
              </a:tr>
              <a:tr h="17087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Estratégico - Direccionamiento Institucional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681619"/>
                  </a:ext>
                </a:extLst>
              </a:tr>
              <a:tr h="15116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Factores de calidad institucional a los que apunta 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 Procesos de autoevaluación y autorregulación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122047"/>
                  </a:ext>
                </a:extLst>
              </a:tr>
              <a:tr h="1511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Organización, gestión y administración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6430"/>
                  </a:ext>
                </a:extLst>
              </a:tr>
              <a:tr h="15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Estándares de calidad (Modelo de acreditación internacional Sello Sofía)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 Gestión de la información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2713"/>
                  </a:ext>
                </a:extLst>
              </a:tr>
              <a:tr h="394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Otras instancias o dependencias participantes 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 la comunicación y promoción institucional, Vicerrectoría administrativa y financiera, Planeación, Equipo directivo.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6154707"/>
                  </a:ext>
                </a:extLst>
              </a:tr>
              <a:tr h="171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Actores o entidades externas a la UTP que participan en 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MinTIC - MEN - Procuraduría - Contraloría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307739"/>
                  </a:ext>
                </a:extLst>
              </a:tr>
              <a:tr h="26288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Programas a los cuales le aporta indirectamente 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Medios, recursos e integración de las TIC en los procesos educativos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228282"/>
                  </a:ext>
                </a:extLst>
              </a:tr>
              <a:tr h="39433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Gestión del conocimiento, innovación y emprendimiento con impacto en la sociedad y reconocimiento nacional e internacional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0754714"/>
                  </a:ext>
                </a:extLst>
              </a:tr>
              <a:tr h="2628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Consolidación de la Extensión institucional con impacto en la sociedad y reconocimiento nacional e internacional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686326"/>
                  </a:ext>
                </a:extLst>
              </a:tr>
              <a:tr h="13144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Articulación interna para la gestión del contexto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573825"/>
                  </a:ext>
                </a:extLst>
              </a:tr>
              <a:tr h="26288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Cultura de la legalidad, la transparencia, el gobierno corporativo y la participación ciudadana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531787"/>
                  </a:ext>
                </a:extLst>
              </a:tr>
              <a:tr h="39433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Objetivos de Desarrollo Sostenible (ODS) a los cuales le aporta el proyecto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Garantizar una educación inclusiva, equitativa y de calidad y promover oportunidades de aprendizaje durante toda la vida para todos</a:t>
                      </a:r>
                      <a:endParaRPr lang="es-CO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042365"/>
                  </a:ext>
                </a:extLst>
              </a:tr>
              <a:tr h="45348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15. Gestionar sosteniblemente los bosques, luchar contra la desertificación, detener e invertir la degradación de las tierras y detener la pérdida de biodiversidad</a:t>
                      </a:r>
                      <a:endParaRPr lang="es-CO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38338" marR="3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89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43952" y="39664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del problema, necesidad u oportunidad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29.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Sistema de Información 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Institucional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45459" y="1415133"/>
            <a:ext cx="110265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CO" sz="14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Falta de un sistema de información integrado que dé respuesta a las necesidades de información de la institución, además de fortalecer el sistema de comunicación corporativa, lo anterior, causa Demasiada información sin control y manejo, Procedimientos Manuales. Sin implementación de la Seguridad de la Información y un mal manejo de la comunicación corporativa, lo que tendría como efecto una Institución sin información en línea e integrada para la toma de decisiones y Demasiada información sin control y sin un fin predeterminado para lograr un objetivo particular que es comunicar asertivamente.</a:t>
            </a:r>
            <a:endParaRPr lang="es-CO" sz="16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12298"/>
              </p:ext>
            </p:extLst>
          </p:nvPr>
        </p:nvGraphicFramePr>
        <p:xfrm>
          <a:off x="1219201" y="2575829"/>
          <a:ext cx="9717740" cy="3625596"/>
        </p:xfrm>
        <a:graphic>
          <a:graphicData uri="http://schemas.openxmlformats.org/drawingml/2006/table">
            <a:tbl>
              <a:tblPr firstRow="1" firstCol="1" bandRow="1"/>
              <a:tblGrid>
                <a:gridCol w="2637734">
                  <a:extLst>
                    <a:ext uri="{9D8B030D-6E8A-4147-A177-3AD203B41FA5}">
                      <a16:colId xmlns:a16="http://schemas.microsoft.com/office/drawing/2014/main" val="2988681518"/>
                    </a:ext>
                  </a:extLst>
                </a:gridCol>
                <a:gridCol w="3047856">
                  <a:extLst>
                    <a:ext uri="{9D8B030D-6E8A-4147-A177-3AD203B41FA5}">
                      <a16:colId xmlns:a16="http://schemas.microsoft.com/office/drawing/2014/main" val="2011276375"/>
                    </a:ext>
                  </a:extLst>
                </a:gridCol>
                <a:gridCol w="4032150">
                  <a:extLst>
                    <a:ext uri="{9D8B030D-6E8A-4147-A177-3AD203B41FA5}">
                      <a16:colId xmlns:a16="http://schemas.microsoft.com/office/drawing/2014/main" val="32905615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Problema Central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directas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Causas Indirectas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65310"/>
                  </a:ext>
                </a:extLst>
              </a:tr>
              <a:tr h="38989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Falta de  un sistema de información integrado que dé respuesta a las necesidades de información de la institución, además de fortalecer el sistema de comunicación corporativa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Demasiada información sin control y manejo, Procedimientos Manuales. Sin implementación de la Seguridad de la Información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No se tiene información en línea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Datos en diferentes formatos (Excel, Word, Access, entre otras)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Información no confiable, ni oportuna y no disponible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75983"/>
                  </a:ext>
                </a:extLst>
              </a:tr>
              <a:tr h="41021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No existe un sistema de comunicación corporativa 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Páginas Web desactualizadas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Sistema de comunicación corporativa no existente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 No se cuenta con imagen, ni identidad corporativa (Marca)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897413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directos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3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Efectos indirectos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E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300683"/>
                  </a:ext>
                </a:extLst>
              </a:tr>
              <a:tr h="27178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Institución sin información en línea e integrada para la toma de decisiones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 Desconfianza de los usuarios por tener información en Office y en módulos desarrollados.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 Módulos incompletos por la no entrega de información completa de los procedimientos que manejan los usuarios.</a:t>
                      </a:r>
                      <a:b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1.3 El no tener un mapa de procesos dificulta la consolidación del sistema de información integrado.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170677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Demasiada información sin control y sin un fin predeterminado para lograr un objetivo particular que es comunicar asertivamente.</a:t>
                      </a:r>
                      <a:endParaRPr lang="es-CO" sz="13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 No es claro la responsabilidad de la comunicación corporativa, lo que implica una mala imagen.</a:t>
                      </a:r>
                      <a:b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CO" sz="13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 Tareas repetitivas y comunicaciones poco asertivas </a:t>
                      </a:r>
                      <a:endParaRPr lang="es-CO" sz="13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128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694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6641555" y="3845859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ector recto 3"/>
          <p:cNvSpPr/>
          <p:nvPr/>
        </p:nvSpPr>
        <p:spPr>
          <a:xfrm>
            <a:off x="6650521" y="1829709"/>
            <a:ext cx="262897" cy="52161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16593"/>
                </a:lnTo>
                <a:lnTo>
                  <a:pt x="234424" y="1316593"/>
                </a:lnTo>
              </a:path>
            </a:pathLst>
          </a:custGeom>
          <a:noFill/>
          <a:ln w="28575">
            <a:solidFill>
              <a:srgbClr val="576A1C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43952" y="39664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Descripción del proyecto</a:t>
            </a:r>
            <a:endParaRPr lang="es-CO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cxnSp>
        <p:nvCxnSpPr>
          <p:cNvPr id="5" name="Conector recto 4"/>
          <p:cNvCxnSpPr/>
          <p:nvPr/>
        </p:nvCxnSpPr>
        <p:spPr>
          <a:xfrm>
            <a:off x="6650521" y="2367341"/>
            <a:ext cx="2538303" cy="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o 5"/>
          <p:cNvGrpSpPr/>
          <p:nvPr/>
        </p:nvGrpSpPr>
        <p:grpSpPr>
          <a:xfrm>
            <a:off x="6893905" y="2032184"/>
            <a:ext cx="4169673" cy="607119"/>
            <a:chOff x="481236" y="1624130"/>
            <a:chExt cx="4001276" cy="666178"/>
          </a:xfrm>
        </p:grpSpPr>
        <p:sp>
          <p:nvSpPr>
            <p:cNvPr id="7" name="Rectángulo redondeado 6"/>
            <p:cNvSpPr/>
            <p:nvPr/>
          </p:nvSpPr>
          <p:spPr>
            <a:xfrm>
              <a:off x="481236" y="1624130"/>
              <a:ext cx="4001276" cy="666178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uadroTexto 7"/>
            <p:cNvSpPr txBox="1"/>
            <p:nvPr/>
          </p:nvSpPr>
          <p:spPr>
            <a:xfrm>
              <a:off x="500748" y="1643642"/>
              <a:ext cx="3962252" cy="62715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Unidades organizacionales: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Gestión de la comunicación y promoción institucional, Vicerrectoría administrativa y financiera, Planeación, Equipo directivo.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886025" y="2869000"/>
            <a:ext cx="4177553" cy="448679"/>
            <a:chOff x="472275" y="2459414"/>
            <a:chExt cx="4022445" cy="516696"/>
          </a:xfrm>
        </p:grpSpPr>
        <p:sp>
          <p:nvSpPr>
            <p:cNvPr id="10" name="Rectángulo redondeado 9"/>
            <p:cNvSpPr/>
            <p:nvPr/>
          </p:nvSpPr>
          <p:spPr>
            <a:xfrm>
              <a:off x="472275" y="2459414"/>
              <a:ext cx="4022445" cy="516696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487409" y="2474548"/>
              <a:ext cx="3992177" cy="486428"/>
            </a:xfrm>
            <a:prstGeom prst="rect">
              <a:avLst/>
            </a:prstGeom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O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Entidades externas a la UTP: </a:t>
              </a:r>
              <a:r>
                <a:rPr lang="es-ES" sz="1100" b="1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Khmer UI" panose="020B0502040204020203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MinTIC - MEN - Procuraduría - Contraloría</a:t>
              </a:r>
              <a:endParaRPr lang="es-CO" sz="1200" dirty="0">
                <a:latin typeface="Times New Roman" panose="02020603050405020304" pitchFamily="18" charset="0"/>
                <a:ea typeface="SimSun" panose="02010600030101010101" pitchFamily="2" charset="-122"/>
              </a:endParaRPr>
            </a:p>
            <a:p>
              <a:pPr lvl="0" algn="just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" b="0" kern="1200" dirty="0">
                <a:solidFill>
                  <a:schemeClr val="tx2">
                    <a:lumMod val="50000"/>
                  </a:schemeClr>
                </a:solidFill>
                <a:latin typeface="+mn-lt"/>
                <a:cs typeface="Khmer UI" panose="020B0502040204020203" pitchFamily="34" charset="0"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886025" y="3511745"/>
            <a:ext cx="4177553" cy="511894"/>
            <a:chOff x="472275" y="3145215"/>
            <a:chExt cx="4036699" cy="626053"/>
          </a:xfrm>
        </p:grpSpPr>
        <p:sp>
          <p:nvSpPr>
            <p:cNvPr id="14" name="Rectángulo redondeado 13"/>
            <p:cNvSpPr/>
            <p:nvPr/>
          </p:nvSpPr>
          <p:spPr>
            <a:xfrm>
              <a:off x="472275" y="3145215"/>
              <a:ext cx="4036699" cy="626053"/>
            </a:xfrm>
            <a:prstGeom prst="roundRect">
              <a:avLst>
                <a:gd name="adj" fmla="val 10000"/>
              </a:avLst>
            </a:prstGeom>
            <a:ln>
              <a:solidFill>
                <a:srgbClr val="576A1C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CuadroTexto 14"/>
            <p:cNvSpPr txBox="1"/>
            <p:nvPr/>
          </p:nvSpPr>
          <p:spPr>
            <a:xfrm>
              <a:off x="490611" y="3163551"/>
              <a:ext cx="4000027" cy="58938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576A1C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/>
              <a:r>
                <a:rPr lang="es-CO" sz="11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Beneficiarios:</a:t>
              </a:r>
              <a:r>
                <a:rPr lang="es-CO" sz="1000" b="1" u="none" kern="1200" dirty="0" smtClean="0">
                  <a:solidFill>
                    <a:schemeClr val="tx2">
                      <a:lumMod val="50000"/>
                    </a:schemeClr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</a:t>
              </a:r>
              <a:r>
                <a:rPr lang="es-CO" sz="1100" dirty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Por tratarse de un proyecto transversal se apoyan y cubren los procedimientos internos de todas las dependencias de la Universidad</a:t>
              </a:r>
              <a:r>
                <a:rPr lang="es-CO" sz="1100" dirty="0" smtClean="0">
                  <a:latin typeface="Arial Narrow" panose="020B0606020202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endParaRPr lang="es-CO" sz="1100" dirty="0">
                <a:latin typeface="Arial Narrow" panose="020B0606020202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Marco 15"/>
          <p:cNvSpPr/>
          <p:nvPr/>
        </p:nvSpPr>
        <p:spPr>
          <a:xfrm>
            <a:off x="6452738" y="1289618"/>
            <a:ext cx="2189240" cy="612273"/>
          </a:xfrm>
          <a:prstGeom prst="frame">
            <a:avLst/>
          </a:prstGeom>
          <a:solidFill>
            <a:srgbClr val="576A1C"/>
          </a:solidFill>
          <a:ln>
            <a:solidFill>
              <a:srgbClr val="004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3735" y="4357231"/>
            <a:ext cx="4476486" cy="671473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930940" y="1445159"/>
            <a:ext cx="489119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500" dirty="0">
                <a:latin typeface="Arial Narrow" panose="020B0606020202030204" pitchFamily="34" charset="0"/>
              </a:rPr>
              <a:t>Para afrontar los nuevos retos que la actualidad exige, es indispensable que la Institución cuente con Sistemas de Información robustos e integrados para la automatización de los procedimientos, con calidad del dato, centralizados, en línea y seguros.  De igual manera, se hace necesario que la comunicación corporativa se lidere de manera unificada y con directrices claras apoyadas desde la Alta dirección para promover la identidad e imagen Institucional a los diferentes grupos de interés.</a:t>
            </a:r>
          </a:p>
          <a:p>
            <a:pPr algn="just"/>
            <a:r>
              <a:rPr lang="es-CO" sz="1500" dirty="0">
                <a:latin typeface="Arial Narrow" panose="020B0606020202030204" pitchFamily="34" charset="0"/>
              </a:rPr>
              <a:t> </a:t>
            </a:r>
          </a:p>
          <a:p>
            <a:pPr algn="just"/>
            <a:r>
              <a:rPr lang="es-CO" sz="1500" dirty="0">
                <a:latin typeface="Arial Narrow" panose="020B0606020202030204" pitchFamily="34" charset="0"/>
              </a:rPr>
              <a:t>Este proyecto pretende que la Universidad Tecnológica de Pereira cuente con un Sistema de Información que cumpla estándares nacionales e internacionales, que permita la obtención de información de calidad y que satisfaga las necesidades de los usuarios internos y externos. Así mismo, se tiene como propósitos la actualización permanente de la información publicada en el portal Web de la Universidad, la consolidación del componente de comunicación corporativa y el fortalecimiento de medios de comunicación acordes a las exigencias de la Institución.</a:t>
            </a:r>
          </a:p>
        </p:txBody>
      </p:sp>
      <p:sp>
        <p:nvSpPr>
          <p:cNvPr id="24" name="Rectángulo 23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29.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Sistema de Información 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Institucional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6571465" y="1442279"/>
            <a:ext cx="1880356" cy="319786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2800" b="1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Involucrados</a:t>
            </a:r>
          </a:p>
        </p:txBody>
      </p:sp>
      <p:cxnSp>
        <p:nvCxnSpPr>
          <p:cNvPr id="21" name="Conector recto 20"/>
          <p:cNvCxnSpPr/>
          <p:nvPr/>
        </p:nvCxnSpPr>
        <p:spPr>
          <a:xfrm flipH="1">
            <a:off x="6650520" y="2520149"/>
            <a:ext cx="1" cy="1325710"/>
          </a:xfrm>
          <a:prstGeom prst="line">
            <a:avLst/>
          </a:prstGeom>
          <a:ln w="28575">
            <a:solidFill>
              <a:srgbClr val="576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Imagen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0705" y="5039650"/>
            <a:ext cx="1558460" cy="155846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5381" y="5033210"/>
            <a:ext cx="1564900" cy="156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61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079811" y="127702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 del proyecto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1060289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CO" sz="32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645459" y="2790736"/>
            <a:ext cx="3039035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Específicos</a:t>
            </a:r>
            <a:endParaRPr lang="es-CO" sz="32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29.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Sistema de Información 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Institucional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002655" y="1780593"/>
            <a:ext cx="10391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 smtClean="0">
                <a:latin typeface="Arial Narrow" panose="020B0606020202030204" pitchFamily="34" charset="0"/>
              </a:rPr>
              <a:t>Consolidar </a:t>
            </a:r>
            <a:r>
              <a:rPr lang="es-CO" dirty="0">
                <a:latin typeface="Arial Narrow" panose="020B0606020202030204" pitchFamily="34" charset="0"/>
              </a:rPr>
              <a:t>un sistema de información integrado que dé respuesta a las necesidades de información de la institución, además de fortalecer el sistema de comunicación corporativa.</a:t>
            </a:r>
          </a:p>
        </p:txBody>
      </p:sp>
      <p:sp>
        <p:nvSpPr>
          <p:cNvPr id="2" name="Rectángulo 1"/>
          <p:cNvSpPr/>
          <p:nvPr/>
        </p:nvSpPr>
        <p:spPr>
          <a:xfrm>
            <a:off x="869576" y="3674119"/>
            <a:ext cx="1019400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s-CO" dirty="0">
                <a:latin typeface="Arial Narrow" panose="020B0606020202030204" pitchFamily="34" charset="0"/>
              </a:rPr>
              <a:t>Desarrollar software integrado a la medida, que permita consolidar el sistema de información Institucional.	</a:t>
            </a:r>
            <a:endParaRPr lang="es-CO" dirty="0" smtClean="0"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endParaRPr lang="es-CO" dirty="0">
              <a:latin typeface="Arial Narrow" panose="020B060602020203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s-CO" dirty="0" smtClean="0">
                <a:latin typeface="Arial Narrow" panose="020B0606020202030204" pitchFamily="34" charset="0"/>
              </a:rPr>
              <a:t>Liderar </a:t>
            </a:r>
            <a:r>
              <a:rPr lang="es-CO" dirty="0">
                <a:latin typeface="Arial Narrow" panose="020B0606020202030204" pitchFamily="34" charset="0"/>
              </a:rPr>
              <a:t>el componente de la Comunicación Corporativa.</a:t>
            </a:r>
          </a:p>
        </p:txBody>
      </p:sp>
    </p:spTree>
    <p:extLst>
      <p:ext uri="{BB962C8B-B14F-4D97-AF65-F5344CB8AC3E}">
        <p14:creationId xmlns:p14="http://schemas.microsoft.com/office/powerpoint/2010/main" val="118435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579" y="4861802"/>
            <a:ext cx="1052554" cy="1022927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6E8F9C17-DF16-4503-A23D-C04985936785}"/>
              </a:ext>
            </a:extLst>
          </p:cNvPr>
          <p:cNvSpPr txBox="1">
            <a:spLocks/>
          </p:cNvSpPr>
          <p:nvPr/>
        </p:nvSpPr>
        <p:spPr>
          <a:xfrm>
            <a:off x="2166654" y="80194"/>
            <a:ext cx="7317441" cy="720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3600" dirty="0" smtClean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Planes operativos</a:t>
            </a:r>
            <a:endParaRPr lang="es-CO" sz="3600" dirty="0">
              <a:solidFill>
                <a:srgbClr val="576A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972113"/>
              </p:ext>
            </p:extLst>
          </p:nvPr>
        </p:nvGraphicFramePr>
        <p:xfrm>
          <a:off x="1441273" y="1926434"/>
          <a:ext cx="8768201" cy="2502130"/>
        </p:xfrm>
        <a:graphic>
          <a:graphicData uri="http://schemas.openxmlformats.org/drawingml/2006/table">
            <a:tbl>
              <a:tblPr firstRow="1" firstCol="1" bandRow="1"/>
              <a:tblGrid>
                <a:gridCol w="2413549">
                  <a:extLst>
                    <a:ext uri="{9D8B030D-6E8A-4147-A177-3AD203B41FA5}">
                      <a16:colId xmlns:a16="http://schemas.microsoft.com/office/drawing/2014/main" val="622973615"/>
                    </a:ext>
                  </a:extLst>
                </a:gridCol>
                <a:gridCol w="6354652">
                  <a:extLst>
                    <a:ext uri="{9D8B030D-6E8A-4147-A177-3AD203B41FA5}">
                      <a16:colId xmlns:a16="http://schemas.microsoft.com/office/drawing/2014/main" val="2008709917"/>
                    </a:ext>
                  </a:extLst>
                </a:gridCol>
              </a:tblGrid>
              <a:tr h="1363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Plan operativo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 smtClean="0">
                          <a:solidFill>
                            <a:schemeClr val="tx1"/>
                          </a:solidFill>
                          <a:effectLst/>
                        </a:rPr>
                        <a:t>Acciones</a:t>
                      </a:r>
                      <a:endParaRPr lang="es-CO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363448"/>
                  </a:ext>
                </a:extLst>
              </a:tr>
              <a:tr h="10823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Sistemas de Información Integral y Seguridad de la Información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En este plan operativo se aborda todo lo relacionado con los desarrollos de Software, la administración del Portal Web Institucional y la gestión de la Seguridad de la información.</a:t>
                      </a: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56177"/>
                  </a:ext>
                </a:extLst>
              </a:tr>
              <a:tr h="109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Recurso Multimedia e Identidad UTP</a:t>
                      </a:r>
                      <a:endParaRPr lang="es-CO" sz="1200" b="1" dirty="0">
                        <a:solidFill>
                          <a:srgbClr val="4B731F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92" marR="32592" marT="0" marB="0"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2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este plan operativo se trabaja en el componente de Diseño Gráfico y Medios Digitales, la Producción Audiovisual y la gestión de la Comunicación Corporativa	de la UTP.</a:t>
                      </a:r>
                      <a:endParaRPr lang="es-CO" sz="125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592" marR="32592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81159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 rot="16200000">
            <a:off x="-1049706" y="3566397"/>
            <a:ext cx="261487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29. </a:t>
            </a:r>
            <a:r>
              <a:rPr lang="es-CO" sz="8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Sistema de Información </a:t>
            </a:r>
            <a:r>
              <a:rPr lang="es-CO" sz="8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Institucional</a:t>
            </a:r>
            <a:endParaRPr lang="es-CO" sz="8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6E23B3A-2FD3-4FB4-8F91-E9FFED48E944}"/>
              </a:ext>
            </a:extLst>
          </p:cNvPr>
          <p:cNvSpPr txBox="1">
            <a:spLocks/>
          </p:cNvSpPr>
          <p:nvPr/>
        </p:nvSpPr>
        <p:spPr>
          <a:xfrm>
            <a:off x="3052941" y="2147692"/>
            <a:ext cx="5888891" cy="1092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Myriad Pro" panose="020B05030304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s-ES" sz="7200" dirty="0">
                <a:solidFill>
                  <a:srgbClr val="576A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¡GRACIAS!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66" y="3781669"/>
            <a:ext cx="2272639" cy="220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637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6288</TotalTime>
  <Words>1048</Words>
  <Application>Microsoft Office PowerPoint</Application>
  <PresentationFormat>Panorámica</PresentationFormat>
  <Paragraphs>80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SimSun</vt:lpstr>
      <vt:lpstr>Arial</vt:lpstr>
      <vt:lpstr>Arial Narrow</vt:lpstr>
      <vt:lpstr>Arial Rounded MT Bold</vt:lpstr>
      <vt:lpstr>Asap Medium</vt:lpstr>
      <vt:lpstr>Calibri</vt:lpstr>
      <vt:lpstr>Calibri Light</vt:lpstr>
      <vt:lpstr>Khmer UI</vt:lpstr>
      <vt:lpstr>Open Sans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julian andrés valencia quintero</cp:lastModifiedBy>
  <cp:revision>722</cp:revision>
  <cp:lastPrinted>2017-05-16T14:27:28Z</cp:lastPrinted>
  <dcterms:created xsi:type="dcterms:W3CDTF">2017-03-06T22:18:18Z</dcterms:created>
  <dcterms:modified xsi:type="dcterms:W3CDTF">2025-08-14T12:46:05Z</dcterms:modified>
</cp:coreProperties>
</file>