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9"/>
  </p:notesMasterIdLst>
  <p:handoutMasterIdLst>
    <p:handoutMasterId r:id="rId10"/>
  </p:handoutMasterIdLst>
  <p:sldIdLst>
    <p:sldId id="993" r:id="rId2"/>
    <p:sldId id="1115" r:id="rId3"/>
    <p:sldId id="1119" r:id="rId4"/>
    <p:sldId id="1120" r:id="rId5"/>
    <p:sldId id="1121" r:id="rId6"/>
    <p:sldId id="1122" r:id="rId7"/>
    <p:sldId id="1123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UTP" initials="UU" lastIdx="1" clrIdx="0">
    <p:extLst>
      <p:ext uri="{19B8F6BF-5375-455C-9EA6-DF929625EA0E}">
        <p15:presenceInfo xmlns:p15="http://schemas.microsoft.com/office/powerpoint/2012/main" userId="Usuario UT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6A1C"/>
    <a:srgbClr val="F5F9E7"/>
    <a:srgbClr val="CFE292"/>
    <a:srgbClr val="657A20"/>
    <a:srgbClr val="18355E"/>
    <a:srgbClr val="E4061B"/>
    <a:srgbClr val="C70517"/>
    <a:srgbClr val="221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08" autoAdjust="0"/>
  </p:normalViewPr>
  <p:slideViewPr>
    <p:cSldViewPr snapToGrid="0">
      <p:cViewPr varScale="1">
        <p:scale>
          <a:sx n="107" d="100"/>
          <a:sy n="107" d="100"/>
        </p:scale>
        <p:origin x="61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77EC464-180C-4B6B-9426-94148B22EF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EC91C4C-AF50-4841-BAA8-FE8EB6BD41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A9799-4956-413D-BCE1-6FF16979B97F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2614A70-F304-4EA8-ABCA-EBCF73A350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643D355-92C9-4A9B-A698-CCD1578EB5F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FBC54-B8AB-4FAE-AB65-B89EE4630A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8503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02990-A6AB-4213-B420-404A20E59F7F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1117E-C91F-4BCB-B907-251B7F6137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3107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91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936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938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6123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C54DF608-6931-41AE-92BE-CF2F228C1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Marcador de fecha 8">
            <a:extLst>
              <a:ext uri="{FF2B5EF4-FFF2-40B4-BE49-F238E27FC236}">
                <a16:creationId xmlns:a16="http://schemas.microsoft.com/office/drawing/2014/main" id="{2734E854-772C-47F2-B482-E9B545322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10" name="Marcador de pie de página 9">
            <a:extLst>
              <a:ext uri="{FF2B5EF4-FFF2-40B4-BE49-F238E27FC236}">
                <a16:creationId xmlns:a16="http://schemas.microsoft.com/office/drawing/2014/main" id="{E8751B65-A422-4A65-9929-E0F761CA8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7288F579-E24B-4093-AF49-B9A0D3D35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121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720304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5130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720304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208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157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296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715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922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5002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523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6758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3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1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68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64B22C1-DFED-49E8-8F2A-8A27B389265F}"/>
              </a:ext>
            </a:extLst>
          </p:cNvPr>
          <p:cNvSpPr txBox="1">
            <a:spLocks/>
          </p:cNvSpPr>
          <p:nvPr/>
        </p:nvSpPr>
        <p:spPr>
          <a:xfrm>
            <a:off x="2033770" y="4199801"/>
            <a:ext cx="4851123" cy="1979154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r>
              <a:rPr lang="es-CO" sz="5400" dirty="0" smtClean="0">
                <a:solidFill>
                  <a:schemeClr val="bg1"/>
                </a:solidFill>
              </a:rPr>
              <a:t>P</a:t>
            </a:r>
            <a:r>
              <a:rPr lang="es-CO" sz="3600" dirty="0" smtClean="0">
                <a:solidFill>
                  <a:schemeClr val="bg1"/>
                </a:solidFill>
              </a:rPr>
              <a:t>royecto</a:t>
            </a:r>
            <a:r>
              <a:rPr lang="es-CO" sz="3600" dirty="0">
                <a:solidFill>
                  <a:schemeClr val="bg1"/>
                </a:solidFill>
              </a:rPr>
              <a:t>: </a:t>
            </a:r>
            <a:r>
              <a:rPr lang="es-CO" sz="2800" b="0" dirty="0" smtClean="0">
                <a:solidFill>
                  <a:schemeClr val="bg1"/>
                </a:solidFill>
              </a:rPr>
              <a:t>Sostenibilidad </a:t>
            </a:r>
            <a:r>
              <a:rPr lang="es-CO" sz="2800" b="0" dirty="0">
                <a:solidFill>
                  <a:schemeClr val="bg1"/>
                </a:solidFill>
              </a:rPr>
              <a:t>de la Infraestructura Tecnológica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A03A22-5E25-4D5F-929C-F09EB2E22223}"/>
              </a:ext>
            </a:extLst>
          </p:cNvPr>
          <p:cNvSpPr txBox="1">
            <a:spLocks/>
          </p:cNvSpPr>
          <p:nvPr/>
        </p:nvSpPr>
        <p:spPr>
          <a:xfrm>
            <a:off x="1644378" y="971117"/>
            <a:ext cx="6665903" cy="21149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s-ES" sz="5400" dirty="0" smtClean="0">
                <a:solidFill>
                  <a:schemeClr val="bg1"/>
                </a:solidFill>
                <a:latin typeface="Asap Medium" panose="020F0604030102060203" pitchFamily="2" charset="0"/>
              </a:rPr>
              <a:t>Gestión y sostenibilidad institucional</a:t>
            </a:r>
            <a:endParaRPr lang="es-ES" sz="4000" dirty="0">
              <a:solidFill>
                <a:schemeClr val="bg1"/>
              </a:solidFill>
              <a:latin typeface="Asap Medium" panose="020F0604030102060203" pitchFamily="2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F06EBA9-2D7D-495E-A223-1CDD07DAAED5}"/>
              </a:ext>
            </a:extLst>
          </p:cNvPr>
          <p:cNvSpPr txBox="1">
            <a:spLocks/>
          </p:cNvSpPr>
          <p:nvPr/>
        </p:nvSpPr>
        <p:spPr>
          <a:xfrm>
            <a:off x="7862046" y="1203258"/>
            <a:ext cx="4076200" cy="13290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s-ES" sz="5400" dirty="0" smtClean="0">
                <a:solidFill>
                  <a:schemeClr val="bg1"/>
                </a:solidFill>
                <a:latin typeface="Asap Medium" panose="020F0604030102060203" pitchFamily="2" charset="0"/>
              </a:rPr>
              <a:t>2025 - 2028</a:t>
            </a:r>
            <a:endParaRPr lang="es-ES" sz="1800" dirty="0">
              <a:solidFill>
                <a:schemeClr val="bg1"/>
              </a:solidFill>
              <a:latin typeface="Asap Medium" panose="020F0604030102060203" pitchFamily="2" charset="0"/>
            </a:endParaRPr>
          </a:p>
        </p:txBody>
      </p:sp>
      <p:sp>
        <p:nvSpPr>
          <p:cNvPr id="11" name="Anillo 10"/>
          <p:cNvSpPr/>
          <p:nvPr/>
        </p:nvSpPr>
        <p:spPr>
          <a:xfrm>
            <a:off x="204412" y="4468314"/>
            <a:ext cx="1586753" cy="1442131"/>
          </a:xfrm>
          <a:prstGeom prst="donut">
            <a:avLst>
              <a:gd name="adj" fmla="val 14617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2CFDD0A-90DE-4286-B19C-4FCA0ECF311C}"/>
              </a:ext>
            </a:extLst>
          </p:cNvPr>
          <p:cNvSpPr txBox="1">
            <a:spLocks/>
          </p:cNvSpPr>
          <p:nvPr/>
        </p:nvSpPr>
        <p:spPr>
          <a:xfrm>
            <a:off x="536665" y="4794078"/>
            <a:ext cx="922245" cy="790601"/>
          </a:xfrm>
          <a:prstGeom prst="rect">
            <a:avLst/>
          </a:prstGeom>
        </p:spPr>
        <p:txBody>
          <a:bodyPr vert="horz" wrap="square" lIns="34290" tIns="17145" rIns="34290" bIns="342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4800" b="1" dirty="0" smtClean="0">
                <a:solidFill>
                  <a:schemeClr val="bg1"/>
                </a:solidFill>
                <a:latin typeface="Arial Rounded MT Bold" panose="020F0704030504030204" pitchFamily="34" charset="0"/>
                <a:ea typeface="+mj-ea"/>
                <a:cs typeface="+mj-cs"/>
              </a:rPr>
              <a:t>30</a:t>
            </a:r>
            <a:endParaRPr lang="es-ES" sz="4800" b="1" dirty="0">
              <a:solidFill>
                <a:schemeClr val="bg1"/>
              </a:solidFill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185" y="177857"/>
            <a:ext cx="1055100" cy="1025401"/>
          </a:xfrm>
          <a:prstGeom prst="rect">
            <a:avLst/>
          </a:prstGeom>
        </p:spPr>
      </p:pic>
      <p:pic>
        <p:nvPicPr>
          <p:cNvPr id="15" name="Imagen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561" y="2878406"/>
            <a:ext cx="5200650" cy="3486536"/>
          </a:xfrm>
          <a:prstGeom prst="teardrop">
            <a:avLst/>
          </a:prstGeom>
        </p:spPr>
      </p:pic>
    </p:spTree>
    <p:extLst>
      <p:ext uri="{BB962C8B-B14F-4D97-AF65-F5344CB8AC3E}">
        <p14:creationId xmlns:p14="http://schemas.microsoft.com/office/powerpoint/2010/main" val="178067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355477" y="315960"/>
            <a:ext cx="6853518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600" dirty="0" smtClean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Información general del proyecto</a:t>
            </a:r>
            <a:endParaRPr lang="en-US" sz="3600" dirty="0">
              <a:solidFill>
                <a:srgbClr val="576A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 rot="16200000">
            <a:off x="-1049706" y="3443287"/>
            <a:ext cx="26148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30</a:t>
            </a:r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Sostenibilidad de la Infraestructura Tecnológica</a:t>
            </a: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549151"/>
              </p:ext>
            </p:extLst>
          </p:nvPr>
        </p:nvGraphicFramePr>
        <p:xfrm>
          <a:off x="1354782" y="1036264"/>
          <a:ext cx="8842576" cy="5606953"/>
        </p:xfrm>
        <a:graphic>
          <a:graphicData uri="http://schemas.openxmlformats.org/drawingml/2006/table">
            <a:tbl>
              <a:tblPr firstRow="1" firstCol="1" bandRow="1"/>
              <a:tblGrid>
                <a:gridCol w="2168347">
                  <a:extLst>
                    <a:ext uri="{9D8B030D-6E8A-4147-A177-3AD203B41FA5}">
                      <a16:colId xmlns:a16="http://schemas.microsoft.com/office/drawing/2014/main" val="1729579094"/>
                    </a:ext>
                  </a:extLst>
                </a:gridCol>
                <a:gridCol w="6674229">
                  <a:extLst>
                    <a:ext uri="{9D8B030D-6E8A-4147-A177-3AD203B41FA5}">
                      <a16:colId xmlns:a16="http://schemas.microsoft.com/office/drawing/2014/main" val="1972933845"/>
                    </a:ext>
                  </a:extLst>
                </a:gridCol>
              </a:tblGrid>
              <a:tr h="147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Código del proyecto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(PDI2028 – GSI - 30)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668189"/>
                  </a:ext>
                </a:extLst>
              </a:tr>
              <a:tr h="256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Dependencia responsable del proyecto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Gestión de Tecnologías Informáticas y Sistemas de Información - Recursos Informáticos y Educativos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113193"/>
                  </a:ext>
                </a:extLst>
              </a:tr>
              <a:tr h="147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Pilar de Gestión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Gestión y sostenibilidad institucional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483499"/>
                  </a:ext>
                </a:extLst>
              </a:tr>
              <a:tr h="147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Coordinador Pilar de Gestión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Vicerrector Administrativo y Financiero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0001546"/>
                  </a:ext>
                </a:extLst>
              </a:tr>
              <a:tr h="147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Programa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Gestión de infraestructura tecnológica 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207136"/>
                  </a:ext>
                </a:extLst>
              </a:tr>
              <a:tr h="12815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Procesos asociados </a:t>
                      </a:r>
                      <a:b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(Sistema Integral de Gestión)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 apoyo - Administración institucional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40203"/>
                  </a:ext>
                </a:extLst>
              </a:tr>
              <a:tr h="16659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Estratégico - Direccionamiento Institucional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138458"/>
                  </a:ext>
                </a:extLst>
              </a:tr>
              <a:tr h="147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Factores de calidad institucional a los que apunta el proyecto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11. Recursos de apoyo académico e infraestructura física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900085"/>
                  </a:ext>
                </a:extLst>
              </a:tr>
              <a:tr h="147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Estándares de calidad (Modelo de acreditación internacional Sello Sofía)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 Recursos materiales y servicios</a:t>
                      </a:r>
                      <a:endParaRPr lang="es-CO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136255"/>
                  </a:ext>
                </a:extLst>
              </a:tr>
              <a:tr h="256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Otras instancias o dependencias participantes 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Vicerrectoría administrativa y financiera, Planeación, Equipo directivo.</a:t>
                      </a:r>
                      <a:endParaRPr lang="es-CO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1271021"/>
                  </a:ext>
                </a:extLst>
              </a:tr>
              <a:tr h="167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Actores o entidades externas a la UTP que participan en el proyecto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RENATA - UNE - Proveedores de tecnología</a:t>
                      </a:r>
                      <a:endParaRPr lang="es-CO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406948"/>
                  </a:ext>
                </a:extLst>
              </a:tr>
              <a:tr h="128153"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Programas a los cuales le aporta indirectamente el proyecto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Gestión de infraestructura tecnológica 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635224"/>
                  </a:ext>
                </a:extLst>
              </a:tr>
              <a:tr h="3844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Gestión del conocimiento, innovación y emprendimiento con impacto en la sociedad y reconocimiento nacional e internacional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870037"/>
                  </a:ext>
                </a:extLst>
              </a:tr>
              <a:tr h="25630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Procesos asociados al desarrollo sostenible, la competitividad y la movilización social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8224656"/>
                  </a:ext>
                </a:extLst>
              </a:tr>
              <a:tr h="12815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Articulación interna para la gestión del contexto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521378"/>
                  </a:ext>
                </a:extLst>
              </a:tr>
              <a:tr h="25630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Gestión Integral para un Campus Sostenible, inteligente e incluyente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7874621"/>
                  </a:ext>
                </a:extLst>
              </a:tr>
              <a:tr h="25630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Medios, recursos e integración de las TIC en los procesos educativos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625361"/>
                  </a:ext>
                </a:extLst>
              </a:tr>
              <a:tr h="25630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Vicerrectoría administrativa y financiera, Planeación, Equipo directivo.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705830"/>
                  </a:ext>
                </a:extLst>
              </a:tr>
              <a:tr h="22685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Objetivos de Desarrollo Sostenible (ODS) a los cuales le aporta el proyecto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 Garantizar una educación inclusiva, equitativa y de calidad y promover oportunidades de aprendizaje durante toda la vida para todos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09392"/>
                  </a:ext>
                </a:extLst>
              </a:tr>
              <a:tr h="44212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15. Gestionar sosteniblemente los bosques, luchar contra la desertificación, detener e invertir la degradación de las tierras y detener la pérdida de biodiversidad</a:t>
                      </a:r>
                      <a:endParaRPr lang="es-CO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378" marR="37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3224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91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017058" y="171960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Identificación del problema, necesidad u oportunidad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88562" y="1045425"/>
            <a:ext cx="1162757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000" dirty="0">
                <a:latin typeface="Arial Narrow" panose="020B0606020202030204" pitchFamily="34" charset="0"/>
              </a:rPr>
              <a:t>La Universidad no cuenta con un plan de renovación, ni soporte de la infraestructura tecnológica a causa de no disponer de un centro de datos con las condiciones óptimas para brindar los servicios requeridos y sin equipos redundantes de conectividad, almacenamiento, procesamiento y seguridad, no tener acceso a los sistemas de información ni servicios de red por falta de un Plan de Recuperación ante desastres, y no disponer de los recursos necesarios para proveer servicios de voz y datos y equipos de cómputo para la administración, la academia y salas  que demandan el continuo crecimiento del campus universitario. </a:t>
            </a:r>
            <a:r>
              <a:rPr lang="es-CO" sz="1000" dirty="0" smtClean="0">
                <a:latin typeface="Arial Narrow" panose="020B0606020202030204" pitchFamily="34" charset="0"/>
              </a:rPr>
              <a:t> Al </a:t>
            </a:r>
            <a:r>
              <a:rPr lang="es-CO" sz="1000" dirty="0">
                <a:latin typeface="Arial Narrow" panose="020B0606020202030204" pitchFamily="34" charset="0"/>
              </a:rPr>
              <a:t>igual que los medios tecnológicos educativos que se requieran para brindar un buen servicio a la academia. No disponer de controles para la automatización de los espacios físicos. Lo anterior traería a la Universidad los siguientes efectos: Tener una infraestructura tecnológica obsoleta y que no dé respuesta a las necesidades de la Institución, Información y automatización de los procesos no disponibles y </a:t>
            </a:r>
            <a:r>
              <a:rPr lang="es-CO" sz="1000" dirty="0">
                <a:latin typeface="Arial Narrow" panose="020B0606020202030204" pitchFamily="34" charset="0"/>
              </a:rPr>
              <a:t>n</a:t>
            </a:r>
            <a:r>
              <a:rPr lang="es-CO" sz="1000" dirty="0" smtClean="0">
                <a:latin typeface="Arial Narrow" panose="020B0606020202030204" pitchFamily="34" charset="0"/>
              </a:rPr>
              <a:t>o </a:t>
            </a:r>
            <a:r>
              <a:rPr lang="es-CO" sz="1000" dirty="0">
                <a:latin typeface="Arial Narrow" panose="020B0606020202030204" pitchFamily="34" charset="0"/>
              </a:rPr>
              <a:t>contar con la disponibilidad de un servicio seguro y fiable con una conexión de red de muy alta velocidad e incluso una mejor ejecución de los sistemas de información.</a:t>
            </a:r>
          </a:p>
        </p:txBody>
      </p:sp>
      <p:sp>
        <p:nvSpPr>
          <p:cNvPr id="8" name="Rectángulo 7"/>
          <p:cNvSpPr/>
          <p:nvPr/>
        </p:nvSpPr>
        <p:spPr>
          <a:xfrm rot="16200000">
            <a:off x="-1049706" y="3443287"/>
            <a:ext cx="26148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30</a:t>
            </a:r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Sostenibilidad de la Infraestructura Tecnológica</a:t>
            </a: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743885"/>
              </p:ext>
            </p:extLst>
          </p:nvPr>
        </p:nvGraphicFramePr>
        <p:xfrm>
          <a:off x="811858" y="2060361"/>
          <a:ext cx="10071295" cy="4612431"/>
        </p:xfrm>
        <a:graphic>
          <a:graphicData uri="http://schemas.openxmlformats.org/drawingml/2006/table">
            <a:tbl>
              <a:tblPr firstRow="1" firstCol="1" bandRow="1"/>
              <a:tblGrid>
                <a:gridCol w="1572754">
                  <a:extLst>
                    <a:ext uri="{9D8B030D-6E8A-4147-A177-3AD203B41FA5}">
                      <a16:colId xmlns:a16="http://schemas.microsoft.com/office/drawing/2014/main" val="473389545"/>
                    </a:ext>
                  </a:extLst>
                </a:gridCol>
                <a:gridCol w="3612776">
                  <a:extLst>
                    <a:ext uri="{9D8B030D-6E8A-4147-A177-3AD203B41FA5}">
                      <a16:colId xmlns:a16="http://schemas.microsoft.com/office/drawing/2014/main" val="3225822407"/>
                    </a:ext>
                  </a:extLst>
                </a:gridCol>
                <a:gridCol w="4885765">
                  <a:extLst>
                    <a:ext uri="{9D8B030D-6E8A-4147-A177-3AD203B41FA5}">
                      <a16:colId xmlns:a16="http://schemas.microsoft.com/office/drawing/2014/main" val="4266331515"/>
                    </a:ext>
                  </a:extLst>
                </a:gridCol>
              </a:tblGrid>
              <a:tr h="571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8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Problema Central</a:t>
                      </a:r>
                      <a:endParaRPr lang="es-CO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8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Causas directas</a:t>
                      </a:r>
                      <a:endParaRPr lang="es-CO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8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Causas Indirectas</a:t>
                      </a:r>
                      <a:endParaRPr lang="es-CO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070372"/>
                  </a:ext>
                </a:extLst>
              </a:tr>
              <a:tr h="498483">
                <a:tc row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 se cuenta con un plan de renovación, ni soporte de la infraestructura tecnológica de la Universidad</a:t>
                      </a:r>
                      <a:endParaRPr lang="es-CO" sz="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No disponer de un centro de datos con las condiciones óptimas para brindar los servicios requeridos y sin equipos redundantes de conectividad, almacenamiento, procesamiento y seguridad.</a:t>
                      </a:r>
                      <a:endParaRPr lang="es-CO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1.1 Fallas en el servicio eléctrico.</a:t>
                      </a:r>
                      <a:b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 Falla en el servicio de internet con los proveedores.</a:t>
                      </a:r>
                      <a:b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1.3 Fallas en los equipos de conectividad.                                          </a:t>
                      </a:r>
                      <a:b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1.4 Fallas en el sistema control ambiental.                                     </a:t>
                      </a:r>
                      <a:b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1.5 No contar con contratos de soporte, mantenimiento, actualizaciones y monitoreo del estado funcional de los dispositivos activos. </a:t>
                      </a:r>
                      <a:endParaRPr lang="es-CO" sz="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033612"/>
                  </a:ext>
                </a:extLst>
              </a:tr>
              <a:tr h="33232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No tener acceso a los sistemas de información ni servicios de red por falta de un Plan de Recuperación ante desastres.</a:t>
                      </a:r>
                      <a:endParaRPr lang="es-CO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2.1 Falta de presupuesto para implementar una estrategia de recuperación ante desastres.</a:t>
                      </a:r>
                      <a:b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2.2 No se cuenta con recursos para mantener y probar la estrategia que se haya seleccionado para la recuperación ante desastres.</a:t>
                      </a:r>
                      <a:endParaRPr lang="es-CO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0384994"/>
                  </a:ext>
                </a:extLst>
              </a:tr>
              <a:tr h="83080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 No disponer de los recursos necesarios para proveer servicios de voz y datos y equipos de cómputo para la administración, la academia y salas que demandan el continuo crecimiento del campus universitario. Al igual que los medios tecnológicos educativos que se requieran para brindar un buen servicio a la academia. No disponer de controles para la automatización de los espacios físicos.</a:t>
                      </a:r>
                      <a:endParaRPr lang="es-CO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3.1 No contar con materiales y presupuesto para nuevos puntos de red y centros de cableado.</a:t>
                      </a:r>
                      <a:b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3.2 No disponer de switches de red y puntos de acceso inalámbrico para cubrir las nuevas necesidades.</a:t>
                      </a:r>
                      <a:b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3.3 Falta de teléfonos y sus respectivas licencias para cubrir nuevas necesidades.                                                                </a:t>
                      </a:r>
                      <a:b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3.4 No renovar los equipos de cómputo de la administración, la academia y las salas.    </a:t>
                      </a:r>
                      <a:b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3.5 No contar con los medios tecnológicos educativos acordes a las necesidades de la academia.                           </a:t>
                      </a:r>
                      <a:b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3.6 Altos consumos de energía, agua y falta de controles de acceso</a:t>
                      </a:r>
                      <a:endParaRPr lang="es-CO" sz="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300095"/>
                  </a:ext>
                </a:extLst>
              </a:tr>
              <a:tr h="45694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 No se dispone de recursos suficientes que permitan cubrir las necesidades de renovación y actualización de los equipos que conforman los espacios de práctica destinados para la docencia. </a:t>
                      </a:r>
                      <a:endParaRPr lang="es-CO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4.1 Obsolescencia y desgaste de algunos equipos que se encuentran en escenarios de práctica para la docencia</a:t>
                      </a:r>
                      <a:b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4.2 En algunos espacios de práctica para la docencia no se cuenta con equipamiento adecuado para el desarrollo de las actividades académicas, acorde con las dinámicas del entorno.</a:t>
                      </a:r>
                      <a:endParaRPr lang="es-CO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1225488"/>
                  </a:ext>
                </a:extLst>
              </a:tr>
              <a:tr h="37843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 No se dispone de recursos suficientes que permitan cubrir las necesidades de renovación y actualización de los recursos bibliográficos digitales de uso académico solicitado por los diferentes programas y dependencias académicas</a:t>
                      </a:r>
                      <a:endParaRPr lang="es-CO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5.1 Necesidad de adaptación a un entorno cambiante y digital, conservando la importancia y valor  de los recursos bibliográficos para la comunidad académica de la Universidad.</a:t>
                      </a:r>
                      <a:b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5.2 Requerimientos por parte de los usuarios, de transformación de los servicios con base en su contextos digitales y preferencias.</a:t>
                      </a:r>
                      <a:b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5.3 Atención de los requerimientos en cuanto a bases de datos y recursos bibliográficos digitales en el marco de los procesos de acreditación de alta calidad nacional e internacional, tanto de programas académicos como de la institución.</a:t>
                      </a:r>
                      <a:endParaRPr lang="es-CO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551355"/>
                  </a:ext>
                </a:extLst>
              </a:tr>
              <a:tr h="5711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8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Efectos directos</a:t>
                      </a:r>
                      <a:endParaRPr lang="es-CO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8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Efectos indirectos</a:t>
                      </a:r>
                      <a:endParaRPr lang="es-CO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794868"/>
                  </a:ext>
                </a:extLst>
              </a:tr>
              <a:tr h="24924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1. Tener  una infraestructura tecnológica obsoleta y que no dé respuesta a las necesidades de la Institución.</a:t>
                      </a:r>
                      <a:endParaRPr lang="es-CO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1.1 Servidores sin garantías, ni servicios de soporte y actualizaciones ocasionando falta de credibilidad en los usuarios.</a:t>
                      </a:r>
                      <a:b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1.2 No disponer de la información en línea por fallas en el internet </a:t>
                      </a:r>
                      <a:endParaRPr lang="es-CO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3810729"/>
                  </a:ext>
                </a:extLst>
              </a:tr>
              <a:tr h="41540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2. Información y automatización de los procesos no disponibles</a:t>
                      </a:r>
                      <a:endParaRPr lang="es-CO" sz="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2.1 Perdida de tiempo por parte de los usuarios ante la imposibilidad de restaurar los servicios.</a:t>
                      </a:r>
                      <a:b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2.2  No permite identificar los puntos vulnerables de la Infraestructura que pueden verse más afectadas ante un desastre y aportar a la continuidad del negocio.</a:t>
                      </a:r>
                      <a:endParaRPr lang="es-CO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1703846"/>
                  </a:ext>
                </a:extLst>
              </a:tr>
              <a:tr h="37386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3. No contar con la disponibilidad de un servicio seguro y fiable con una conexión de red de muy alta velocidad e incluso una mejor ejecución de los sistemas de información.</a:t>
                      </a:r>
                      <a:endParaRPr lang="es-CO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3.1 Quejas de los usuarios por no tener actualizados sus equipos de cómputo</a:t>
                      </a:r>
                      <a:b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3.2 Falta de conectividad interna debida a la cantidad de puntos de red cableada e inalámbrica.</a:t>
                      </a:r>
                      <a:b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3.3 Malestar de la academia por no contar con espacios con medios tecnológicos adecuados.</a:t>
                      </a:r>
                      <a:endParaRPr lang="es-CO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9593183"/>
                  </a:ext>
                </a:extLst>
              </a:tr>
              <a:tr h="33232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4. Espacios de práctica para la docencia con deficiencias en el equipamiento necesario para el desarrollo de las actividades académicas.</a:t>
                      </a:r>
                      <a:endParaRPr lang="es-CO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4.1 Inconformidad de estudiantes y docentes en el desarrollo de las prácticas académicas. </a:t>
                      </a:r>
                      <a:b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4.2 Número elevado de necesidades sin cubrir, de actualización y reposición de equipamiento para las prácticas académicas.</a:t>
                      </a:r>
                      <a:endParaRPr lang="es-CO" sz="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2116" marR="12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511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694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6641555" y="3845859"/>
            <a:ext cx="2538303" cy="0"/>
          </a:xfrm>
          <a:prstGeom prst="line">
            <a:avLst/>
          </a:prstGeom>
          <a:ln w="28575">
            <a:solidFill>
              <a:srgbClr val="576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ector recto 3"/>
          <p:cNvSpPr/>
          <p:nvPr/>
        </p:nvSpPr>
        <p:spPr>
          <a:xfrm>
            <a:off x="6650521" y="1829709"/>
            <a:ext cx="262897" cy="52161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316593"/>
                </a:lnTo>
                <a:lnTo>
                  <a:pt x="234424" y="1316593"/>
                </a:lnTo>
              </a:path>
            </a:pathLst>
          </a:custGeom>
          <a:noFill/>
          <a:ln w="28575">
            <a:solidFill>
              <a:srgbClr val="576A1C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043952" y="396642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 smtClean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Descripción del proyecto</a:t>
            </a:r>
            <a:endParaRPr lang="es-CO" sz="3600" dirty="0">
              <a:solidFill>
                <a:srgbClr val="576A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6650521" y="2367341"/>
            <a:ext cx="2538303" cy="0"/>
          </a:xfrm>
          <a:prstGeom prst="line">
            <a:avLst/>
          </a:prstGeom>
          <a:ln w="28575">
            <a:solidFill>
              <a:srgbClr val="576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o 5"/>
          <p:cNvGrpSpPr/>
          <p:nvPr/>
        </p:nvGrpSpPr>
        <p:grpSpPr>
          <a:xfrm>
            <a:off x="6893905" y="2032184"/>
            <a:ext cx="4169673" cy="607119"/>
            <a:chOff x="481236" y="1624130"/>
            <a:chExt cx="4001276" cy="666178"/>
          </a:xfrm>
        </p:grpSpPr>
        <p:sp>
          <p:nvSpPr>
            <p:cNvPr id="7" name="Rectángulo redondeado 6"/>
            <p:cNvSpPr/>
            <p:nvPr/>
          </p:nvSpPr>
          <p:spPr>
            <a:xfrm>
              <a:off x="481236" y="1624130"/>
              <a:ext cx="4001276" cy="666178"/>
            </a:xfrm>
            <a:prstGeom prst="roundRect">
              <a:avLst>
                <a:gd name="adj" fmla="val 10000"/>
              </a:avLst>
            </a:prstGeom>
            <a:ln>
              <a:solidFill>
                <a:srgbClr val="576A1C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CuadroTexto 7"/>
            <p:cNvSpPr txBox="1"/>
            <p:nvPr/>
          </p:nvSpPr>
          <p:spPr>
            <a:xfrm>
              <a:off x="500748" y="1643642"/>
              <a:ext cx="3962252" cy="62715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76A1C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O" sz="1100" b="1" u="none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Unidades organizacionales: </a:t>
              </a:r>
              <a:r>
                <a:rPr lang="es-CO" sz="11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Vicerrectoría administrativa y financiera, Planeación, Equipo directivo.</a:t>
              </a:r>
              <a:endParaRPr lang="es-CO" sz="1100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6886025" y="2869000"/>
            <a:ext cx="4177553" cy="448679"/>
            <a:chOff x="472275" y="2459414"/>
            <a:chExt cx="4022445" cy="516696"/>
          </a:xfrm>
        </p:grpSpPr>
        <p:sp>
          <p:nvSpPr>
            <p:cNvPr id="10" name="Rectángulo redondeado 9"/>
            <p:cNvSpPr/>
            <p:nvPr/>
          </p:nvSpPr>
          <p:spPr>
            <a:xfrm>
              <a:off x="472275" y="2459414"/>
              <a:ext cx="4022445" cy="516696"/>
            </a:xfrm>
            <a:prstGeom prst="roundRect">
              <a:avLst>
                <a:gd name="adj" fmla="val 10000"/>
              </a:avLst>
            </a:prstGeom>
            <a:ln>
              <a:solidFill>
                <a:srgbClr val="576A1C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CuadroTexto 10"/>
            <p:cNvSpPr txBox="1"/>
            <p:nvPr/>
          </p:nvSpPr>
          <p:spPr>
            <a:xfrm>
              <a:off x="487409" y="2474548"/>
              <a:ext cx="3992177" cy="486428"/>
            </a:xfrm>
            <a:prstGeom prst="rect">
              <a:avLst/>
            </a:prstGeom>
            <a:ln>
              <a:solidFill>
                <a:srgbClr val="576A1C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O" sz="1100" b="1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Entidades externas a la UTP: </a:t>
              </a:r>
              <a:r>
                <a:rPr lang="es-ES" sz="1100" b="1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 </a:t>
              </a:r>
              <a:r>
                <a:rPr lang="es-CO" sz="11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RENATA - UNE - Proveedores de tecnología</a:t>
              </a:r>
              <a:endParaRPr lang="es-CO" sz="1100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  <a:p>
              <a:pPr lvl="0" algn="just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" b="0" kern="1200" dirty="0">
                <a:solidFill>
                  <a:schemeClr val="tx2">
                    <a:lumMod val="50000"/>
                  </a:schemeClr>
                </a:solidFill>
                <a:latin typeface="+mn-lt"/>
                <a:cs typeface="Khmer UI" panose="020B0502040204020203" pitchFamily="34" charset="0"/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6886025" y="3511745"/>
            <a:ext cx="4177553" cy="511894"/>
            <a:chOff x="472275" y="3145215"/>
            <a:chExt cx="4036699" cy="626053"/>
          </a:xfrm>
        </p:grpSpPr>
        <p:sp>
          <p:nvSpPr>
            <p:cNvPr id="14" name="Rectángulo redondeado 13"/>
            <p:cNvSpPr/>
            <p:nvPr/>
          </p:nvSpPr>
          <p:spPr>
            <a:xfrm>
              <a:off x="472275" y="3145215"/>
              <a:ext cx="4036699" cy="626053"/>
            </a:xfrm>
            <a:prstGeom prst="roundRect">
              <a:avLst>
                <a:gd name="adj" fmla="val 10000"/>
              </a:avLst>
            </a:prstGeom>
            <a:ln>
              <a:solidFill>
                <a:srgbClr val="576A1C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CuadroTexto 14"/>
            <p:cNvSpPr txBox="1"/>
            <p:nvPr/>
          </p:nvSpPr>
          <p:spPr>
            <a:xfrm>
              <a:off x="490611" y="3163551"/>
              <a:ext cx="4000027" cy="58938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76A1C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lvl="0"/>
              <a:r>
                <a:rPr lang="es-CO" sz="1100" b="1" u="none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Beneficiarios:</a:t>
              </a:r>
              <a:r>
                <a:rPr lang="es-CO" sz="1000" b="1" u="none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 </a:t>
              </a:r>
              <a:r>
                <a:rPr lang="es-CO" sz="11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Proyecto transversal, cubre todas las personas de la comunidad universitaria, tanto dentro como fuera del campus.</a:t>
              </a:r>
            </a:p>
          </p:txBody>
        </p:sp>
      </p:grpSp>
      <p:sp>
        <p:nvSpPr>
          <p:cNvPr id="16" name="Marco 15"/>
          <p:cNvSpPr/>
          <p:nvPr/>
        </p:nvSpPr>
        <p:spPr>
          <a:xfrm>
            <a:off x="6452738" y="1289618"/>
            <a:ext cx="2189240" cy="612273"/>
          </a:xfrm>
          <a:prstGeom prst="frame">
            <a:avLst/>
          </a:prstGeom>
          <a:solidFill>
            <a:srgbClr val="576A1C"/>
          </a:solidFill>
          <a:ln>
            <a:solidFill>
              <a:srgbClr val="0042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3735" y="4357231"/>
            <a:ext cx="4476486" cy="671473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993287" y="1627405"/>
            <a:ext cx="489119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dirty="0">
                <a:latin typeface="Arial Narrow" panose="020B0606020202030204" pitchFamily="34" charset="0"/>
              </a:rPr>
              <a:t>El acceso a la información, los procesos académicos y administrativos depende en gran parte del correcto funcionamiento de la infraestructura tecnológica que se tiene implementada. Por tal motivo, esta infraestructura se debe renovar, ampliar e innovar para prestar servicios acordes a las necesidades Institucionales. En este sentido, el proyecto busca implementar el plan de sostenibilidad de la infraestructura tecnológica y los medios educativos, con el fin de lograr su correcto funcionamiento para dar respuesta a las necesidades institucionales.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6571465" y="1442279"/>
            <a:ext cx="1880356" cy="319786"/>
          </a:xfrm>
          <a:prstGeom prst="rect">
            <a:avLst/>
          </a:prstGeom>
          <a:solidFill>
            <a:schemeClr val="bg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30480" rIns="45720" bIns="3048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800" b="1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Involucrados</a:t>
            </a:r>
          </a:p>
        </p:txBody>
      </p:sp>
      <p:cxnSp>
        <p:nvCxnSpPr>
          <p:cNvPr id="21" name="Conector recto 20"/>
          <p:cNvCxnSpPr/>
          <p:nvPr/>
        </p:nvCxnSpPr>
        <p:spPr>
          <a:xfrm flipH="1">
            <a:off x="6650520" y="2520149"/>
            <a:ext cx="1" cy="1325710"/>
          </a:xfrm>
          <a:prstGeom prst="line">
            <a:avLst/>
          </a:prstGeom>
          <a:ln w="28575">
            <a:solidFill>
              <a:srgbClr val="576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agen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0705" y="5039650"/>
            <a:ext cx="1558460" cy="1558460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5381" y="5033210"/>
            <a:ext cx="1564900" cy="1564900"/>
          </a:xfrm>
          <a:prstGeom prst="rect">
            <a:avLst/>
          </a:prstGeom>
        </p:spPr>
      </p:pic>
      <p:sp>
        <p:nvSpPr>
          <p:cNvPr id="25" name="Rectángulo 24"/>
          <p:cNvSpPr/>
          <p:nvPr/>
        </p:nvSpPr>
        <p:spPr>
          <a:xfrm rot="16200000">
            <a:off x="-1049706" y="3443287"/>
            <a:ext cx="26148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30</a:t>
            </a:r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Sostenibilidad de la Infraestructura Tecnológica</a:t>
            </a: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614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079811" y="127702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del proyecto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645459" y="1060289"/>
            <a:ext cx="3039035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dirty="0" smtClean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</a:t>
            </a:r>
            <a:endParaRPr lang="es-CO" sz="3200" dirty="0">
              <a:solidFill>
                <a:srgbClr val="576A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645459" y="2790736"/>
            <a:ext cx="3039035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dirty="0" smtClean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Específicos</a:t>
            </a:r>
            <a:endParaRPr lang="es-CO" sz="3200" dirty="0">
              <a:solidFill>
                <a:srgbClr val="576A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002655" y="1780593"/>
            <a:ext cx="103914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latin typeface="Arial Narrow" panose="020B0606020202030204" pitchFamily="34" charset="0"/>
              </a:rPr>
              <a:t>Garantizar el funcionamiento del centro de datos y acceso a los sistemas de información con una infraestructura tecnológica acorde a las necesidades de la institución, además de propender por la actualización del equipamiento de los espacios de práctica para la docencia.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869576" y="3511040"/>
            <a:ext cx="1019400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es-CO" dirty="0">
                <a:latin typeface="Arial Narrow" panose="020B0606020202030204" pitchFamily="34" charset="0"/>
              </a:rPr>
              <a:t>Contar </a:t>
            </a:r>
            <a:r>
              <a:rPr lang="es-CO" dirty="0">
                <a:latin typeface="Arial Narrow" panose="020B0606020202030204" pitchFamily="34" charset="0"/>
              </a:rPr>
              <a:t>con un centro de datos adecuado a las necesidades de la institución.				</a:t>
            </a:r>
            <a:endParaRPr lang="es-CO" dirty="0">
              <a:latin typeface="Arial Narrow" panose="020B0606020202030204" pitchFamily="34" charset="0"/>
            </a:endParaRPr>
          </a:p>
          <a:p>
            <a:pPr marL="285750" lvl="0" indent="-285750">
              <a:buFontTx/>
              <a:buChar char="-"/>
            </a:pPr>
            <a:endParaRPr lang="es-CO" dirty="0">
              <a:latin typeface="Arial Narrow" panose="020B060602020203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es-CO" dirty="0">
                <a:latin typeface="Arial Narrow" panose="020B0606020202030204" pitchFamily="34" charset="0"/>
              </a:rPr>
              <a:t>Implementar </a:t>
            </a:r>
            <a:r>
              <a:rPr lang="es-CO" dirty="0">
                <a:latin typeface="Arial Narrow" panose="020B0606020202030204" pitchFamily="34" charset="0"/>
              </a:rPr>
              <a:t>el plan de recuperación ante desastres 				</a:t>
            </a:r>
            <a:endParaRPr lang="es-CO" dirty="0">
              <a:latin typeface="Arial Narrow" panose="020B0606020202030204" pitchFamily="34" charset="0"/>
            </a:endParaRPr>
          </a:p>
          <a:p>
            <a:pPr marL="285750" lvl="0" indent="-285750">
              <a:buFontTx/>
              <a:buChar char="-"/>
            </a:pPr>
            <a:endParaRPr lang="es-CO" dirty="0">
              <a:latin typeface="Arial Narrow" panose="020B060602020203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es-CO" dirty="0">
                <a:latin typeface="Arial Narrow" panose="020B0606020202030204" pitchFamily="34" charset="0"/>
              </a:rPr>
              <a:t>Realizar </a:t>
            </a:r>
            <a:r>
              <a:rPr lang="es-CO" dirty="0">
                <a:latin typeface="Arial Narrow" panose="020B0606020202030204" pitchFamily="34" charset="0"/>
              </a:rPr>
              <a:t>la adquisición y sostenimiento de los equipos, licencias y medios tecnológicos </a:t>
            </a:r>
            <a:r>
              <a:rPr lang="es-CO" dirty="0">
                <a:latin typeface="Arial Narrow" panose="020B0606020202030204" pitchFamily="34" charset="0"/>
              </a:rPr>
              <a:t>educativos.</a:t>
            </a:r>
            <a:endParaRPr lang="es-CO" dirty="0">
              <a:latin typeface="Arial Narrow" panose="020B0606020202030204" pitchFamily="34" charset="0"/>
            </a:endParaRPr>
          </a:p>
          <a:p>
            <a:pPr marL="285750" lvl="0" indent="-285750">
              <a:buFontTx/>
              <a:buChar char="-"/>
            </a:pPr>
            <a:endParaRPr lang="es-CO" dirty="0">
              <a:latin typeface="Arial Narrow" panose="020B060602020203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es-CO" dirty="0">
                <a:latin typeface="Arial Narrow" panose="020B0606020202030204" pitchFamily="34" charset="0"/>
              </a:rPr>
              <a:t>Llevar </a:t>
            </a:r>
            <a:r>
              <a:rPr lang="es-CO" dirty="0">
                <a:latin typeface="Arial Narrow" panose="020B0606020202030204" pitchFamily="34" charset="0"/>
              </a:rPr>
              <a:t>a cabo apuestas que permitan la actualización del equipamiento de los espacios para la </a:t>
            </a:r>
            <a:r>
              <a:rPr lang="es-CO" dirty="0">
                <a:latin typeface="Arial Narrow" panose="020B0606020202030204" pitchFamily="34" charset="0"/>
              </a:rPr>
              <a:t>docencia.</a:t>
            </a:r>
            <a:endParaRPr lang="es-CO" dirty="0">
              <a:latin typeface="Arial Narrow" panose="020B0606020202030204" pitchFamily="34" charset="0"/>
            </a:endParaRPr>
          </a:p>
          <a:p>
            <a:pPr marL="285750" lvl="0" indent="-285750">
              <a:buFontTx/>
              <a:buChar char="-"/>
            </a:pPr>
            <a:endParaRPr lang="es-CO" dirty="0">
              <a:latin typeface="Arial Narrow" panose="020B060602020203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es-CO" dirty="0">
                <a:latin typeface="Arial Narrow" panose="020B0606020202030204" pitchFamily="34" charset="0"/>
              </a:rPr>
              <a:t>Fortalecer </a:t>
            </a:r>
            <a:r>
              <a:rPr lang="es-CO" dirty="0">
                <a:latin typeface="Arial Narrow" panose="020B0606020202030204" pitchFamily="34" charset="0"/>
              </a:rPr>
              <a:t>y adaptar los servicios de la Biblioteca a través de la suscripción de recursos bibliográficos digitales	</a:t>
            </a:r>
          </a:p>
        </p:txBody>
      </p:sp>
      <p:sp>
        <p:nvSpPr>
          <p:cNvPr id="10" name="Rectángulo 9"/>
          <p:cNvSpPr/>
          <p:nvPr/>
        </p:nvSpPr>
        <p:spPr>
          <a:xfrm rot="16200000">
            <a:off x="-1049706" y="3443287"/>
            <a:ext cx="26148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30</a:t>
            </a:r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Sostenibilidad de la Infraestructura Tecnológica</a:t>
            </a: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357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166654" y="80194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 smtClean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Planes operativos</a:t>
            </a:r>
            <a:endParaRPr lang="es-CO" sz="3600" dirty="0">
              <a:solidFill>
                <a:srgbClr val="576A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278137"/>
              </p:ext>
            </p:extLst>
          </p:nvPr>
        </p:nvGraphicFramePr>
        <p:xfrm>
          <a:off x="1174376" y="1146505"/>
          <a:ext cx="9626409" cy="5253041"/>
        </p:xfrm>
        <a:graphic>
          <a:graphicData uri="http://schemas.openxmlformats.org/drawingml/2006/table">
            <a:tbl>
              <a:tblPr firstRow="1" firstCol="1" bandRow="1"/>
              <a:tblGrid>
                <a:gridCol w="2922613">
                  <a:extLst>
                    <a:ext uri="{9D8B030D-6E8A-4147-A177-3AD203B41FA5}">
                      <a16:colId xmlns:a16="http://schemas.microsoft.com/office/drawing/2014/main" val="622973615"/>
                    </a:ext>
                  </a:extLst>
                </a:gridCol>
                <a:gridCol w="6703796">
                  <a:extLst>
                    <a:ext uri="{9D8B030D-6E8A-4147-A177-3AD203B41FA5}">
                      <a16:colId xmlns:a16="http://schemas.microsoft.com/office/drawing/2014/main" val="2008709917"/>
                    </a:ext>
                  </a:extLst>
                </a:gridCol>
              </a:tblGrid>
              <a:tr h="1363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 smtClean="0">
                          <a:solidFill>
                            <a:schemeClr val="tx1"/>
                          </a:solidFill>
                          <a:effectLst/>
                        </a:rPr>
                        <a:t>Plan operativo</a:t>
                      </a:r>
                      <a:endParaRPr lang="es-CO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29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 smtClean="0">
                          <a:solidFill>
                            <a:schemeClr val="tx1"/>
                          </a:solidFill>
                          <a:effectLst/>
                        </a:rPr>
                        <a:t>Acciones</a:t>
                      </a:r>
                      <a:endParaRPr lang="es-CO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63448"/>
                  </a:ext>
                </a:extLst>
              </a:tr>
              <a:tr h="1082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Sostenibilidad de servidores, almacenamiento, y equipos para el funcionamiento del centro de datos</a:t>
                      </a:r>
                      <a:endParaRPr lang="es-CO" sz="1200" b="1" dirty="0">
                        <a:solidFill>
                          <a:srgbClr val="4B731F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29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Administración de Redes. administración del centro de datos y cableado, mantenimiento centro de datos, plan de recuperación ante desastres.</a:t>
                      </a:r>
                      <a:endParaRPr lang="es-CO" sz="16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856177"/>
                  </a:ext>
                </a:extLst>
              </a:tr>
              <a:tr h="109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Sostenibilidad de equipos, licencias y medios tecnológicos educativos</a:t>
                      </a:r>
                      <a:endParaRPr lang="es-CO" sz="1200" b="1" dirty="0">
                        <a:solidFill>
                          <a:srgbClr val="4B731F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Administración equipos activos para la red, administración medios tecnológicos educativos, administración de licencias, sistema de comunicación de voz, mantenimientos preventivos y correctivos equipos, automatización de espacios Físicos.</a:t>
                      </a:r>
                      <a:endParaRPr lang="es-CO" sz="12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592" marR="32592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081159"/>
                  </a:ext>
                </a:extLst>
              </a:tr>
              <a:tr h="109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Reposición y actualización de equipamiento de espacios para la docencia</a:t>
                      </a:r>
                      <a:endParaRPr lang="es-CO" sz="1200" b="1" dirty="0">
                        <a:solidFill>
                          <a:srgbClr val="4B731F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Definición de los recursos a asignar, apertura de la convocatoria para la asignación de recursos, evaluación de las propuestas presentadas, revisión y aprobación de las propuestas presentadas, asignación de recursos.	</a:t>
                      </a:r>
                      <a:endParaRPr lang="es-CO" sz="12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592" marR="32592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805935"/>
                  </a:ext>
                </a:extLst>
              </a:tr>
              <a:tr h="109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Fortalecimiento de las colecciones electrónicas de la Biblioteca y de las herramientas para la gestión bibliotecaria</a:t>
                      </a:r>
                      <a:endParaRPr lang="es-CO" sz="1200" b="1" dirty="0">
                        <a:solidFill>
                          <a:srgbClr val="4B731F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Identificación de las necesidades de acceso a recursos electrónicos de información científica y académica, identificación de consorcios nacionales que faciliten la adquirió de los recursos electrónicos y la participación activa en estas agremiaciones, planeación y ejecución de las suscripciones a los recursos electrónicos, suscripción de los recursos electrónicos según las necesidades identificadas.</a:t>
                      </a:r>
                      <a:endParaRPr lang="es-CO" sz="12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592" marR="32592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352820"/>
                  </a:ext>
                </a:extLst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 rot="16200000">
            <a:off x="-1049706" y="3443287"/>
            <a:ext cx="26148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30</a:t>
            </a:r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Sostenibilidad de la Infraestructura Tecnológica</a:t>
            </a: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17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86E23B3A-2FD3-4FB4-8F91-E9FFED48E944}"/>
              </a:ext>
            </a:extLst>
          </p:cNvPr>
          <p:cNvSpPr txBox="1">
            <a:spLocks/>
          </p:cNvSpPr>
          <p:nvPr/>
        </p:nvSpPr>
        <p:spPr>
          <a:xfrm>
            <a:off x="3052941" y="2147692"/>
            <a:ext cx="5888891" cy="10924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s-ES" sz="72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¡GRACIAS!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066" y="3781669"/>
            <a:ext cx="2272639" cy="220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6377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6308</TotalTime>
  <Words>1801</Words>
  <Application>Microsoft Office PowerPoint</Application>
  <PresentationFormat>Panorámica</PresentationFormat>
  <Paragraphs>99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8" baseType="lpstr">
      <vt:lpstr>SimSun</vt:lpstr>
      <vt:lpstr>Arial</vt:lpstr>
      <vt:lpstr>Arial Narrow</vt:lpstr>
      <vt:lpstr>Arial Rounded MT Bold</vt:lpstr>
      <vt:lpstr>Asap Medium</vt:lpstr>
      <vt:lpstr>Calibri</vt:lpstr>
      <vt:lpstr>Calibri Light</vt:lpstr>
      <vt:lpstr>Khmer UI</vt:lpstr>
      <vt:lpstr>Open Sans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UTP</dc:creator>
  <cp:lastModifiedBy>julian andrés valencia quintero</cp:lastModifiedBy>
  <cp:revision>728</cp:revision>
  <cp:lastPrinted>2017-05-16T14:27:28Z</cp:lastPrinted>
  <dcterms:created xsi:type="dcterms:W3CDTF">2017-03-06T22:18:18Z</dcterms:created>
  <dcterms:modified xsi:type="dcterms:W3CDTF">2025-08-14T13:07:01Z</dcterms:modified>
</cp:coreProperties>
</file>