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9"/>
  </p:notesMasterIdLst>
  <p:handoutMasterIdLst>
    <p:handoutMasterId r:id="rId10"/>
  </p:handoutMasterIdLst>
  <p:sldIdLst>
    <p:sldId id="993" r:id="rId2"/>
    <p:sldId id="1115" r:id="rId3"/>
    <p:sldId id="1119" r:id="rId4"/>
    <p:sldId id="1120" r:id="rId5"/>
    <p:sldId id="1121" r:id="rId6"/>
    <p:sldId id="1122" r:id="rId7"/>
    <p:sldId id="1123" r:id="rId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uario UTP" initials="UU" lastIdx="1" clrIdx="0">
    <p:extLst>
      <p:ext uri="{19B8F6BF-5375-455C-9EA6-DF929625EA0E}">
        <p15:presenceInfo xmlns:p15="http://schemas.microsoft.com/office/powerpoint/2012/main" userId="Usuario UT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76A1C"/>
    <a:srgbClr val="F5F9E7"/>
    <a:srgbClr val="CFE292"/>
    <a:srgbClr val="657A20"/>
    <a:srgbClr val="18355E"/>
    <a:srgbClr val="E4061B"/>
    <a:srgbClr val="C70517"/>
    <a:srgbClr val="221D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408" autoAdjust="0"/>
  </p:normalViewPr>
  <p:slideViewPr>
    <p:cSldViewPr snapToGrid="0">
      <p:cViewPr varScale="1">
        <p:scale>
          <a:sx n="107" d="100"/>
          <a:sy n="107" d="100"/>
        </p:scale>
        <p:origin x="612" y="11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84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D77EC464-180C-4B6B-9426-94148B22EFEA}"/>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a:extLst>
              <a:ext uri="{FF2B5EF4-FFF2-40B4-BE49-F238E27FC236}">
                <a16:creationId xmlns:a16="http://schemas.microsoft.com/office/drawing/2014/main" id="{8EC91C4C-AF50-4841-BAA8-FE8EB6BD41C4}"/>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A2EA9799-4956-413D-BCE1-6FF16979B97F}" type="datetimeFigureOut">
              <a:rPr lang="es-CO" smtClean="0"/>
              <a:t>14/08/2025</a:t>
            </a:fld>
            <a:endParaRPr lang="es-CO"/>
          </a:p>
        </p:txBody>
      </p:sp>
      <p:sp>
        <p:nvSpPr>
          <p:cNvPr id="4" name="Marcador de pie de página 3">
            <a:extLst>
              <a:ext uri="{FF2B5EF4-FFF2-40B4-BE49-F238E27FC236}">
                <a16:creationId xmlns:a16="http://schemas.microsoft.com/office/drawing/2014/main" id="{F2614A70-F304-4EA8-ABCA-EBCF73A3507A}"/>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a:extLst>
              <a:ext uri="{FF2B5EF4-FFF2-40B4-BE49-F238E27FC236}">
                <a16:creationId xmlns:a16="http://schemas.microsoft.com/office/drawing/2014/main" id="{F643D355-92C9-4A9B-A698-CCD1578EB5F5}"/>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36AFBC54-B8AB-4FAE-AB65-B89EE4630A8F}" type="slidenum">
              <a:rPr lang="es-CO" smtClean="0"/>
              <a:t>‹Nº›</a:t>
            </a:fld>
            <a:endParaRPr lang="es-CO"/>
          </a:p>
        </p:txBody>
      </p:sp>
    </p:spTree>
    <p:extLst>
      <p:ext uri="{BB962C8B-B14F-4D97-AF65-F5344CB8AC3E}">
        <p14:creationId xmlns:p14="http://schemas.microsoft.com/office/powerpoint/2010/main" val="528503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3DE02990-A6AB-4213-B420-404A20E59F7F}" type="datetimeFigureOut">
              <a:rPr lang="es-CO" smtClean="0"/>
              <a:t>14/08/2025</a:t>
            </a:fld>
            <a:endParaRPr lang="es-CO"/>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271117E-C91F-4BCB-B907-251B7F613742}" type="slidenum">
              <a:rPr lang="es-CO" smtClean="0"/>
              <a:t>‹Nº›</a:t>
            </a:fld>
            <a:endParaRPr lang="es-CO"/>
          </a:p>
        </p:txBody>
      </p:sp>
    </p:spTree>
    <p:extLst>
      <p:ext uri="{BB962C8B-B14F-4D97-AF65-F5344CB8AC3E}">
        <p14:creationId xmlns:p14="http://schemas.microsoft.com/office/powerpoint/2010/main" val="3843107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BE6725-CAAA-4356-8325-39E40B4FA7D0}" type="datetimeFigureOut">
              <a:rPr lang="es-CO" smtClean="0"/>
              <a:t>14/08/2025</a:t>
            </a:fld>
            <a:endParaRPr lang="es-CO"/>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692915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14/08/2025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859365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14/08/2025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339388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14/08/2025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37461234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Título 7">
            <a:extLst>
              <a:ext uri="{FF2B5EF4-FFF2-40B4-BE49-F238E27FC236}">
                <a16:creationId xmlns:a16="http://schemas.microsoft.com/office/drawing/2014/main" id="{C54DF608-6931-41AE-92BE-CF2F228C186D}"/>
              </a:ext>
            </a:extLst>
          </p:cNvPr>
          <p:cNvSpPr>
            <a:spLocks noGrp="1"/>
          </p:cNvSpPr>
          <p:nvPr>
            <p:ph type="title"/>
          </p:nvPr>
        </p:nvSpPr>
        <p:spPr/>
        <p:txBody>
          <a:bodyPr/>
          <a:lstStyle>
            <a:lvl1pPr>
              <a:defRPr>
                <a:solidFill>
                  <a:srgbClr val="0070C0"/>
                </a:solidFill>
              </a:defRPr>
            </a:lvl1pPr>
          </a:lstStyle>
          <a:p>
            <a:r>
              <a:rPr lang="es-ES"/>
              <a:t>Haga clic para modificar el estilo de título del patrón</a:t>
            </a:r>
            <a:endParaRPr lang="en-US"/>
          </a:p>
        </p:txBody>
      </p:sp>
      <p:sp>
        <p:nvSpPr>
          <p:cNvPr id="9" name="Marcador de fecha 8">
            <a:extLst>
              <a:ext uri="{FF2B5EF4-FFF2-40B4-BE49-F238E27FC236}">
                <a16:creationId xmlns:a16="http://schemas.microsoft.com/office/drawing/2014/main" id="{2734E854-772C-47F2-B482-E9B5453222D2}"/>
              </a:ext>
            </a:extLst>
          </p:cNvPr>
          <p:cNvSpPr>
            <a:spLocks noGrp="1"/>
          </p:cNvSpPr>
          <p:nvPr>
            <p:ph type="dt" sz="half" idx="10"/>
          </p:nvPr>
        </p:nvSpPr>
        <p:spPr/>
        <p:txBody>
          <a:bodyPr/>
          <a:lstStyle/>
          <a:p>
            <a:fld id="{E4BE6725-CAAA-4356-8325-39E40B4FA7D0}" type="datetimeFigureOut">
              <a:rPr lang="es-CO" smtClean="0"/>
              <a:t>14/08/2025</a:t>
            </a:fld>
            <a:endParaRPr lang="es-CO"/>
          </a:p>
        </p:txBody>
      </p:sp>
      <p:sp>
        <p:nvSpPr>
          <p:cNvPr id="10" name="Marcador de pie de página 9">
            <a:extLst>
              <a:ext uri="{FF2B5EF4-FFF2-40B4-BE49-F238E27FC236}">
                <a16:creationId xmlns:a16="http://schemas.microsoft.com/office/drawing/2014/main" id="{E8751B65-A422-4A65-9929-E0F761CA88F6}"/>
              </a:ext>
            </a:extLst>
          </p:cNvPr>
          <p:cNvSpPr>
            <a:spLocks noGrp="1"/>
          </p:cNvSpPr>
          <p:nvPr>
            <p:ph type="ftr" sz="quarter" idx="11"/>
          </p:nvPr>
        </p:nvSpPr>
        <p:spPr/>
        <p:txBody>
          <a:bodyPr/>
          <a:lstStyle/>
          <a:p>
            <a:endParaRPr lang="es-CO"/>
          </a:p>
        </p:txBody>
      </p:sp>
      <p:sp>
        <p:nvSpPr>
          <p:cNvPr id="11" name="Marcador de número de diapositiva 10">
            <a:extLst>
              <a:ext uri="{FF2B5EF4-FFF2-40B4-BE49-F238E27FC236}">
                <a16:creationId xmlns:a16="http://schemas.microsoft.com/office/drawing/2014/main" id="{7288F579-E24B-4093-AF49-B9A0D3D35DB9}"/>
              </a:ext>
            </a:extLst>
          </p:cNvPr>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891219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14/08/2025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15130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14/08/2025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2082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E4BE6725-CAAA-4356-8325-39E40B4FA7D0}" type="datetimeFigureOut">
              <a:rPr lang="es-CO" smtClean="0"/>
              <a:t>14/08/2025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1572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4BE6725-CAAA-4356-8325-39E40B4FA7D0}" type="datetimeFigureOut">
              <a:rPr lang="es-CO" smtClean="0"/>
              <a:t>14/08/2025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612961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4BE6725-CAAA-4356-8325-39E40B4FA7D0}" type="datetimeFigureOut">
              <a:rPr lang="es-CO" smtClean="0"/>
              <a:t>14/08/2025</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47155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4BE6725-CAAA-4356-8325-39E40B4FA7D0}" type="datetimeFigureOut">
              <a:rPr lang="es-CO" smtClean="0"/>
              <a:t>14/08/2025</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219225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E6725-CAAA-4356-8325-39E40B4FA7D0}" type="datetimeFigureOut">
              <a:rPr lang="es-CO" smtClean="0"/>
              <a:t>14/08/2025</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985002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14/08/2025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165233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970384"/>
            <a:ext cx="10515600" cy="675854"/>
          </a:xfrm>
          <a:prstGeom prst="rect">
            <a:avLst/>
          </a:prstGeom>
        </p:spPr>
        <p:txBody>
          <a:bodyPr vert="horz" lIns="91440" tIns="45720" rIns="91440" bIns="45720" rtlCol="0" anchor="ctr">
            <a:noAutofit/>
          </a:bodyPr>
          <a:lstStyle/>
          <a:p>
            <a:r>
              <a:rPr lang="es-ES" dirty="0"/>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BE6725-CAAA-4356-8325-39E40B4FA7D0}" type="datetimeFigureOut">
              <a:rPr lang="es-CO" smtClean="0"/>
              <a:t>14/08/2025</a:t>
            </a:fld>
            <a:endParaRPr lang="es-C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C83908-6AE0-4CBC-B4B5-E028BF982975}" type="slidenum">
              <a:rPr lang="es-CO" smtClean="0"/>
              <a:t>‹Nº›</a:t>
            </a:fld>
            <a:endParaRPr lang="es-CO"/>
          </a:p>
        </p:txBody>
      </p:sp>
    </p:spTree>
    <p:extLst>
      <p:ext uri="{BB962C8B-B14F-4D97-AF65-F5344CB8AC3E}">
        <p14:creationId xmlns:p14="http://schemas.microsoft.com/office/powerpoint/2010/main" val="27332073"/>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1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688" r:id="rId13"/>
  </p:sldLayoutIdLst>
  <p:txStyles>
    <p:title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E64B22C1-DFED-49E8-8F2A-8A27B389265F}"/>
              </a:ext>
            </a:extLst>
          </p:cNvPr>
          <p:cNvSpPr txBox="1">
            <a:spLocks/>
          </p:cNvSpPr>
          <p:nvPr/>
        </p:nvSpPr>
        <p:spPr>
          <a:xfrm>
            <a:off x="1955883" y="3931291"/>
            <a:ext cx="3918791" cy="1979154"/>
          </a:xfrm>
          <a:prstGeom prst="rect">
            <a:avLst/>
          </a:prstGeom>
        </p:spPr>
        <p:txBody>
          <a:bodyPr anchor="b"/>
          <a:lstStyle>
            <a:lvl1pPr algn="l" defTabSz="914400" rtl="0" eaLnBrk="1" latinLnBrk="0" hangingPunct="1">
              <a:lnSpc>
                <a:spcPct val="90000"/>
              </a:lnSpc>
              <a:spcBef>
                <a:spcPct val="0"/>
              </a:spcBef>
              <a:buNone/>
              <a:defRPr sz="7200" b="1" kern="1200">
                <a:solidFill>
                  <a:schemeClr val="tx1"/>
                </a:solidFill>
                <a:latin typeface="Arial Rounded MT Bold" panose="020F0704030504030204" pitchFamily="34" charset="0"/>
                <a:ea typeface="+mj-ea"/>
                <a:cs typeface="+mj-cs"/>
              </a:defRPr>
            </a:lvl1pPr>
          </a:lstStyle>
          <a:p>
            <a:r>
              <a:rPr lang="es-CO" sz="5400" dirty="0" smtClean="0">
                <a:solidFill>
                  <a:schemeClr val="bg1"/>
                </a:solidFill>
              </a:rPr>
              <a:t>P</a:t>
            </a:r>
            <a:r>
              <a:rPr lang="es-CO" sz="3600" dirty="0" smtClean="0">
                <a:solidFill>
                  <a:schemeClr val="bg1"/>
                </a:solidFill>
              </a:rPr>
              <a:t>royecto</a:t>
            </a:r>
            <a:r>
              <a:rPr lang="es-CO" sz="3600" dirty="0">
                <a:solidFill>
                  <a:schemeClr val="bg1"/>
                </a:solidFill>
              </a:rPr>
              <a:t>: </a:t>
            </a:r>
            <a:r>
              <a:rPr lang="es-CO" sz="2800" b="0" dirty="0" smtClean="0">
                <a:solidFill>
                  <a:schemeClr val="bg1"/>
                </a:solidFill>
              </a:rPr>
              <a:t>Eficiencia </a:t>
            </a:r>
            <a:r>
              <a:rPr lang="es-CO" sz="2800" b="0" dirty="0">
                <a:solidFill>
                  <a:schemeClr val="bg1"/>
                </a:solidFill>
              </a:rPr>
              <a:t>en el uso de los recursos</a:t>
            </a:r>
          </a:p>
        </p:txBody>
      </p:sp>
      <p:sp>
        <p:nvSpPr>
          <p:cNvPr id="9" name="Title 1">
            <a:extLst>
              <a:ext uri="{FF2B5EF4-FFF2-40B4-BE49-F238E27FC236}">
                <a16:creationId xmlns:a16="http://schemas.microsoft.com/office/drawing/2014/main" id="{61A03A22-5E25-4D5F-929C-F09EB2E22223}"/>
              </a:ext>
            </a:extLst>
          </p:cNvPr>
          <p:cNvSpPr txBox="1">
            <a:spLocks/>
          </p:cNvSpPr>
          <p:nvPr/>
        </p:nvSpPr>
        <p:spPr>
          <a:xfrm>
            <a:off x="1644378" y="971117"/>
            <a:ext cx="6665903" cy="211491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sz="5400" dirty="0" smtClean="0">
                <a:solidFill>
                  <a:schemeClr val="bg1"/>
                </a:solidFill>
                <a:latin typeface="Asap Medium" panose="020F0604030102060203" pitchFamily="2" charset="0"/>
              </a:rPr>
              <a:t>Gestión y sostenibilidad institucional</a:t>
            </a:r>
            <a:endParaRPr lang="es-ES" sz="4000" dirty="0">
              <a:solidFill>
                <a:schemeClr val="bg1"/>
              </a:solidFill>
              <a:latin typeface="Asap Medium" panose="020F0604030102060203" pitchFamily="2" charset="0"/>
            </a:endParaRPr>
          </a:p>
        </p:txBody>
      </p:sp>
      <p:sp>
        <p:nvSpPr>
          <p:cNvPr id="10" name="Title 1">
            <a:extLst>
              <a:ext uri="{FF2B5EF4-FFF2-40B4-BE49-F238E27FC236}">
                <a16:creationId xmlns:a16="http://schemas.microsoft.com/office/drawing/2014/main" id="{9F06EBA9-2D7D-495E-A223-1CDD07DAAED5}"/>
              </a:ext>
            </a:extLst>
          </p:cNvPr>
          <p:cNvSpPr txBox="1">
            <a:spLocks/>
          </p:cNvSpPr>
          <p:nvPr/>
        </p:nvSpPr>
        <p:spPr>
          <a:xfrm>
            <a:off x="7862046" y="1203258"/>
            <a:ext cx="4076200" cy="132903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sz="5400" dirty="0" smtClean="0">
                <a:solidFill>
                  <a:schemeClr val="bg1"/>
                </a:solidFill>
                <a:latin typeface="Asap Medium" panose="020F0604030102060203" pitchFamily="2" charset="0"/>
              </a:rPr>
              <a:t>2025 - 2028</a:t>
            </a:r>
            <a:endParaRPr lang="es-ES" sz="1800" dirty="0">
              <a:solidFill>
                <a:schemeClr val="bg1"/>
              </a:solidFill>
              <a:latin typeface="Asap Medium" panose="020F0604030102060203" pitchFamily="2" charset="0"/>
            </a:endParaRPr>
          </a:p>
        </p:txBody>
      </p:sp>
      <p:sp>
        <p:nvSpPr>
          <p:cNvPr id="11" name="Anillo 10"/>
          <p:cNvSpPr/>
          <p:nvPr/>
        </p:nvSpPr>
        <p:spPr>
          <a:xfrm>
            <a:off x="204412" y="4468314"/>
            <a:ext cx="1586753" cy="1442131"/>
          </a:xfrm>
          <a:prstGeom prst="donut">
            <a:avLst>
              <a:gd name="adj" fmla="val 14617"/>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2" name="Subtitle 2">
            <a:extLst>
              <a:ext uri="{FF2B5EF4-FFF2-40B4-BE49-F238E27FC236}">
                <a16:creationId xmlns:a16="http://schemas.microsoft.com/office/drawing/2014/main" id="{C2CFDD0A-90DE-4286-B19C-4FCA0ECF311C}"/>
              </a:ext>
            </a:extLst>
          </p:cNvPr>
          <p:cNvSpPr txBox="1">
            <a:spLocks/>
          </p:cNvSpPr>
          <p:nvPr/>
        </p:nvSpPr>
        <p:spPr>
          <a:xfrm>
            <a:off x="536665" y="4794078"/>
            <a:ext cx="922245" cy="790601"/>
          </a:xfrm>
          <a:prstGeom prst="rect">
            <a:avLst/>
          </a:prstGeom>
        </p:spPr>
        <p:txBody>
          <a:bodyPr vert="horz" wrap="square" lIns="34290" tIns="17145" rIns="34290" bIns="342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s-ES" sz="4800" b="1" dirty="0" smtClean="0">
                <a:solidFill>
                  <a:schemeClr val="bg1"/>
                </a:solidFill>
                <a:latin typeface="Arial Rounded MT Bold" panose="020F0704030504030204" pitchFamily="34" charset="0"/>
                <a:ea typeface="+mj-ea"/>
                <a:cs typeface="+mj-cs"/>
              </a:rPr>
              <a:t>33</a:t>
            </a:r>
            <a:endParaRPr lang="es-ES" sz="4800" b="1" dirty="0">
              <a:solidFill>
                <a:schemeClr val="bg1"/>
              </a:solidFill>
              <a:latin typeface="Arial Rounded MT Bold" panose="020F0704030504030204" pitchFamily="34" charset="0"/>
              <a:ea typeface="+mj-ea"/>
              <a:cs typeface="+mj-cs"/>
            </a:endParaRPr>
          </a:p>
        </p:txBody>
      </p:sp>
      <p:pic>
        <p:nvPicPr>
          <p:cNvPr id="13" name="Imagen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40185" y="177857"/>
            <a:ext cx="1055100" cy="1025401"/>
          </a:xfrm>
          <a:prstGeom prst="rect">
            <a:avLst/>
          </a:prstGeom>
        </p:spPr>
      </p:pic>
      <p:pic>
        <p:nvPicPr>
          <p:cNvPr id="14" name="Imagen 13"/>
          <p:cNvPicPr/>
          <p:nvPr/>
        </p:nvPicPr>
        <p:blipFill>
          <a:blip r:embed="rId3" cstate="print">
            <a:extLst>
              <a:ext uri="{28A0092B-C50C-407E-A947-70E740481C1C}">
                <a14:useLocalDpi xmlns:a14="http://schemas.microsoft.com/office/drawing/2010/main" val="0"/>
              </a:ext>
            </a:extLst>
          </a:blip>
          <a:stretch>
            <a:fillRect/>
          </a:stretch>
        </p:blipFill>
        <p:spPr>
          <a:xfrm>
            <a:off x="5874674" y="2926882"/>
            <a:ext cx="5190466" cy="3339447"/>
          </a:xfrm>
          <a:prstGeom prst="teardrop">
            <a:avLst/>
          </a:prstGeom>
        </p:spPr>
      </p:pic>
    </p:spTree>
    <p:extLst>
      <p:ext uri="{BB962C8B-B14F-4D97-AF65-F5344CB8AC3E}">
        <p14:creationId xmlns:p14="http://schemas.microsoft.com/office/powerpoint/2010/main" val="17806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6E8F9C17-DF16-4503-A23D-C04985936785}"/>
              </a:ext>
            </a:extLst>
          </p:cNvPr>
          <p:cNvSpPr txBox="1">
            <a:spLocks/>
          </p:cNvSpPr>
          <p:nvPr/>
        </p:nvSpPr>
        <p:spPr>
          <a:xfrm>
            <a:off x="2355477" y="109770"/>
            <a:ext cx="6853518"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ES" sz="3600" dirty="0" smtClean="0">
                <a:solidFill>
                  <a:srgbClr val="576A1C"/>
                </a:solidFill>
                <a:effectLst>
                  <a:outerShdw blurRad="38100" dist="38100" dir="2700000" algn="tl">
                    <a:srgbClr val="000000">
                      <a:alpha val="43137"/>
                    </a:srgbClr>
                  </a:outerShdw>
                </a:effectLst>
              </a:rPr>
              <a:t>Información general del proyecto</a:t>
            </a:r>
            <a:endParaRPr lang="en-US" sz="3600" dirty="0">
              <a:solidFill>
                <a:srgbClr val="576A1C"/>
              </a:solidFill>
              <a:effectLst>
                <a:outerShdw blurRad="38100" dist="38100" dir="2700000" algn="tl">
                  <a:srgbClr val="000000">
                    <a:alpha val="43137"/>
                  </a:srgbClr>
                </a:outerShdw>
              </a:effectLst>
            </a:endParaRPr>
          </a:p>
        </p:txBody>
      </p:sp>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7" name="Rectángulo 6"/>
          <p:cNvSpPr/>
          <p:nvPr/>
        </p:nvSpPr>
        <p:spPr>
          <a:xfrm rot="16200000">
            <a:off x="-1049706" y="3504842"/>
            <a:ext cx="2614870"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33. </a:t>
            </a:r>
            <a:r>
              <a:rPr lang="es-CO" sz="800" dirty="0">
                <a:solidFill>
                  <a:schemeClr val="bg1">
                    <a:lumMod val="50000"/>
                  </a:schemeClr>
                </a:solidFill>
                <a:latin typeface="Arial Rounded MT Bold" panose="020F0704030504030204" pitchFamily="34" charset="0"/>
              </a:rPr>
              <a:t>Eficiencia en el uso de los </a:t>
            </a:r>
            <a:r>
              <a:rPr lang="es-CO" sz="800" dirty="0" smtClean="0">
                <a:solidFill>
                  <a:schemeClr val="bg1">
                    <a:lumMod val="50000"/>
                  </a:schemeClr>
                </a:solidFill>
                <a:latin typeface="Arial Rounded MT Bold" panose="020F0704030504030204" pitchFamily="34" charset="0"/>
              </a:rPr>
              <a:t>recursos</a:t>
            </a:r>
            <a:endParaRPr lang="es-CO" sz="800" dirty="0">
              <a:solidFill>
                <a:schemeClr val="bg1">
                  <a:lumMod val="50000"/>
                </a:schemeClr>
              </a:solidFill>
              <a:latin typeface="Arial Rounded MT Bold" panose="020F0704030504030204" pitchFamily="34" charset="0"/>
            </a:endParaRPr>
          </a:p>
          <a:p>
            <a:pPr algn="ctr"/>
            <a:endParaRPr lang="es-CO" sz="800" dirty="0">
              <a:solidFill>
                <a:schemeClr val="bg1">
                  <a:lumMod val="50000"/>
                </a:schemeClr>
              </a:solidFill>
              <a:latin typeface="Arial Rounded MT Bold" panose="020F0704030504030204" pitchFamily="34" charset="0"/>
            </a:endParaRPr>
          </a:p>
        </p:txBody>
      </p:sp>
      <p:graphicFrame>
        <p:nvGraphicFramePr>
          <p:cNvPr id="8" name="Tabla 7"/>
          <p:cNvGraphicFramePr>
            <a:graphicFrameLocks noGrp="1"/>
          </p:cNvGraphicFramePr>
          <p:nvPr>
            <p:extLst>
              <p:ext uri="{D42A27DB-BD31-4B8C-83A1-F6EECF244321}">
                <p14:modId xmlns:p14="http://schemas.microsoft.com/office/powerpoint/2010/main" val="2694015261"/>
              </p:ext>
            </p:extLst>
          </p:nvPr>
        </p:nvGraphicFramePr>
        <p:xfrm>
          <a:off x="811306" y="1240134"/>
          <a:ext cx="10089777" cy="4524185"/>
        </p:xfrm>
        <a:graphic>
          <a:graphicData uri="http://schemas.openxmlformats.org/drawingml/2006/table">
            <a:tbl>
              <a:tblPr firstRow="1" firstCol="1" bandRow="1"/>
              <a:tblGrid>
                <a:gridCol w="2257942">
                  <a:extLst>
                    <a:ext uri="{9D8B030D-6E8A-4147-A177-3AD203B41FA5}">
                      <a16:colId xmlns:a16="http://schemas.microsoft.com/office/drawing/2014/main" val="104108573"/>
                    </a:ext>
                  </a:extLst>
                </a:gridCol>
                <a:gridCol w="7831835">
                  <a:extLst>
                    <a:ext uri="{9D8B030D-6E8A-4147-A177-3AD203B41FA5}">
                      <a16:colId xmlns:a16="http://schemas.microsoft.com/office/drawing/2014/main" val="2690875258"/>
                    </a:ext>
                  </a:extLst>
                </a:gridCol>
              </a:tblGrid>
              <a:tr h="81280">
                <a:tc>
                  <a:txBody>
                    <a:bodyPr/>
                    <a:lstStyle/>
                    <a:p>
                      <a:pPr>
                        <a:lnSpc>
                          <a:spcPct val="115000"/>
                        </a:lnSpc>
                        <a:spcAft>
                          <a:spcPts val="0"/>
                        </a:spcAft>
                      </a:pPr>
                      <a:r>
                        <a:rPr lang="es-CO" sz="11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Código del proyecto</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E94"/>
                    </a:solidFill>
                  </a:tcPr>
                </a:tc>
                <a:tc>
                  <a:txBody>
                    <a:bodyPr/>
                    <a:lstStyle/>
                    <a:p>
                      <a:pPr>
                        <a:lnSpc>
                          <a:spcPct val="115000"/>
                        </a:lnSpc>
                        <a:spcAft>
                          <a:spcPts val="0"/>
                        </a:spcAft>
                      </a:pPr>
                      <a:r>
                        <a:rPr lang="es-CO" sz="11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(PDI2028 – GSI - 33)</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7426210"/>
                  </a:ext>
                </a:extLst>
              </a:tr>
              <a:tr h="86995">
                <a:tc>
                  <a:txBody>
                    <a:bodyPr/>
                    <a:lstStyle/>
                    <a:p>
                      <a:pPr>
                        <a:lnSpc>
                          <a:spcPct val="115000"/>
                        </a:lnSpc>
                        <a:spcAft>
                          <a:spcPts val="0"/>
                        </a:spcAft>
                      </a:pPr>
                      <a:r>
                        <a:rPr lang="es-CO" sz="11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Dependencia responsable del proyecto</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E94"/>
                    </a:solidFill>
                  </a:tcPr>
                </a:tc>
                <a:tc>
                  <a:txBody>
                    <a:bodyPr/>
                    <a:lstStyle/>
                    <a:p>
                      <a:pPr>
                        <a:spcAft>
                          <a:spcPts val="0"/>
                        </a:spcAft>
                      </a:pPr>
                      <a:r>
                        <a:rPr lang="es-CO" sz="1150">
                          <a:effectLst/>
                          <a:latin typeface="Arial Narrow" panose="020B0606020202030204" pitchFamily="34" charset="0"/>
                          <a:ea typeface="Times New Roman" panose="02020603050405020304" pitchFamily="18" charset="0"/>
                          <a:cs typeface="Calibri" panose="020F0502020204030204" pitchFamily="34" charset="0"/>
                        </a:rPr>
                        <a:t>Vicerrectoría Administrativa y Financiera</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4383755"/>
                  </a:ext>
                </a:extLst>
              </a:tr>
              <a:tr h="128905">
                <a:tc>
                  <a:txBody>
                    <a:bodyPr/>
                    <a:lstStyle/>
                    <a:p>
                      <a:pPr>
                        <a:lnSpc>
                          <a:spcPct val="115000"/>
                        </a:lnSpc>
                        <a:spcAft>
                          <a:spcPts val="0"/>
                        </a:spcAft>
                      </a:pPr>
                      <a:r>
                        <a:rPr lang="es-CO" sz="11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Pilar de Gestión</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E94"/>
                    </a:solidFill>
                  </a:tcPr>
                </a:tc>
                <a:tc>
                  <a:txBody>
                    <a:bodyPr/>
                    <a:lstStyle/>
                    <a:p>
                      <a:pPr>
                        <a:spcAft>
                          <a:spcPts val="0"/>
                        </a:spcAft>
                      </a:pPr>
                      <a:r>
                        <a:rPr lang="es-CO" sz="1150">
                          <a:effectLst/>
                          <a:latin typeface="Arial Narrow" panose="020B0606020202030204" pitchFamily="34" charset="0"/>
                          <a:ea typeface="Times New Roman" panose="02020603050405020304" pitchFamily="18" charset="0"/>
                          <a:cs typeface="Calibri" panose="020F0502020204030204" pitchFamily="34" charset="0"/>
                        </a:rPr>
                        <a:t>Gestión y sostenibilidad institucional</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6567495"/>
                  </a:ext>
                </a:extLst>
              </a:tr>
              <a:tr h="151765">
                <a:tc>
                  <a:txBody>
                    <a:bodyPr/>
                    <a:lstStyle/>
                    <a:p>
                      <a:pPr>
                        <a:lnSpc>
                          <a:spcPct val="115000"/>
                        </a:lnSpc>
                        <a:spcAft>
                          <a:spcPts val="0"/>
                        </a:spcAft>
                      </a:pPr>
                      <a:r>
                        <a:rPr lang="es-CO" sz="11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Coordinador Pilar de Gestión</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E94"/>
                    </a:solidFill>
                  </a:tcPr>
                </a:tc>
                <a:tc>
                  <a:txBody>
                    <a:bodyPr/>
                    <a:lstStyle/>
                    <a:p>
                      <a:pPr>
                        <a:spcAft>
                          <a:spcPts val="0"/>
                        </a:spcAft>
                      </a:pPr>
                      <a:r>
                        <a:rPr lang="es-CO" sz="1150">
                          <a:effectLst/>
                          <a:latin typeface="Arial Narrow" panose="020B0606020202030204" pitchFamily="34" charset="0"/>
                          <a:ea typeface="Times New Roman" panose="02020603050405020304" pitchFamily="18" charset="0"/>
                          <a:cs typeface="Calibri" panose="020F0502020204030204" pitchFamily="34" charset="0"/>
                        </a:rPr>
                        <a:t>Fernando Noreña Jaramillo</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0316160"/>
                  </a:ext>
                </a:extLst>
              </a:tr>
              <a:tr h="66675">
                <a:tc>
                  <a:txBody>
                    <a:bodyPr/>
                    <a:lstStyle/>
                    <a:p>
                      <a:pPr>
                        <a:lnSpc>
                          <a:spcPct val="115000"/>
                        </a:lnSpc>
                        <a:spcAft>
                          <a:spcPts val="0"/>
                        </a:spcAft>
                      </a:pPr>
                      <a:r>
                        <a:rPr lang="es-CO" sz="11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E94"/>
                    </a:solidFill>
                  </a:tcPr>
                </a:tc>
                <a:tc>
                  <a:txBody>
                    <a:bodyPr/>
                    <a:lstStyle/>
                    <a:p>
                      <a:pPr>
                        <a:spcAft>
                          <a:spcPts val="0"/>
                        </a:spcAft>
                      </a:pPr>
                      <a:r>
                        <a:rPr lang="es-CO" sz="1150">
                          <a:effectLst/>
                          <a:latin typeface="Arial Narrow" panose="020B0606020202030204" pitchFamily="34" charset="0"/>
                          <a:ea typeface="Times New Roman" panose="02020603050405020304" pitchFamily="18" charset="0"/>
                          <a:cs typeface="Calibri" panose="020F0502020204030204" pitchFamily="34" charset="0"/>
                        </a:rPr>
                        <a:t>Sostenibilidad financiera</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1772119"/>
                  </a:ext>
                </a:extLst>
              </a:tr>
              <a:tr h="135255">
                <a:tc rowSpan="2">
                  <a:txBody>
                    <a:bodyPr/>
                    <a:lstStyle/>
                    <a:p>
                      <a:pPr>
                        <a:lnSpc>
                          <a:spcPct val="115000"/>
                        </a:lnSpc>
                        <a:spcAft>
                          <a:spcPts val="0"/>
                        </a:spcAft>
                      </a:pPr>
                      <a:r>
                        <a:rPr lang="es-CO" sz="11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Procesos asociados </a:t>
                      </a:r>
                      <a:br>
                        <a:rPr lang="es-CO" sz="11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1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(Sistema Integral de Gestión)</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E94"/>
                    </a:solidFill>
                  </a:tcPr>
                </a:tc>
                <a:tc>
                  <a:txBody>
                    <a:bodyPr/>
                    <a:lstStyle/>
                    <a:p>
                      <a:pPr>
                        <a:spcAft>
                          <a:spcPts val="0"/>
                        </a:spcAft>
                      </a:pPr>
                      <a:r>
                        <a:rPr lang="es-CO" sz="1150">
                          <a:effectLst/>
                          <a:latin typeface="Arial Narrow" panose="020B0606020202030204" pitchFamily="34" charset="0"/>
                          <a:ea typeface="Times New Roman" panose="02020603050405020304" pitchFamily="18" charset="0"/>
                          <a:cs typeface="Calibri" panose="020F0502020204030204" pitchFamily="34" charset="0"/>
                        </a:rPr>
                        <a:t>Estratégico - Direccionamiento Institucional</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0463898"/>
                  </a:ext>
                </a:extLst>
              </a:tr>
              <a:tr h="44450">
                <a:tc vMerge="1">
                  <a:txBody>
                    <a:bodyPr/>
                    <a:lstStyle/>
                    <a:p>
                      <a:endParaRPr lang="es-CO"/>
                    </a:p>
                  </a:txBody>
                  <a:tcPr/>
                </a:tc>
                <a:tc>
                  <a:txBody>
                    <a:bodyPr/>
                    <a:lstStyle/>
                    <a:p>
                      <a:pPr>
                        <a:spcAft>
                          <a:spcPts val="0"/>
                        </a:spcAft>
                      </a:pPr>
                      <a:r>
                        <a:rPr lang="es-CO" sz="1150">
                          <a:effectLst/>
                          <a:latin typeface="Arial Narrow" panose="020B0606020202030204" pitchFamily="34" charset="0"/>
                          <a:ea typeface="Times New Roman" panose="02020603050405020304" pitchFamily="18" charset="0"/>
                          <a:cs typeface="Calibri" panose="020F0502020204030204" pitchFamily="34" charset="0"/>
                        </a:rPr>
                        <a:t>De apoyo - Administración institucional</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3588410"/>
                  </a:ext>
                </a:extLst>
              </a:tr>
              <a:tr h="44450">
                <a:tc rowSpan="4">
                  <a:txBody>
                    <a:bodyPr/>
                    <a:lstStyle/>
                    <a:p>
                      <a:pPr>
                        <a:lnSpc>
                          <a:spcPct val="115000"/>
                        </a:lnSpc>
                        <a:spcAft>
                          <a:spcPts val="0"/>
                        </a:spcAft>
                      </a:pPr>
                      <a:r>
                        <a:rPr lang="es-CO" sz="11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Factores de calidad institucional a los que apunta el proyecto</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E94"/>
                    </a:solidFill>
                  </a:tcPr>
                </a:tc>
                <a:tc>
                  <a:txBody>
                    <a:bodyPr/>
                    <a:lstStyle/>
                    <a:p>
                      <a:pPr>
                        <a:spcAft>
                          <a:spcPts val="0"/>
                        </a:spcAft>
                      </a:pPr>
                      <a:r>
                        <a:rPr lang="es-CO" sz="1150">
                          <a:effectLst/>
                          <a:latin typeface="Arial Narrow" panose="020B0606020202030204" pitchFamily="34" charset="0"/>
                          <a:ea typeface="Times New Roman" panose="02020603050405020304" pitchFamily="18" charset="0"/>
                          <a:cs typeface="Calibri" panose="020F0502020204030204" pitchFamily="34" charset="0"/>
                        </a:rPr>
                        <a:t>2. Estudiantes</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7857191"/>
                  </a:ext>
                </a:extLst>
              </a:tr>
              <a:tr h="143510">
                <a:tc vMerge="1">
                  <a:txBody>
                    <a:bodyPr/>
                    <a:lstStyle/>
                    <a:p>
                      <a:endParaRPr lang="es-CO"/>
                    </a:p>
                  </a:txBody>
                  <a:tcPr/>
                </a:tc>
                <a:tc>
                  <a:txBody>
                    <a:bodyPr/>
                    <a:lstStyle/>
                    <a:p>
                      <a:pPr>
                        <a:spcAft>
                          <a:spcPts val="0"/>
                        </a:spcAft>
                      </a:pPr>
                      <a:r>
                        <a:rPr lang="es-CO" sz="1150">
                          <a:effectLst/>
                          <a:latin typeface="Arial Narrow" panose="020B0606020202030204" pitchFamily="34" charset="0"/>
                          <a:ea typeface="Times New Roman" panose="02020603050405020304" pitchFamily="18" charset="0"/>
                          <a:cs typeface="Calibri" panose="020F0502020204030204" pitchFamily="34" charset="0"/>
                        </a:rPr>
                        <a:t>4. Procesos</a:t>
                      </a:r>
                      <a:br>
                        <a:rPr lang="es-CO" sz="1150">
                          <a:effectLst/>
                          <a:latin typeface="Arial Narrow" panose="020B0606020202030204" pitchFamily="34" charset="0"/>
                          <a:ea typeface="Times New Roman" panose="02020603050405020304" pitchFamily="18" charset="0"/>
                          <a:cs typeface="Calibri" panose="020F0502020204030204" pitchFamily="34" charset="0"/>
                        </a:rPr>
                      </a:br>
                      <a:r>
                        <a:rPr lang="es-CO" sz="1150">
                          <a:effectLst/>
                          <a:latin typeface="Arial Narrow" panose="020B0606020202030204" pitchFamily="34" charset="0"/>
                          <a:ea typeface="Times New Roman" panose="02020603050405020304" pitchFamily="18" charset="0"/>
                          <a:cs typeface="Calibri" panose="020F0502020204030204" pitchFamily="34" charset="0"/>
                        </a:rPr>
                        <a:t>académicos</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95184228"/>
                  </a:ext>
                </a:extLst>
              </a:tr>
              <a:tr h="143510">
                <a:tc vMerge="1">
                  <a:txBody>
                    <a:bodyPr/>
                    <a:lstStyle/>
                    <a:p>
                      <a:endParaRPr lang="es-CO"/>
                    </a:p>
                  </a:txBody>
                  <a:tcPr/>
                </a:tc>
                <a:tc>
                  <a:txBody>
                    <a:bodyPr/>
                    <a:lstStyle/>
                    <a:p>
                      <a:pPr>
                        <a:spcAft>
                          <a:spcPts val="0"/>
                        </a:spcAft>
                      </a:pPr>
                      <a:r>
                        <a:rPr lang="es-CO" sz="1150">
                          <a:effectLst/>
                          <a:latin typeface="Arial Narrow" panose="020B0606020202030204" pitchFamily="34" charset="0"/>
                          <a:ea typeface="Times New Roman" panose="02020603050405020304" pitchFamily="18" charset="0"/>
                          <a:cs typeface="Calibri" panose="020F0502020204030204" pitchFamily="34" charset="0"/>
                        </a:rPr>
                        <a:t>5. Visibilidad  nacional e internacional</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43499776"/>
                  </a:ext>
                </a:extLst>
              </a:tr>
              <a:tr h="77470">
                <a:tc vMerge="1">
                  <a:txBody>
                    <a:bodyPr/>
                    <a:lstStyle/>
                    <a:p>
                      <a:endParaRPr lang="es-CO"/>
                    </a:p>
                  </a:txBody>
                  <a:tcPr/>
                </a:tc>
                <a:tc>
                  <a:txBody>
                    <a:bodyPr/>
                    <a:lstStyle/>
                    <a:p>
                      <a:pPr>
                        <a:spcAft>
                          <a:spcPts val="0"/>
                        </a:spcAft>
                      </a:pPr>
                      <a:r>
                        <a:rPr lang="es-CO" sz="1150">
                          <a:effectLst/>
                          <a:latin typeface="Arial Narrow" panose="020B0606020202030204" pitchFamily="34" charset="0"/>
                          <a:ea typeface="Times New Roman" panose="02020603050405020304" pitchFamily="18" charset="0"/>
                          <a:cs typeface="Calibri" panose="020F0502020204030204" pitchFamily="34" charset="0"/>
                        </a:rPr>
                        <a:t>6. Investigación y creación artística</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84859581"/>
                  </a:ext>
                </a:extLst>
              </a:tr>
              <a:tr h="196215">
                <a:tc rowSpan="2">
                  <a:txBody>
                    <a:bodyPr/>
                    <a:lstStyle/>
                    <a:p>
                      <a:pPr>
                        <a:lnSpc>
                          <a:spcPct val="115000"/>
                        </a:lnSpc>
                        <a:spcAft>
                          <a:spcPts val="0"/>
                        </a:spcAft>
                      </a:pPr>
                      <a:r>
                        <a:rPr lang="es-CO" sz="11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Estándares de calidad (Modelo de acreditación internacional Sello Sofía)</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E94"/>
                    </a:solidFill>
                  </a:tcPr>
                </a:tc>
                <a:tc>
                  <a:txBody>
                    <a:bodyPr/>
                    <a:lstStyle/>
                    <a:p>
                      <a:pPr>
                        <a:spcAft>
                          <a:spcPts val="0"/>
                        </a:spcAft>
                      </a:pPr>
                      <a:r>
                        <a:rPr lang="es-CO" sz="1150">
                          <a:effectLst/>
                          <a:latin typeface="Arial Narrow" panose="020B0606020202030204" pitchFamily="34" charset="0"/>
                          <a:ea typeface="Times New Roman" panose="02020603050405020304" pitchFamily="18" charset="0"/>
                          <a:cs typeface="Calibri" panose="020F0502020204030204" pitchFamily="34" charset="0"/>
                        </a:rPr>
                        <a:t>1. Política y estrategia</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76478511"/>
                  </a:ext>
                </a:extLst>
              </a:tr>
              <a:tr h="44450">
                <a:tc vMerge="1">
                  <a:txBody>
                    <a:bodyPr/>
                    <a:lstStyle/>
                    <a:p>
                      <a:endParaRPr lang="es-CO"/>
                    </a:p>
                  </a:txBody>
                  <a:tcPr/>
                </a:tc>
                <a:tc>
                  <a:txBody>
                    <a:bodyPr/>
                    <a:lstStyle/>
                    <a:p>
                      <a:pPr>
                        <a:spcAft>
                          <a:spcPts val="0"/>
                        </a:spcAft>
                      </a:pPr>
                      <a:r>
                        <a:rPr lang="es-CO" sz="1150">
                          <a:effectLst/>
                          <a:latin typeface="Arial Narrow" panose="020B0606020202030204" pitchFamily="34" charset="0"/>
                          <a:ea typeface="Times New Roman" panose="02020603050405020304" pitchFamily="18" charset="0"/>
                          <a:cs typeface="Calibri" panose="020F0502020204030204" pitchFamily="34" charset="0"/>
                        </a:rPr>
                        <a:t>2. Organización, financiación y alianzas</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8223298"/>
                  </a:ext>
                </a:extLst>
              </a:tr>
              <a:tr h="44450">
                <a:tc>
                  <a:txBody>
                    <a:bodyPr/>
                    <a:lstStyle/>
                    <a:p>
                      <a:pPr>
                        <a:lnSpc>
                          <a:spcPct val="115000"/>
                        </a:lnSpc>
                        <a:spcAft>
                          <a:spcPts val="0"/>
                        </a:spcAft>
                      </a:pPr>
                      <a:r>
                        <a:rPr lang="es-CO" sz="11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Otras instancias o dependencias participantes </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E94"/>
                    </a:solidFill>
                  </a:tcPr>
                </a:tc>
                <a:tc>
                  <a:txBody>
                    <a:bodyPr/>
                    <a:lstStyle/>
                    <a:p>
                      <a:pPr>
                        <a:spcAft>
                          <a:spcPts val="0"/>
                        </a:spcAft>
                      </a:pPr>
                      <a:r>
                        <a:rPr lang="es-CO" sz="1150" dirty="0">
                          <a:effectLst/>
                          <a:latin typeface="Arial Narrow" panose="020B0606020202030204" pitchFamily="34" charset="0"/>
                          <a:ea typeface="Times New Roman" panose="02020603050405020304" pitchFamily="18" charset="0"/>
                          <a:cs typeface="Calibri" panose="020F0502020204030204" pitchFamily="34" charset="0"/>
                        </a:rPr>
                        <a:t>Todas las dependencias académicas y administrativas</a:t>
                      </a:r>
                      <a:endParaRPr lang="es-CO" sz="1150" dirty="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7934118"/>
                  </a:ext>
                </a:extLst>
              </a:tr>
              <a:tr h="198755">
                <a:tc>
                  <a:txBody>
                    <a:bodyPr/>
                    <a:lstStyle/>
                    <a:p>
                      <a:pPr>
                        <a:lnSpc>
                          <a:spcPct val="115000"/>
                        </a:lnSpc>
                        <a:spcAft>
                          <a:spcPts val="0"/>
                        </a:spcAft>
                      </a:pPr>
                      <a:r>
                        <a:rPr lang="es-CO" sz="11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Actores o entidades externas a la UTP que participan en el proyecto</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E94"/>
                    </a:solidFill>
                  </a:tcPr>
                </a:tc>
                <a:tc>
                  <a:txBody>
                    <a:bodyPr/>
                    <a:lstStyle/>
                    <a:p>
                      <a:pPr>
                        <a:spcAft>
                          <a:spcPts val="0"/>
                        </a:spcAft>
                      </a:pPr>
                      <a:r>
                        <a:rPr lang="es-CO" sz="1150">
                          <a:effectLst/>
                          <a:latin typeface="Arial Narrow" panose="020B0606020202030204" pitchFamily="34" charset="0"/>
                          <a:ea typeface="Times New Roman" panose="02020603050405020304" pitchFamily="18" charset="0"/>
                          <a:cs typeface="Calibri" panose="020F0502020204030204" pitchFamily="34" charset="0"/>
                        </a:rPr>
                        <a:t>N.A</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8700710"/>
                  </a:ext>
                </a:extLst>
              </a:tr>
              <a:tr h="44450">
                <a:tc>
                  <a:txBody>
                    <a:bodyPr/>
                    <a:lstStyle/>
                    <a:p>
                      <a:pPr>
                        <a:lnSpc>
                          <a:spcPct val="115000"/>
                        </a:lnSpc>
                        <a:spcAft>
                          <a:spcPts val="0"/>
                        </a:spcAft>
                      </a:pPr>
                      <a:r>
                        <a:rPr lang="es-CO" sz="11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Programas a los cuales le aporta indirectamente el proyecto</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E94"/>
                    </a:solidFill>
                  </a:tcPr>
                </a:tc>
                <a:tc>
                  <a:txBody>
                    <a:bodyPr/>
                    <a:lstStyle/>
                    <a:p>
                      <a:pPr>
                        <a:spcAft>
                          <a:spcPts val="0"/>
                        </a:spcAft>
                      </a:pPr>
                      <a:r>
                        <a:rPr lang="es-CO" sz="1150">
                          <a:effectLst/>
                          <a:latin typeface="Arial Narrow" panose="020B0606020202030204" pitchFamily="34" charset="0"/>
                          <a:ea typeface="Times New Roman" panose="02020603050405020304" pitchFamily="18" charset="0"/>
                          <a:cs typeface="Calibri" panose="020F0502020204030204" pitchFamily="34" charset="0"/>
                        </a:rPr>
                        <a:t>Sostenibilidad financiera</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0970747"/>
                  </a:ext>
                </a:extLst>
              </a:tr>
              <a:tr h="46355">
                <a:tc rowSpan="2">
                  <a:txBody>
                    <a:bodyPr/>
                    <a:lstStyle/>
                    <a:p>
                      <a:pPr>
                        <a:lnSpc>
                          <a:spcPct val="115000"/>
                        </a:lnSpc>
                        <a:spcAft>
                          <a:spcPts val="0"/>
                        </a:spcAft>
                      </a:pPr>
                      <a:r>
                        <a:rPr lang="es-CO" sz="11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Objetivos de Desarrollo Sostenible (ODS) a los cuales le aporta el proyecto</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E94"/>
                    </a:solidFill>
                  </a:tcPr>
                </a:tc>
                <a:tc>
                  <a:txBody>
                    <a:bodyPr/>
                    <a:lstStyle/>
                    <a:p>
                      <a:pPr>
                        <a:spcAft>
                          <a:spcPts val="0"/>
                        </a:spcAft>
                      </a:pPr>
                      <a:r>
                        <a:rPr lang="es-CO" sz="1150">
                          <a:effectLst/>
                          <a:latin typeface="Arial Narrow" panose="020B0606020202030204" pitchFamily="34" charset="0"/>
                          <a:ea typeface="Times New Roman" panose="02020603050405020304" pitchFamily="18" charset="0"/>
                          <a:cs typeface="Calibri" panose="020F0502020204030204" pitchFamily="34" charset="0"/>
                        </a:rPr>
                        <a:t>4. Garantizar una educación inclusiva, equitativa y de calidad y promover oportunidades de aprendizaje durante toda la vida para todos</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3009145"/>
                  </a:ext>
                </a:extLst>
              </a:tr>
              <a:tr h="44450">
                <a:tc vMerge="1">
                  <a:txBody>
                    <a:bodyPr/>
                    <a:lstStyle/>
                    <a:p>
                      <a:endParaRPr lang="es-CO"/>
                    </a:p>
                  </a:txBody>
                  <a:tcPr/>
                </a:tc>
                <a:tc>
                  <a:txBody>
                    <a:bodyPr/>
                    <a:lstStyle/>
                    <a:p>
                      <a:pPr>
                        <a:spcAft>
                          <a:spcPts val="0"/>
                        </a:spcAft>
                      </a:pPr>
                      <a:r>
                        <a:rPr lang="es-CO" sz="1150" dirty="0">
                          <a:effectLst/>
                          <a:latin typeface="Arial Narrow" panose="020B0606020202030204" pitchFamily="34" charset="0"/>
                          <a:ea typeface="Times New Roman" panose="02020603050405020304" pitchFamily="18" charset="0"/>
                          <a:cs typeface="Calibri" panose="020F0502020204030204" pitchFamily="34" charset="0"/>
                        </a:rPr>
                        <a:t>8. Promover el crecimiento económico sostenido, inclusivo y sostenible, el empleo pleno y productivo y el trabajo decente para todos</a:t>
                      </a:r>
                      <a:endParaRPr lang="es-CO" sz="1150" dirty="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3006209"/>
                  </a:ext>
                </a:extLst>
              </a:tr>
            </a:tbl>
          </a:graphicData>
        </a:graphic>
      </p:graphicFrame>
    </p:spTree>
    <p:extLst>
      <p:ext uri="{BB962C8B-B14F-4D97-AF65-F5344CB8AC3E}">
        <p14:creationId xmlns:p14="http://schemas.microsoft.com/office/powerpoint/2010/main" val="3665913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a:extLst>
              <a:ext uri="{FF2B5EF4-FFF2-40B4-BE49-F238E27FC236}">
                <a16:creationId xmlns:a16="http://schemas.microsoft.com/office/drawing/2014/main" id="{6E8F9C17-DF16-4503-A23D-C04985936785}"/>
              </a:ext>
            </a:extLst>
          </p:cNvPr>
          <p:cNvSpPr txBox="1">
            <a:spLocks/>
          </p:cNvSpPr>
          <p:nvPr/>
        </p:nvSpPr>
        <p:spPr>
          <a:xfrm>
            <a:off x="2017058" y="171960"/>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576A1C"/>
                </a:solidFill>
                <a:effectLst>
                  <a:outerShdw blurRad="38100" dist="38100" dir="2700000" algn="tl">
                    <a:srgbClr val="000000">
                      <a:alpha val="43137"/>
                    </a:srgbClr>
                  </a:outerShdw>
                </a:effectLst>
              </a:rPr>
              <a:t>Identificación del problema, necesidad u oportunidad </a:t>
            </a: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2" name="Rectángulo 1"/>
          <p:cNvSpPr/>
          <p:nvPr/>
        </p:nvSpPr>
        <p:spPr>
          <a:xfrm>
            <a:off x="631998" y="1135091"/>
            <a:ext cx="10869720" cy="954107"/>
          </a:xfrm>
          <a:prstGeom prst="rect">
            <a:avLst/>
          </a:prstGeom>
        </p:spPr>
        <p:txBody>
          <a:bodyPr wrap="square">
            <a:spAutoFit/>
          </a:bodyPr>
          <a:lstStyle/>
          <a:p>
            <a:pPr algn="just"/>
            <a:r>
              <a:rPr lang="es-CO" sz="1400" dirty="0">
                <a:latin typeface="Arial Narrow" panose="020B0606020202030204" pitchFamily="34" charset="0"/>
              </a:rPr>
              <a:t>El diagnóstico financiero de la Universidad permite evidenciar las dificultades económicas que tiene la Institución para atender los gastos de funcionamiento ya que estos han sido crecientes en los últimos años por encima del IPC, lo que genera que la Universidad busque nuevas estrategias que permitan que los recursos propios y de la Nación con los cuales se cuenta actualmente sean más óptimos y que se tenga una mejor administración y utilización de los recursos disponibles de manera eficiente.</a:t>
            </a:r>
          </a:p>
        </p:txBody>
      </p:sp>
      <p:sp>
        <p:nvSpPr>
          <p:cNvPr id="7" name="Rectángulo 6"/>
          <p:cNvSpPr/>
          <p:nvPr/>
        </p:nvSpPr>
        <p:spPr>
          <a:xfrm rot="16200000">
            <a:off x="-1049706" y="3504842"/>
            <a:ext cx="2614870"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33. </a:t>
            </a:r>
            <a:r>
              <a:rPr lang="es-CO" sz="800" dirty="0">
                <a:solidFill>
                  <a:schemeClr val="bg1">
                    <a:lumMod val="50000"/>
                  </a:schemeClr>
                </a:solidFill>
                <a:latin typeface="Arial Rounded MT Bold" panose="020F0704030504030204" pitchFamily="34" charset="0"/>
              </a:rPr>
              <a:t>Eficiencia en el uso de los </a:t>
            </a:r>
            <a:r>
              <a:rPr lang="es-CO" sz="800" dirty="0" smtClean="0">
                <a:solidFill>
                  <a:schemeClr val="bg1">
                    <a:lumMod val="50000"/>
                  </a:schemeClr>
                </a:solidFill>
                <a:latin typeface="Arial Rounded MT Bold" panose="020F0704030504030204" pitchFamily="34" charset="0"/>
              </a:rPr>
              <a:t>recursos</a:t>
            </a:r>
            <a:endParaRPr lang="es-CO" sz="800" dirty="0">
              <a:solidFill>
                <a:schemeClr val="bg1">
                  <a:lumMod val="50000"/>
                </a:schemeClr>
              </a:solidFill>
              <a:latin typeface="Arial Rounded MT Bold" panose="020F0704030504030204" pitchFamily="34" charset="0"/>
            </a:endParaRPr>
          </a:p>
          <a:p>
            <a:pPr algn="ctr"/>
            <a:endParaRPr lang="es-CO" sz="800" dirty="0">
              <a:solidFill>
                <a:schemeClr val="bg1">
                  <a:lumMod val="50000"/>
                </a:schemeClr>
              </a:solidFill>
              <a:latin typeface="Arial Rounded MT Bold" panose="020F0704030504030204" pitchFamily="34" charset="0"/>
            </a:endParaRPr>
          </a:p>
        </p:txBody>
      </p:sp>
      <p:graphicFrame>
        <p:nvGraphicFramePr>
          <p:cNvPr id="6" name="Tabla 5"/>
          <p:cNvGraphicFramePr>
            <a:graphicFrameLocks noGrp="1"/>
          </p:cNvGraphicFramePr>
          <p:nvPr>
            <p:extLst>
              <p:ext uri="{D42A27DB-BD31-4B8C-83A1-F6EECF244321}">
                <p14:modId xmlns:p14="http://schemas.microsoft.com/office/powerpoint/2010/main" val="2559804510"/>
              </p:ext>
            </p:extLst>
          </p:nvPr>
        </p:nvGraphicFramePr>
        <p:xfrm>
          <a:off x="1222507" y="2241598"/>
          <a:ext cx="9193414" cy="4318752"/>
        </p:xfrm>
        <a:graphic>
          <a:graphicData uri="http://schemas.openxmlformats.org/drawingml/2006/table">
            <a:tbl>
              <a:tblPr firstRow="1" firstCol="1" bandRow="1"/>
              <a:tblGrid>
                <a:gridCol w="1852495">
                  <a:extLst>
                    <a:ext uri="{9D8B030D-6E8A-4147-A177-3AD203B41FA5}">
                      <a16:colId xmlns:a16="http://schemas.microsoft.com/office/drawing/2014/main" val="1052875286"/>
                    </a:ext>
                  </a:extLst>
                </a:gridCol>
                <a:gridCol w="3155846">
                  <a:extLst>
                    <a:ext uri="{9D8B030D-6E8A-4147-A177-3AD203B41FA5}">
                      <a16:colId xmlns:a16="http://schemas.microsoft.com/office/drawing/2014/main" val="3970646537"/>
                    </a:ext>
                  </a:extLst>
                </a:gridCol>
                <a:gridCol w="4185073">
                  <a:extLst>
                    <a:ext uri="{9D8B030D-6E8A-4147-A177-3AD203B41FA5}">
                      <a16:colId xmlns:a16="http://schemas.microsoft.com/office/drawing/2014/main" val="1007219916"/>
                    </a:ext>
                  </a:extLst>
                </a:gridCol>
              </a:tblGrid>
              <a:tr h="131665">
                <a:tc>
                  <a:txBody>
                    <a:bodyPr/>
                    <a:lstStyle/>
                    <a:p>
                      <a:pPr algn="ct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Problema Central</a:t>
                      </a:r>
                      <a:endParaRPr lang="es-CO" sz="1200">
                        <a:effectLst/>
                        <a:latin typeface="Times New Roman" panose="02020603050405020304" pitchFamily="18" charset="0"/>
                        <a:ea typeface="SimSun" panose="02010600030101010101" pitchFamily="2" charset="-122"/>
                      </a:endParaRPr>
                    </a:p>
                  </a:txBody>
                  <a:tcPr marL="27929" marR="279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E94"/>
                    </a:solidFill>
                  </a:tcPr>
                </a:tc>
                <a:tc>
                  <a:txBody>
                    <a:bodyPr/>
                    <a:lstStyle/>
                    <a:p>
                      <a:pPr algn="ct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directas</a:t>
                      </a:r>
                      <a:endParaRPr lang="es-CO" sz="1200">
                        <a:effectLst/>
                        <a:latin typeface="Times New Roman" panose="02020603050405020304" pitchFamily="18" charset="0"/>
                        <a:ea typeface="SimSun" panose="02010600030101010101" pitchFamily="2" charset="-122"/>
                      </a:endParaRPr>
                    </a:p>
                  </a:txBody>
                  <a:tcPr marL="27929" marR="279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E94"/>
                    </a:solidFill>
                  </a:tcPr>
                </a:tc>
                <a:tc>
                  <a:txBody>
                    <a:bodyPr/>
                    <a:lstStyle/>
                    <a:p>
                      <a:pPr algn="ct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Indirectas</a:t>
                      </a:r>
                      <a:endParaRPr lang="es-CO" sz="1200">
                        <a:effectLst/>
                        <a:latin typeface="Times New Roman" panose="02020603050405020304" pitchFamily="18" charset="0"/>
                        <a:ea typeface="SimSun" panose="02010600030101010101" pitchFamily="2" charset="-122"/>
                      </a:endParaRPr>
                    </a:p>
                  </a:txBody>
                  <a:tcPr marL="27929" marR="279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E94"/>
                    </a:solidFill>
                  </a:tcPr>
                </a:tc>
                <a:extLst>
                  <a:ext uri="{0D108BD9-81ED-4DB2-BD59-A6C34878D82A}">
                    <a16:rowId xmlns:a16="http://schemas.microsoft.com/office/drawing/2014/main" val="2843165536"/>
                  </a:ext>
                </a:extLst>
              </a:tr>
              <a:tr h="861809">
                <a:tc rowSpan="6">
                  <a:txBody>
                    <a:bodyPr/>
                    <a:lstStyle/>
                    <a:p>
                      <a:pPr algn="ctr">
                        <a:lnSpc>
                          <a:spcPct val="115000"/>
                        </a:lnSpc>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Necesidades de recursos para atender los gastos de funcionamientos son superiores a la disponibilidad presupuestal de la institución</a:t>
                      </a:r>
                      <a:endParaRPr lang="es-CO" sz="1200">
                        <a:effectLst/>
                        <a:latin typeface="Times New Roman" panose="02020603050405020304" pitchFamily="18" charset="0"/>
                        <a:ea typeface="SimSun" panose="02010600030101010101" pitchFamily="2" charset="-122"/>
                      </a:endParaRPr>
                    </a:p>
                  </a:txBody>
                  <a:tcPr marL="27929" marR="279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 Identificación de acciones sin financiamiento o respaldo cuya validación e implementación puede influir de manera favorable en el mejoramiento y sostenimiento institucional</a:t>
                      </a:r>
                      <a:endParaRPr lang="es-CO" sz="1200">
                        <a:effectLst/>
                        <a:latin typeface="Times New Roman" panose="02020603050405020304" pitchFamily="18" charset="0"/>
                        <a:ea typeface="SimSun" panose="02010600030101010101" pitchFamily="2" charset="-122"/>
                      </a:endParaRPr>
                    </a:p>
                  </a:txBody>
                  <a:tcPr marL="27929" marR="279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1.1  Necesidades de las dependencias académicas y administrativas sin fuente de gestión asociada, sin gestión de recursos.</a:t>
                      </a:r>
                      <a:b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1.2  Necesidades de las dependencias académicas y administrativas que por desconocimiento de las rutas de atención se quedan sin apoyo, pudiendo generar mejoras a los procesos y servicios prestados</a:t>
                      </a:r>
                      <a:endParaRPr lang="es-CO" sz="1200">
                        <a:effectLst/>
                        <a:latin typeface="Times New Roman" panose="02020603050405020304" pitchFamily="18" charset="0"/>
                        <a:ea typeface="SimSun" panose="02010600030101010101" pitchFamily="2" charset="-122"/>
                      </a:endParaRPr>
                    </a:p>
                  </a:txBody>
                  <a:tcPr marL="27929" marR="279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5621229"/>
                  </a:ext>
                </a:extLst>
              </a:tr>
              <a:tr h="1302297">
                <a:tc vMerge="1">
                  <a:txBody>
                    <a:bodyPr/>
                    <a:lstStyle/>
                    <a:p>
                      <a:endParaRPr lang="es-CO"/>
                    </a:p>
                  </a:txBody>
                  <a:tcPr/>
                </a:tc>
                <a:tc>
                  <a:txBody>
                    <a:bodyPr/>
                    <a:lstStyle/>
                    <a:p>
                      <a:pPr>
                        <a:spcAft>
                          <a:spcPts val="0"/>
                        </a:spcAft>
                      </a:pPr>
                      <a:r>
                        <a:rPr lang="es-CO" sz="105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 Desconocimiento por parte de los  diferentes actores Universitarios, de las capacidades institucionales, las reglamentaciones y políticas aplicables y la buenas prácticas financieras.</a:t>
                      </a:r>
                      <a:endParaRPr lang="es-CO" sz="1200" dirty="0">
                        <a:effectLst/>
                        <a:latin typeface="Times New Roman" panose="02020603050405020304" pitchFamily="18" charset="0"/>
                        <a:ea typeface="SimSun" panose="02010600030101010101" pitchFamily="2" charset="-122"/>
                      </a:endParaRPr>
                    </a:p>
                  </a:txBody>
                  <a:tcPr marL="27929" marR="279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2.1  Falta de comunicación o articulación entre los estamentos académicos y administrativos para asegurar la correcta ejecución de los recursos.</a:t>
                      </a:r>
                      <a:b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2.2 Visión de corto plazo a la hora de establecer las necesidades de recursos parte de cada una de las áreas, perdiendo de vista la sostenibilidad institucional.</a:t>
                      </a:r>
                      <a:b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2.3 Interpretación errada de información presupuestal que se comparte con facultades y otras áreas administrativas.</a:t>
                      </a:r>
                      <a:b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2.4 Poco conocimiento de las limitaciones o regulaciones que se aplican a la hora de asumir un gasto, por parte de los ordenadores</a:t>
                      </a:r>
                      <a:endParaRPr lang="es-CO" sz="1200">
                        <a:effectLst/>
                        <a:latin typeface="Times New Roman" panose="02020603050405020304" pitchFamily="18" charset="0"/>
                        <a:ea typeface="SimSun" panose="02010600030101010101" pitchFamily="2" charset="-122"/>
                      </a:endParaRPr>
                    </a:p>
                  </a:txBody>
                  <a:tcPr marL="27929" marR="279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7031400"/>
                  </a:ext>
                </a:extLst>
              </a:tr>
              <a:tr h="376518">
                <a:tc vMerge="1">
                  <a:txBody>
                    <a:bodyPr/>
                    <a:lstStyle/>
                    <a:p>
                      <a:endParaRPr lang="es-CO"/>
                    </a:p>
                  </a:txBody>
                  <a:tcPr/>
                </a:tc>
                <a:tc>
                  <a:txBody>
                    <a:bodyPr/>
                    <a:lstStyle/>
                    <a:p>
                      <a:pPr>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3. Aprobación de apertura de nuevos programas sin el estudio de viabilidad técnica y financiera</a:t>
                      </a:r>
                      <a:endParaRPr lang="es-CO" sz="1200">
                        <a:effectLst/>
                        <a:latin typeface="Times New Roman" panose="02020603050405020304" pitchFamily="18" charset="0"/>
                        <a:ea typeface="SimSun" panose="02010600030101010101" pitchFamily="2" charset="-122"/>
                      </a:endParaRPr>
                    </a:p>
                  </a:txBody>
                  <a:tcPr marL="27929" marR="279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3.1 Demanda externa de nuevos programas</a:t>
                      </a:r>
                      <a:endParaRPr lang="es-CO" sz="1200">
                        <a:effectLst/>
                        <a:latin typeface="Times New Roman" panose="02020603050405020304" pitchFamily="18" charset="0"/>
                        <a:ea typeface="SimSun" panose="02010600030101010101" pitchFamily="2" charset="-122"/>
                      </a:endParaRPr>
                    </a:p>
                  </a:txBody>
                  <a:tcPr marL="27929" marR="279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5423599"/>
                  </a:ext>
                </a:extLst>
              </a:tr>
              <a:tr h="131665">
                <a:tc vMerge="1">
                  <a:txBody>
                    <a:bodyPr/>
                    <a:lstStyle/>
                    <a:p>
                      <a:endParaRPr lang="es-CO"/>
                    </a:p>
                  </a:txBody>
                  <a:tcPr/>
                </a:tc>
                <a:tc>
                  <a:txBody>
                    <a:bodyPr/>
                    <a:lstStyle/>
                    <a:p>
                      <a:pPr algn="ct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directos</a:t>
                      </a:r>
                      <a:endParaRPr lang="es-CO" sz="1200">
                        <a:effectLst/>
                        <a:latin typeface="Times New Roman" panose="02020603050405020304" pitchFamily="18" charset="0"/>
                        <a:ea typeface="SimSun" panose="02010600030101010101" pitchFamily="2" charset="-122"/>
                      </a:endParaRPr>
                    </a:p>
                  </a:txBody>
                  <a:tcPr marL="27929" marR="279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E94"/>
                    </a:solidFill>
                  </a:tcPr>
                </a:tc>
                <a:tc>
                  <a:txBody>
                    <a:bodyPr/>
                    <a:lstStyle/>
                    <a:p>
                      <a:pPr algn="ct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indirectos</a:t>
                      </a:r>
                      <a:endParaRPr lang="es-CO" sz="1200">
                        <a:effectLst/>
                        <a:latin typeface="Times New Roman" panose="02020603050405020304" pitchFamily="18" charset="0"/>
                        <a:ea typeface="SimSun" panose="02010600030101010101" pitchFamily="2" charset="-122"/>
                      </a:endParaRPr>
                    </a:p>
                  </a:txBody>
                  <a:tcPr marL="27929" marR="279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E94"/>
                    </a:solidFill>
                  </a:tcPr>
                </a:tc>
                <a:extLst>
                  <a:ext uri="{0D108BD9-81ED-4DB2-BD59-A6C34878D82A}">
                    <a16:rowId xmlns:a16="http://schemas.microsoft.com/office/drawing/2014/main" val="2021103664"/>
                  </a:ext>
                </a:extLst>
              </a:tr>
              <a:tr h="478783">
                <a:tc vMerge="1">
                  <a:txBody>
                    <a:bodyPr/>
                    <a:lstStyle/>
                    <a:p>
                      <a:endParaRPr lang="es-CO"/>
                    </a:p>
                  </a:txBody>
                  <a:tcPr/>
                </a:tc>
                <a:tc>
                  <a:txBody>
                    <a:bodyPr/>
                    <a:lstStyle/>
                    <a:p>
                      <a:pPr>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 Re direccionamiento de fuentes de financiación para atender el gasto</a:t>
                      </a:r>
                      <a:endParaRPr lang="es-CO" sz="1200">
                        <a:effectLst/>
                        <a:latin typeface="Times New Roman" panose="02020603050405020304" pitchFamily="18" charset="0"/>
                        <a:ea typeface="SimSun" panose="02010600030101010101" pitchFamily="2" charset="-122"/>
                      </a:endParaRPr>
                    </a:p>
                  </a:txBody>
                  <a:tcPr marL="27929" marR="279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1.1Necesidades de recursos no planificadas en la vigencia que impactan las fuentes de financiación.</a:t>
                      </a:r>
                      <a:b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1.2 Gestión de más recursos para la institución.</a:t>
                      </a:r>
                      <a:endParaRPr lang="es-CO" sz="1200">
                        <a:effectLst/>
                        <a:latin typeface="Times New Roman" panose="02020603050405020304" pitchFamily="18" charset="0"/>
                        <a:ea typeface="SimSun" panose="02010600030101010101" pitchFamily="2" charset="-122"/>
                      </a:endParaRPr>
                    </a:p>
                  </a:txBody>
                  <a:tcPr marL="27929" marR="279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4263056"/>
                  </a:ext>
                </a:extLst>
              </a:tr>
              <a:tr h="878922">
                <a:tc vMerge="1">
                  <a:txBody>
                    <a:bodyPr/>
                    <a:lstStyle/>
                    <a:p>
                      <a:endParaRPr lang="es-CO"/>
                    </a:p>
                  </a:txBody>
                  <a:tcPr/>
                </a:tc>
                <a:tc>
                  <a:txBody>
                    <a:bodyPr/>
                    <a:lstStyle/>
                    <a:p>
                      <a:pPr>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2.Insatisfacción por parte de los usuarios internos frente a la atención de sus solicitudes de recursos</a:t>
                      </a:r>
                      <a:endParaRPr lang="es-CO" sz="1200">
                        <a:effectLst/>
                        <a:latin typeface="Times New Roman" panose="02020603050405020304" pitchFamily="18" charset="0"/>
                        <a:ea typeface="SimSun" panose="02010600030101010101" pitchFamily="2" charset="-122"/>
                      </a:endParaRPr>
                    </a:p>
                  </a:txBody>
                  <a:tcPr marL="27929" marR="279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5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2.1 Proyección de solicitudes de recursos incompletas o sin los soportes requeridos.</a:t>
                      </a:r>
                      <a:br>
                        <a:rPr lang="es-CO" sz="105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05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2.2 Búsqueda de autorizaciones en instancias superiores, que no se dan al no contar con los soportes o información necesaria</a:t>
                      </a:r>
                      <a:br>
                        <a:rPr lang="es-CO" sz="105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05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2.3 Sobre carga de trabajo a las dependencias que participan en la planeación, gestión y control del presupuesto, dando conceptos sobre las mismas solicitudes no viables</a:t>
                      </a:r>
                      <a:endParaRPr lang="es-CO" sz="1200" dirty="0">
                        <a:effectLst/>
                        <a:latin typeface="Times New Roman" panose="02020603050405020304" pitchFamily="18" charset="0"/>
                        <a:ea typeface="SimSun" panose="02010600030101010101" pitchFamily="2" charset="-122"/>
                      </a:endParaRPr>
                    </a:p>
                  </a:txBody>
                  <a:tcPr marL="27929" marR="279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5490896"/>
                  </a:ext>
                </a:extLst>
              </a:tr>
            </a:tbl>
          </a:graphicData>
        </a:graphic>
      </p:graphicFrame>
    </p:spTree>
    <p:extLst>
      <p:ext uri="{BB962C8B-B14F-4D97-AF65-F5344CB8AC3E}">
        <p14:creationId xmlns:p14="http://schemas.microsoft.com/office/powerpoint/2010/main" val="436944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Conector recto 35"/>
          <p:cNvCxnSpPr/>
          <p:nvPr/>
        </p:nvCxnSpPr>
        <p:spPr>
          <a:xfrm>
            <a:off x="6821409" y="2753693"/>
            <a:ext cx="2538303" cy="0"/>
          </a:xfrm>
          <a:prstGeom prst="line">
            <a:avLst/>
          </a:prstGeom>
          <a:ln w="28575">
            <a:solidFill>
              <a:srgbClr val="576A1C"/>
            </a:solidFill>
          </a:ln>
        </p:spPr>
        <p:style>
          <a:lnRef idx="1">
            <a:schemeClr val="accent1"/>
          </a:lnRef>
          <a:fillRef idx="0">
            <a:schemeClr val="accent1"/>
          </a:fillRef>
          <a:effectRef idx="0">
            <a:schemeClr val="accent1"/>
          </a:effectRef>
          <a:fontRef idx="minor">
            <a:schemeClr val="tx1"/>
          </a:fontRef>
        </p:style>
      </p:cxnSp>
      <p:cxnSp>
        <p:nvCxnSpPr>
          <p:cNvPr id="23" name="Conector recto 22"/>
          <p:cNvCxnSpPr/>
          <p:nvPr/>
        </p:nvCxnSpPr>
        <p:spPr>
          <a:xfrm>
            <a:off x="6812444" y="3567625"/>
            <a:ext cx="2538303" cy="0"/>
          </a:xfrm>
          <a:prstGeom prst="line">
            <a:avLst/>
          </a:prstGeom>
          <a:ln w="28575">
            <a:solidFill>
              <a:srgbClr val="576A1C"/>
            </a:solidFill>
          </a:ln>
        </p:spPr>
        <p:style>
          <a:lnRef idx="1">
            <a:schemeClr val="accent1"/>
          </a:lnRef>
          <a:fillRef idx="0">
            <a:schemeClr val="accent1"/>
          </a:fillRef>
          <a:effectRef idx="0">
            <a:schemeClr val="accent1"/>
          </a:effectRef>
          <a:fontRef idx="minor">
            <a:schemeClr val="tx1"/>
          </a:fontRef>
        </p:style>
      </p:cxnSp>
      <p:sp>
        <p:nvSpPr>
          <p:cNvPr id="3" name="Título 1">
            <a:extLst>
              <a:ext uri="{FF2B5EF4-FFF2-40B4-BE49-F238E27FC236}">
                <a16:creationId xmlns:a16="http://schemas.microsoft.com/office/drawing/2014/main" id="{6E8F9C17-DF16-4503-A23D-C04985936785}"/>
              </a:ext>
            </a:extLst>
          </p:cNvPr>
          <p:cNvSpPr txBox="1">
            <a:spLocks/>
          </p:cNvSpPr>
          <p:nvPr/>
        </p:nvSpPr>
        <p:spPr>
          <a:xfrm>
            <a:off x="2050569" y="201323"/>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smtClean="0">
                <a:solidFill>
                  <a:srgbClr val="576A1C"/>
                </a:solidFill>
                <a:effectLst>
                  <a:outerShdw blurRad="38100" dist="38100" dir="2700000" algn="tl">
                    <a:srgbClr val="000000">
                      <a:alpha val="43137"/>
                    </a:srgbClr>
                  </a:outerShdw>
                </a:effectLst>
              </a:rPr>
              <a:t>Descripción del proyecto</a:t>
            </a:r>
            <a:endParaRPr lang="es-CO" sz="3600" dirty="0">
              <a:solidFill>
                <a:srgbClr val="576A1C"/>
              </a:solidFill>
              <a:effectLst>
                <a:outerShdw blurRad="38100" dist="38100" dir="2700000" algn="tl">
                  <a:srgbClr val="000000">
                    <a:alpha val="43137"/>
                  </a:srgbClr>
                </a:outerShdw>
              </a:effectLst>
            </a:endParaRP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94089" y="4856425"/>
            <a:ext cx="1052554" cy="1022927"/>
          </a:xfrm>
          <a:prstGeom prst="rect">
            <a:avLst/>
          </a:prstGeom>
        </p:spPr>
      </p:pic>
      <p:cxnSp>
        <p:nvCxnSpPr>
          <p:cNvPr id="5" name="Conector recto 4"/>
          <p:cNvCxnSpPr/>
          <p:nvPr/>
        </p:nvCxnSpPr>
        <p:spPr>
          <a:xfrm>
            <a:off x="6821410" y="2089107"/>
            <a:ext cx="2538303" cy="0"/>
          </a:xfrm>
          <a:prstGeom prst="line">
            <a:avLst/>
          </a:prstGeom>
          <a:ln w="28575">
            <a:solidFill>
              <a:srgbClr val="576A1C"/>
            </a:solidFill>
          </a:ln>
        </p:spPr>
        <p:style>
          <a:lnRef idx="1">
            <a:schemeClr val="accent1"/>
          </a:lnRef>
          <a:fillRef idx="0">
            <a:schemeClr val="accent1"/>
          </a:fillRef>
          <a:effectRef idx="0">
            <a:schemeClr val="accent1"/>
          </a:effectRef>
          <a:fontRef idx="minor">
            <a:schemeClr val="tx1"/>
          </a:fontRef>
        </p:style>
      </p:cxnSp>
      <p:grpSp>
        <p:nvGrpSpPr>
          <p:cNvPr id="6" name="Grupo 5"/>
          <p:cNvGrpSpPr/>
          <p:nvPr/>
        </p:nvGrpSpPr>
        <p:grpSpPr>
          <a:xfrm>
            <a:off x="7064794" y="1753950"/>
            <a:ext cx="4356062" cy="570777"/>
            <a:chOff x="481236" y="1624130"/>
            <a:chExt cx="4001276" cy="666178"/>
          </a:xfrm>
        </p:grpSpPr>
        <p:sp>
          <p:nvSpPr>
            <p:cNvPr id="7" name="Rectángulo redondeado 6"/>
            <p:cNvSpPr/>
            <p:nvPr/>
          </p:nvSpPr>
          <p:spPr>
            <a:xfrm>
              <a:off x="481236" y="1624130"/>
              <a:ext cx="4001276" cy="666178"/>
            </a:xfrm>
            <a:prstGeom prst="roundRect">
              <a:avLst>
                <a:gd name="adj" fmla="val 10000"/>
              </a:avLst>
            </a:prstGeom>
            <a:ln>
              <a:solidFill>
                <a:srgbClr val="576A1C"/>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8" name="CuadroTexto 7"/>
            <p:cNvSpPr txBox="1"/>
            <p:nvPr/>
          </p:nvSpPr>
          <p:spPr>
            <a:xfrm>
              <a:off x="500748" y="1643642"/>
              <a:ext cx="3962252" cy="627154"/>
            </a:xfrm>
            <a:prstGeom prst="rect">
              <a:avLst/>
            </a:prstGeom>
            <a:solidFill>
              <a:schemeClr val="bg1"/>
            </a:solidFill>
            <a:ln>
              <a:solidFill>
                <a:srgbClr val="576A1C"/>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a:spcAft>
                  <a:spcPts val="0"/>
                </a:spcAft>
              </a:pPr>
              <a:r>
                <a:rPr lang="es-CO" sz="1100" b="1" u="none" kern="1200" dirty="0" smtClean="0">
                  <a:solidFill>
                    <a:schemeClr val="tx2">
                      <a:lumMod val="50000"/>
                    </a:schemeClr>
                  </a:solidFill>
                  <a:latin typeface="Arial Narrow" panose="020B0606020202030204" pitchFamily="34" charset="0"/>
                  <a:cs typeface="Khmer UI" panose="020B0502040204020203" pitchFamily="34" charset="0"/>
                </a:rPr>
                <a:t>Unidades organizacionales: </a:t>
              </a:r>
              <a:r>
                <a:rPr lang="es-CO" sz="1100" dirty="0">
                  <a:latin typeface="Arial Narrow" panose="020B0606020202030204" pitchFamily="34" charset="0"/>
                  <a:ea typeface="Times New Roman" panose="02020603050405020304" pitchFamily="18" charset="0"/>
                  <a:cs typeface="Calibri" panose="020F0502020204030204" pitchFamily="34" charset="0"/>
                </a:rPr>
                <a:t>Todas las dependencias académicas y administrativas</a:t>
              </a:r>
              <a:endParaRPr lang="es-CO" sz="1100" dirty="0">
                <a:latin typeface="Times New Roman" panose="02020603050405020304" pitchFamily="18" charset="0"/>
                <a:ea typeface="SimSun" panose="02010600030101010101" pitchFamily="2" charset="-122"/>
              </a:endParaRPr>
            </a:p>
          </p:txBody>
        </p:sp>
      </p:grpSp>
      <p:grpSp>
        <p:nvGrpSpPr>
          <p:cNvPr id="9" name="Grupo 8"/>
          <p:cNvGrpSpPr/>
          <p:nvPr/>
        </p:nvGrpSpPr>
        <p:grpSpPr>
          <a:xfrm>
            <a:off x="7086036" y="2489978"/>
            <a:ext cx="4334820" cy="527431"/>
            <a:chOff x="472275" y="2459414"/>
            <a:chExt cx="4022445" cy="516696"/>
          </a:xfrm>
        </p:grpSpPr>
        <p:sp>
          <p:nvSpPr>
            <p:cNvPr id="10" name="Rectángulo redondeado 9"/>
            <p:cNvSpPr/>
            <p:nvPr/>
          </p:nvSpPr>
          <p:spPr>
            <a:xfrm>
              <a:off x="472275" y="2459414"/>
              <a:ext cx="4022445" cy="516696"/>
            </a:xfrm>
            <a:prstGeom prst="roundRect">
              <a:avLst>
                <a:gd name="adj" fmla="val 10000"/>
              </a:avLst>
            </a:prstGeom>
            <a:ln>
              <a:solidFill>
                <a:srgbClr val="576A1C"/>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1" name="CuadroTexto 10"/>
            <p:cNvSpPr txBox="1"/>
            <p:nvPr/>
          </p:nvSpPr>
          <p:spPr>
            <a:xfrm>
              <a:off x="487409" y="2474548"/>
              <a:ext cx="3992177" cy="486428"/>
            </a:xfrm>
            <a:prstGeom prst="rect">
              <a:avLst/>
            </a:prstGeom>
            <a:ln>
              <a:solidFill>
                <a:srgbClr val="576A1C"/>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a:spcAft>
                  <a:spcPts val="0"/>
                </a:spcAft>
              </a:pPr>
              <a:r>
                <a:rPr lang="es-CO" sz="1100" b="1" kern="1200" dirty="0" smtClean="0">
                  <a:solidFill>
                    <a:schemeClr val="tx2">
                      <a:lumMod val="50000"/>
                    </a:schemeClr>
                  </a:solidFill>
                  <a:latin typeface="Arial Narrow" panose="020B0606020202030204" pitchFamily="34" charset="0"/>
                  <a:cs typeface="Khmer UI" panose="020B0502040204020203" pitchFamily="34" charset="0"/>
                </a:rPr>
                <a:t>Entidades externas a la UTP: </a:t>
              </a:r>
              <a:r>
                <a:rPr lang="es-ES" sz="1100" b="1" kern="1200" dirty="0" smtClean="0">
                  <a:solidFill>
                    <a:schemeClr val="tx2">
                      <a:lumMod val="50000"/>
                    </a:schemeClr>
                  </a:solidFill>
                  <a:latin typeface="Arial Narrow" panose="020B0606020202030204" pitchFamily="34" charset="0"/>
                  <a:cs typeface="Khmer UI" panose="020B0502040204020203" pitchFamily="34" charset="0"/>
                </a:rPr>
                <a:t> </a:t>
              </a:r>
              <a:r>
                <a:rPr lang="es-CO" sz="1100" dirty="0" smtClean="0">
                  <a:latin typeface="Arial Narrow" panose="020B0606020202030204" pitchFamily="34" charset="0"/>
                  <a:ea typeface="Times New Roman" panose="02020603050405020304" pitchFamily="18" charset="0"/>
                  <a:cs typeface="Calibri" panose="020F0502020204030204" pitchFamily="34" charset="0"/>
                </a:rPr>
                <a:t>No aplica</a:t>
              </a:r>
              <a:endParaRPr lang="es-CO" sz="1100" dirty="0">
                <a:latin typeface="Times New Roman" panose="02020603050405020304" pitchFamily="18" charset="0"/>
                <a:ea typeface="SimSun" panose="02010600030101010101" pitchFamily="2" charset="-122"/>
              </a:endParaRPr>
            </a:p>
            <a:p>
              <a:pPr lvl="0" algn="just" defTabSz="533400">
                <a:lnSpc>
                  <a:spcPct val="90000"/>
                </a:lnSpc>
                <a:spcBef>
                  <a:spcPct val="0"/>
                </a:spcBef>
                <a:spcAft>
                  <a:spcPct val="35000"/>
                </a:spcAft>
              </a:pPr>
              <a:endParaRPr lang="es-ES" sz="100" b="0" kern="1200" dirty="0">
                <a:solidFill>
                  <a:schemeClr val="tx2">
                    <a:lumMod val="50000"/>
                  </a:schemeClr>
                </a:solidFill>
                <a:latin typeface="+mn-lt"/>
                <a:cs typeface="Khmer UI" panose="020B0502040204020203" pitchFamily="34" charset="0"/>
              </a:endParaRPr>
            </a:p>
          </p:txBody>
        </p:sp>
      </p:grpSp>
      <p:grpSp>
        <p:nvGrpSpPr>
          <p:cNvPr id="13" name="Grupo 12"/>
          <p:cNvGrpSpPr/>
          <p:nvPr/>
        </p:nvGrpSpPr>
        <p:grpSpPr>
          <a:xfrm>
            <a:off x="7056914" y="3233511"/>
            <a:ext cx="4363942" cy="511894"/>
            <a:chOff x="472275" y="3145215"/>
            <a:chExt cx="4036699" cy="626053"/>
          </a:xfrm>
        </p:grpSpPr>
        <p:sp>
          <p:nvSpPr>
            <p:cNvPr id="14" name="Rectángulo redondeado 13"/>
            <p:cNvSpPr/>
            <p:nvPr/>
          </p:nvSpPr>
          <p:spPr>
            <a:xfrm>
              <a:off x="472275" y="3145215"/>
              <a:ext cx="4036699" cy="626053"/>
            </a:xfrm>
            <a:prstGeom prst="roundRect">
              <a:avLst>
                <a:gd name="adj" fmla="val 10000"/>
              </a:avLst>
            </a:prstGeom>
            <a:ln>
              <a:solidFill>
                <a:srgbClr val="576A1C"/>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5" name="CuadroTexto 14"/>
            <p:cNvSpPr txBox="1"/>
            <p:nvPr/>
          </p:nvSpPr>
          <p:spPr>
            <a:xfrm>
              <a:off x="490611" y="3163551"/>
              <a:ext cx="4000027" cy="589381"/>
            </a:xfrm>
            <a:prstGeom prst="rect">
              <a:avLst/>
            </a:prstGeom>
            <a:solidFill>
              <a:schemeClr val="bg1"/>
            </a:solidFill>
            <a:ln>
              <a:solidFill>
                <a:srgbClr val="576A1C"/>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lvl="0"/>
              <a:r>
                <a:rPr lang="es-CO" sz="1100" b="1" u="none" kern="1200" dirty="0" smtClean="0">
                  <a:solidFill>
                    <a:schemeClr val="tx2">
                      <a:lumMod val="50000"/>
                    </a:schemeClr>
                  </a:solidFill>
                  <a:latin typeface="Arial Narrow" panose="020B0606020202030204" pitchFamily="34" charset="0"/>
                  <a:cs typeface="Arial" panose="020B0604020202020204" pitchFamily="34" charset="0"/>
                </a:rPr>
                <a:t>Beneficiarios:</a:t>
              </a:r>
              <a:r>
                <a:rPr lang="es-CO" sz="1000" b="1" u="none" kern="1200" dirty="0" smtClean="0">
                  <a:solidFill>
                    <a:schemeClr val="tx2">
                      <a:lumMod val="50000"/>
                    </a:schemeClr>
                  </a:solidFill>
                  <a:latin typeface="Arial Narrow" panose="020B0606020202030204" pitchFamily="34" charset="0"/>
                  <a:cs typeface="Arial" panose="020B0604020202020204" pitchFamily="34" charset="0"/>
                </a:rPr>
                <a:t> </a:t>
              </a:r>
              <a:r>
                <a:rPr lang="es-CO" sz="1100" dirty="0">
                  <a:latin typeface="Arial Narrow" panose="020B0606020202030204" pitchFamily="34" charset="0"/>
                </a:rPr>
                <a:t>Comunidad universitaria (docentes, estudiantes, administrativos) </a:t>
              </a:r>
            </a:p>
          </p:txBody>
        </p:sp>
      </p:grpSp>
      <p:sp>
        <p:nvSpPr>
          <p:cNvPr id="16" name="Marco 15"/>
          <p:cNvSpPr/>
          <p:nvPr/>
        </p:nvSpPr>
        <p:spPr>
          <a:xfrm>
            <a:off x="6623627" y="1011384"/>
            <a:ext cx="2189240" cy="612273"/>
          </a:xfrm>
          <a:prstGeom prst="frame">
            <a:avLst/>
          </a:prstGeom>
          <a:solidFill>
            <a:srgbClr val="576A1C"/>
          </a:solidFill>
          <a:ln>
            <a:solidFill>
              <a:srgbClr val="0042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pic>
        <p:nvPicPr>
          <p:cNvPr id="18" name="Imagen 17"/>
          <p:cNvPicPr>
            <a:picLocks noChangeAspect="1"/>
          </p:cNvPicPr>
          <p:nvPr/>
        </p:nvPicPr>
        <p:blipFill>
          <a:blip r:embed="rId3"/>
          <a:stretch>
            <a:fillRect/>
          </a:stretch>
        </p:blipFill>
        <p:spPr>
          <a:xfrm>
            <a:off x="16297104" y="7805253"/>
            <a:ext cx="987502" cy="148126"/>
          </a:xfrm>
          <a:prstGeom prst="rect">
            <a:avLst/>
          </a:prstGeom>
        </p:spPr>
      </p:pic>
      <p:sp>
        <p:nvSpPr>
          <p:cNvPr id="20" name="Rectángulo 19"/>
          <p:cNvSpPr/>
          <p:nvPr/>
        </p:nvSpPr>
        <p:spPr>
          <a:xfrm>
            <a:off x="985628" y="1288850"/>
            <a:ext cx="4787867" cy="4770537"/>
          </a:xfrm>
          <a:prstGeom prst="rect">
            <a:avLst/>
          </a:prstGeom>
        </p:spPr>
        <p:txBody>
          <a:bodyPr wrap="square">
            <a:spAutoFit/>
          </a:bodyPr>
          <a:lstStyle/>
          <a:p>
            <a:pPr algn="just"/>
            <a:r>
              <a:rPr lang="es-CO" sz="1600" dirty="0">
                <a:latin typeface="Arial Narrow" panose="020B0606020202030204" pitchFamily="34" charset="0"/>
              </a:rPr>
              <a:t>Para afrontar los nuevos retos que la actualidad exige, es indispensable que la Institución cuente con Sistemas La necesidad de financiamiento de las Universidades es creciente y el Gobierno Nacional mantiene constantes los aportes presupuestales; por lo que se requiere generar estrategias internas que permitan el crecimiento de la Universidad en su misión de docencia, investigación y extensión garantizando la sostenibilidad financiera de la misma, el manejo eficiente de los recursos y la mejora continua en los procesos.</a:t>
            </a:r>
          </a:p>
          <a:p>
            <a:pPr algn="just"/>
            <a:r>
              <a:rPr lang="es-CO" sz="1600" dirty="0">
                <a:latin typeface="Arial Narrow" panose="020B0606020202030204" pitchFamily="34" charset="0"/>
              </a:rPr>
              <a:t> </a:t>
            </a:r>
          </a:p>
          <a:p>
            <a:pPr algn="just"/>
            <a:r>
              <a:rPr lang="es-CO" sz="1600" dirty="0">
                <a:latin typeface="Arial Narrow" panose="020B0606020202030204" pitchFamily="34" charset="0"/>
              </a:rPr>
              <a:t>Con este proyecto se busca la implementación de políticas y criterios claros de asignación que permitan que los recursos Propios y de la Nación con los cuales cuenta actualmente la Universidad sean más productivos y generar una mejor eficiencia en el gasto a través de la mejora continua de los procesos, en el fortalecimiento de nuevas tecnologías, la educación financiera y generación de una cultura de gasto responsable y sostenible.</a:t>
            </a:r>
          </a:p>
        </p:txBody>
      </p:sp>
      <p:sp>
        <p:nvSpPr>
          <p:cNvPr id="19" name="CuadroTexto 18"/>
          <p:cNvSpPr txBox="1"/>
          <p:nvPr/>
        </p:nvSpPr>
        <p:spPr>
          <a:xfrm>
            <a:off x="6742354" y="1164045"/>
            <a:ext cx="1880356" cy="319786"/>
          </a:xfrm>
          <a:prstGeom prst="rect">
            <a:avLst/>
          </a:prstGeom>
          <a:solidFill>
            <a:schemeClr val="bg1"/>
          </a:solidFill>
        </p:spPr>
        <p:style>
          <a:lnRef idx="0">
            <a:scrgbClr r="0" g="0" b="0"/>
          </a:lnRef>
          <a:fillRef idx="0">
            <a:scrgbClr r="0" g="0" b="0"/>
          </a:fillRef>
          <a:effectRef idx="0">
            <a:scrgbClr r="0" g="0" b="0"/>
          </a:effectRef>
          <a:fontRef idx="minor">
            <a:schemeClr val="lt1"/>
          </a:fontRef>
        </p:style>
        <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s-CO" sz="2800" b="1" dirty="0">
                <a:solidFill>
                  <a:srgbClr val="576A1C"/>
                </a:solidFill>
                <a:effectLst>
                  <a:outerShdw blurRad="38100" dist="38100" dir="2700000" algn="tl">
                    <a:srgbClr val="000000">
                      <a:alpha val="43137"/>
                    </a:srgbClr>
                  </a:outerShdw>
                </a:effectLst>
                <a:latin typeface="+mj-lt"/>
                <a:ea typeface="+mj-ea"/>
                <a:cs typeface="+mj-cs"/>
              </a:rPr>
              <a:t>Involucrados</a:t>
            </a:r>
          </a:p>
        </p:txBody>
      </p:sp>
      <p:cxnSp>
        <p:nvCxnSpPr>
          <p:cNvPr id="21" name="Conector recto 20"/>
          <p:cNvCxnSpPr/>
          <p:nvPr/>
        </p:nvCxnSpPr>
        <p:spPr>
          <a:xfrm flipH="1">
            <a:off x="6821409" y="2241915"/>
            <a:ext cx="1" cy="1325710"/>
          </a:xfrm>
          <a:prstGeom prst="line">
            <a:avLst/>
          </a:prstGeom>
          <a:ln w="28575">
            <a:solidFill>
              <a:srgbClr val="576A1C"/>
            </a:solidFill>
          </a:ln>
        </p:spPr>
        <p:style>
          <a:lnRef idx="1">
            <a:schemeClr val="accent1"/>
          </a:lnRef>
          <a:fillRef idx="0">
            <a:schemeClr val="accent1"/>
          </a:fillRef>
          <a:effectRef idx="0">
            <a:schemeClr val="accent1"/>
          </a:effectRef>
          <a:fontRef idx="minor">
            <a:schemeClr val="tx1"/>
          </a:fontRef>
        </p:style>
      </p:cxnSp>
      <p:pic>
        <p:nvPicPr>
          <p:cNvPr id="26" name="Imagen 25"/>
          <p:cNvPicPr>
            <a:picLocks noChangeAspect="1"/>
          </p:cNvPicPr>
          <p:nvPr/>
        </p:nvPicPr>
        <p:blipFill>
          <a:blip r:embed="rId4"/>
          <a:stretch>
            <a:fillRect/>
          </a:stretch>
        </p:blipFill>
        <p:spPr>
          <a:xfrm>
            <a:off x="6332118" y="4659911"/>
            <a:ext cx="1900617" cy="1900617"/>
          </a:xfrm>
          <a:prstGeom prst="rect">
            <a:avLst/>
          </a:prstGeom>
        </p:spPr>
      </p:pic>
      <p:pic>
        <p:nvPicPr>
          <p:cNvPr id="27" name="Imagen 26"/>
          <p:cNvPicPr>
            <a:picLocks noChangeAspect="1"/>
          </p:cNvPicPr>
          <p:nvPr/>
        </p:nvPicPr>
        <p:blipFill>
          <a:blip r:embed="rId5"/>
          <a:stretch>
            <a:fillRect/>
          </a:stretch>
        </p:blipFill>
        <p:spPr>
          <a:xfrm>
            <a:off x="16426976" y="10881195"/>
            <a:ext cx="227332" cy="227332"/>
          </a:xfrm>
          <a:prstGeom prst="rect">
            <a:avLst/>
          </a:prstGeom>
        </p:spPr>
      </p:pic>
      <p:pic>
        <p:nvPicPr>
          <p:cNvPr id="33" name="Imagen 32"/>
          <p:cNvPicPr>
            <a:picLocks noChangeAspect="1"/>
          </p:cNvPicPr>
          <p:nvPr/>
        </p:nvPicPr>
        <p:blipFill>
          <a:blip r:embed="rId3"/>
          <a:stretch>
            <a:fillRect/>
          </a:stretch>
        </p:blipFill>
        <p:spPr>
          <a:xfrm>
            <a:off x="6075608" y="3886747"/>
            <a:ext cx="4476486" cy="671473"/>
          </a:xfrm>
          <a:prstGeom prst="rect">
            <a:avLst/>
          </a:prstGeom>
        </p:spPr>
      </p:pic>
      <p:sp>
        <p:nvSpPr>
          <p:cNvPr id="32" name="Rectángulo 31"/>
          <p:cNvSpPr/>
          <p:nvPr/>
        </p:nvSpPr>
        <p:spPr>
          <a:xfrm rot="16200000">
            <a:off x="-1049706" y="3504842"/>
            <a:ext cx="2614870"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33. </a:t>
            </a:r>
            <a:r>
              <a:rPr lang="es-CO" sz="800" dirty="0">
                <a:solidFill>
                  <a:schemeClr val="bg1">
                    <a:lumMod val="50000"/>
                  </a:schemeClr>
                </a:solidFill>
                <a:latin typeface="Arial Rounded MT Bold" panose="020F0704030504030204" pitchFamily="34" charset="0"/>
              </a:rPr>
              <a:t>Eficiencia en el uso de los </a:t>
            </a:r>
            <a:r>
              <a:rPr lang="es-CO" sz="800" dirty="0" smtClean="0">
                <a:solidFill>
                  <a:schemeClr val="bg1">
                    <a:lumMod val="50000"/>
                  </a:schemeClr>
                </a:solidFill>
                <a:latin typeface="Arial Rounded MT Bold" panose="020F0704030504030204" pitchFamily="34" charset="0"/>
              </a:rPr>
              <a:t>recursos</a:t>
            </a:r>
            <a:endParaRPr lang="es-CO" sz="800" dirty="0">
              <a:solidFill>
                <a:schemeClr val="bg1">
                  <a:lumMod val="50000"/>
                </a:schemeClr>
              </a:solidFill>
              <a:latin typeface="Arial Rounded MT Bold" panose="020F0704030504030204" pitchFamily="34" charset="0"/>
            </a:endParaRPr>
          </a:p>
          <a:p>
            <a:pPr algn="ctr"/>
            <a:endParaRPr lang="es-CO" sz="800" dirty="0">
              <a:solidFill>
                <a:schemeClr val="bg1">
                  <a:lumMod val="50000"/>
                </a:schemeClr>
              </a:solidFill>
              <a:latin typeface="Arial Rounded MT Bold" panose="020F0704030504030204" pitchFamily="34" charset="0"/>
            </a:endParaRPr>
          </a:p>
        </p:txBody>
      </p:sp>
      <p:cxnSp>
        <p:nvCxnSpPr>
          <p:cNvPr id="34" name="Conector recto 33"/>
          <p:cNvCxnSpPr/>
          <p:nvPr/>
        </p:nvCxnSpPr>
        <p:spPr>
          <a:xfrm>
            <a:off x="6821409" y="1551316"/>
            <a:ext cx="0" cy="1475505"/>
          </a:xfrm>
          <a:prstGeom prst="line">
            <a:avLst/>
          </a:prstGeom>
          <a:ln w="28575">
            <a:solidFill>
              <a:srgbClr val="576A1C"/>
            </a:solidFill>
          </a:ln>
        </p:spPr>
        <p:style>
          <a:lnRef idx="1">
            <a:schemeClr val="accent1"/>
          </a:lnRef>
          <a:fillRef idx="0">
            <a:schemeClr val="accent1"/>
          </a:fillRef>
          <a:effectRef idx="0">
            <a:schemeClr val="accent1"/>
          </a:effectRef>
          <a:fontRef idx="minor">
            <a:schemeClr val="tx1"/>
          </a:fontRef>
        </p:style>
      </p:cxnSp>
      <p:pic>
        <p:nvPicPr>
          <p:cNvPr id="30" name="Imagen 29"/>
          <p:cNvPicPr>
            <a:picLocks noChangeAspect="1"/>
          </p:cNvPicPr>
          <p:nvPr/>
        </p:nvPicPr>
        <p:blipFill>
          <a:blip r:embed="rId6"/>
          <a:stretch>
            <a:fillRect/>
          </a:stretch>
        </p:blipFill>
        <p:spPr>
          <a:xfrm>
            <a:off x="8514398" y="4659911"/>
            <a:ext cx="1900618" cy="1900618"/>
          </a:xfrm>
          <a:prstGeom prst="rect">
            <a:avLst/>
          </a:prstGeom>
        </p:spPr>
      </p:pic>
    </p:spTree>
    <p:extLst>
      <p:ext uri="{BB962C8B-B14F-4D97-AF65-F5344CB8AC3E}">
        <p14:creationId xmlns:p14="http://schemas.microsoft.com/office/powerpoint/2010/main" val="7406146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5" name="Título 1">
            <a:extLst>
              <a:ext uri="{FF2B5EF4-FFF2-40B4-BE49-F238E27FC236}">
                <a16:creationId xmlns:a16="http://schemas.microsoft.com/office/drawing/2014/main" id="{6E8F9C17-DF16-4503-A23D-C04985936785}"/>
              </a:ext>
            </a:extLst>
          </p:cNvPr>
          <p:cNvSpPr txBox="1">
            <a:spLocks/>
          </p:cNvSpPr>
          <p:nvPr/>
        </p:nvSpPr>
        <p:spPr>
          <a:xfrm>
            <a:off x="2079811" y="127702"/>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576A1C"/>
                </a:solidFill>
                <a:effectLst>
                  <a:outerShdw blurRad="38100" dist="38100" dir="2700000" algn="tl">
                    <a:srgbClr val="000000">
                      <a:alpha val="43137"/>
                    </a:srgbClr>
                  </a:outerShdw>
                </a:effectLst>
              </a:rPr>
              <a:t>Objetivos del proyecto</a:t>
            </a:r>
          </a:p>
        </p:txBody>
      </p:sp>
      <p:sp>
        <p:nvSpPr>
          <p:cNvPr id="6" name="Título 1">
            <a:extLst>
              <a:ext uri="{FF2B5EF4-FFF2-40B4-BE49-F238E27FC236}">
                <a16:creationId xmlns:a16="http://schemas.microsoft.com/office/drawing/2014/main" id="{6E8F9C17-DF16-4503-A23D-C04985936785}"/>
              </a:ext>
            </a:extLst>
          </p:cNvPr>
          <p:cNvSpPr txBox="1">
            <a:spLocks/>
          </p:cNvSpPr>
          <p:nvPr/>
        </p:nvSpPr>
        <p:spPr>
          <a:xfrm>
            <a:off x="645459" y="1060289"/>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smtClean="0">
                <a:solidFill>
                  <a:srgbClr val="576A1C"/>
                </a:solidFill>
                <a:effectLst>
                  <a:outerShdw blurRad="38100" dist="38100" dir="2700000" algn="tl">
                    <a:srgbClr val="000000">
                      <a:alpha val="43137"/>
                    </a:srgbClr>
                  </a:outerShdw>
                </a:effectLst>
              </a:rPr>
              <a:t>General</a:t>
            </a:r>
            <a:endParaRPr lang="es-CO" sz="3200" dirty="0">
              <a:solidFill>
                <a:srgbClr val="576A1C"/>
              </a:solidFill>
              <a:effectLst>
                <a:outerShdw blurRad="38100" dist="38100" dir="2700000" algn="tl">
                  <a:srgbClr val="000000">
                    <a:alpha val="43137"/>
                  </a:srgbClr>
                </a:outerShdw>
              </a:effectLst>
            </a:endParaRPr>
          </a:p>
        </p:txBody>
      </p:sp>
      <p:sp>
        <p:nvSpPr>
          <p:cNvPr id="7" name="Título 1">
            <a:extLst>
              <a:ext uri="{FF2B5EF4-FFF2-40B4-BE49-F238E27FC236}">
                <a16:creationId xmlns:a16="http://schemas.microsoft.com/office/drawing/2014/main" id="{6E8F9C17-DF16-4503-A23D-C04985936785}"/>
              </a:ext>
            </a:extLst>
          </p:cNvPr>
          <p:cNvSpPr txBox="1">
            <a:spLocks/>
          </p:cNvSpPr>
          <p:nvPr/>
        </p:nvSpPr>
        <p:spPr>
          <a:xfrm>
            <a:off x="645459" y="2790736"/>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smtClean="0">
                <a:solidFill>
                  <a:srgbClr val="576A1C"/>
                </a:solidFill>
                <a:effectLst>
                  <a:outerShdw blurRad="38100" dist="38100" dir="2700000" algn="tl">
                    <a:srgbClr val="000000">
                      <a:alpha val="43137"/>
                    </a:srgbClr>
                  </a:outerShdw>
                </a:effectLst>
              </a:rPr>
              <a:t>Específicos</a:t>
            </a:r>
            <a:endParaRPr lang="es-CO" sz="3200" dirty="0">
              <a:solidFill>
                <a:srgbClr val="576A1C"/>
              </a:solidFill>
              <a:effectLst>
                <a:outerShdw blurRad="38100" dist="38100" dir="2700000" algn="tl">
                  <a:srgbClr val="000000">
                    <a:alpha val="43137"/>
                  </a:srgbClr>
                </a:outerShdw>
              </a:effectLst>
            </a:endParaRPr>
          </a:p>
        </p:txBody>
      </p:sp>
      <p:sp>
        <p:nvSpPr>
          <p:cNvPr id="9" name="Rectángulo 8"/>
          <p:cNvSpPr/>
          <p:nvPr/>
        </p:nvSpPr>
        <p:spPr>
          <a:xfrm>
            <a:off x="1002655" y="1780593"/>
            <a:ext cx="10391485" cy="646331"/>
          </a:xfrm>
          <a:prstGeom prst="rect">
            <a:avLst/>
          </a:prstGeom>
        </p:spPr>
        <p:txBody>
          <a:bodyPr wrap="square">
            <a:spAutoFit/>
          </a:bodyPr>
          <a:lstStyle/>
          <a:p>
            <a:pPr algn="just"/>
            <a:r>
              <a:rPr lang="es-CO" dirty="0">
                <a:latin typeface="Arial Narrow" panose="020B0606020202030204" pitchFamily="34" charset="0"/>
              </a:rPr>
              <a:t>Generar, actualizar y mejorar políticas, procedimientos, criterios que rijan a la Universidad para el manejo eficiente de los recursos articulados con el diagnóstico financiero.</a:t>
            </a:r>
            <a:r>
              <a:rPr lang="es-CO" dirty="0"/>
              <a:t>	</a:t>
            </a:r>
            <a:endParaRPr lang="es-CO" dirty="0">
              <a:latin typeface="Arial Narrow" panose="020B0606020202030204" pitchFamily="34" charset="0"/>
            </a:endParaRPr>
          </a:p>
        </p:txBody>
      </p:sp>
      <p:sp>
        <p:nvSpPr>
          <p:cNvPr id="2" name="Rectángulo 1"/>
          <p:cNvSpPr/>
          <p:nvPr/>
        </p:nvSpPr>
        <p:spPr>
          <a:xfrm>
            <a:off x="846080" y="3576405"/>
            <a:ext cx="9798424" cy="2308324"/>
          </a:xfrm>
          <a:prstGeom prst="rect">
            <a:avLst/>
          </a:prstGeom>
        </p:spPr>
        <p:txBody>
          <a:bodyPr wrap="square">
            <a:spAutoFit/>
          </a:bodyPr>
          <a:lstStyle/>
          <a:p>
            <a:pPr marL="285750" lvl="0" indent="-285750" algn="just">
              <a:buFontTx/>
              <a:buChar char="-"/>
            </a:pPr>
            <a:r>
              <a:rPr lang="es-CO" dirty="0" smtClean="0">
                <a:latin typeface="Arial Narrow" panose="020B0606020202030204" pitchFamily="34" charset="0"/>
              </a:rPr>
              <a:t>Implementar </a:t>
            </a:r>
            <a:r>
              <a:rPr lang="es-CO" dirty="0">
                <a:latin typeface="Arial Narrow" panose="020B0606020202030204" pitchFamily="34" charset="0"/>
              </a:rPr>
              <a:t>políticas, procedimientos y criterios, así como estrategias que favorezcan el fortalecimiento de los servicios ofrecidos por las distintas dependencias o el uso eficiente de los </a:t>
            </a:r>
            <a:r>
              <a:rPr lang="es-CO" dirty="0" smtClean="0">
                <a:latin typeface="Arial Narrow" panose="020B0606020202030204" pitchFamily="34" charset="0"/>
              </a:rPr>
              <a:t>recursos.</a:t>
            </a:r>
            <a:endParaRPr lang="es-CO" dirty="0">
              <a:latin typeface="Arial Narrow" panose="020B0606020202030204" pitchFamily="34" charset="0"/>
            </a:endParaRPr>
          </a:p>
          <a:p>
            <a:pPr marL="285750" lvl="0" indent="-285750" algn="just">
              <a:buFontTx/>
              <a:buChar char="-"/>
            </a:pPr>
            <a:endParaRPr lang="es-CO" dirty="0">
              <a:latin typeface="Arial Narrow" panose="020B0606020202030204" pitchFamily="34" charset="0"/>
            </a:endParaRPr>
          </a:p>
          <a:p>
            <a:pPr marL="285750" lvl="0" indent="-285750" algn="just">
              <a:buFontTx/>
              <a:buChar char="-"/>
            </a:pPr>
            <a:r>
              <a:rPr lang="es-CO" dirty="0" smtClean="0">
                <a:latin typeface="Arial Narrow" panose="020B0606020202030204" pitchFamily="34" charset="0"/>
              </a:rPr>
              <a:t>Implementar </a:t>
            </a:r>
            <a:r>
              <a:rPr lang="es-CO" dirty="0">
                <a:latin typeface="Arial Narrow" panose="020B0606020202030204" pitchFamily="34" charset="0"/>
              </a:rPr>
              <a:t>estrategias encaminadas a la educación financiera y a la generación de una cultura del gasto responsable y sostenible por parte de la comunidad universitaria.		</a:t>
            </a:r>
            <a:endParaRPr lang="es-CO" dirty="0" smtClean="0">
              <a:latin typeface="Arial Narrow" panose="020B0606020202030204" pitchFamily="34" charset="0"/>
            </a:endParaRPr>
          </a:p>
          <a:p>
            <a:pPr marL="285750" lvl="0" indent="-285750" algn="just">
              <a:buFontTx/>
              <a:buChar char="-"/>
            </a:pPr>
            <a:endParaRPr lang="es-CO" dirty="0">
              <a:latin typeface="Arial Narrow" panose="020B0606020202030204" pitchFamily="34" charset="0"/>
            </a:endParaRPr>
          </a:p>
          <a:p>
            <a:pPr marL="285750" lvl="0" indent="-285750" algn="just">
              <a:buFontTx/>
              <a:buChar char="-"/>
            </a:pPr>
            <a:r>
              <a:rPr lang="es-CO" dirty="0" smtClean="0">
                <a:latin typeface="Arial Narrow" panose="020B0606020202030204" pitchFamily="34" charset="0"/>
              </a:rPr>
              <a:t>Generar </a:t>
            </a:r>
            <a:r>
              <a:rPr lang="es-CO" dirty="0">
                <a:latin typeface="Arial Narrow" panose="020B0606020202030204" pitchFamily="34" charset="0"/>
              </a:rPr>
              <a:t>directriz institucional para el estudio de viabilidad financiera para la toma de decisiones por parte del Consejo Superior Universitario para la apertura de nuevos </a:t>
            </a:r>
            <a:r>
              <a:rPr lang="es-CO" dirty="0" smtClean="0">
                <a:latin typeface="Arial Narrow" panose="020B0606020202030204" pitchFamily="34" charset="0"/>
              </a:rPr>
              <a:t>programas.</a:t>
            </a:r>
            <a:endParaRPr lang="es-CO" dirty="0">
              <a:latin typeface="Arial Narrow" panose="020B0606020202030204" pitchFamily="34" charset="0"/>
            </a:endParaRPr>
          </a:p>
        </p:txBody>
      </p:sp>
      <p:sp>
        <p:nvSpPr>
          <p:cNvPr id="11" name="Rectángulo 10"/>
          <p:cNvSpPr/>
          <p:nvPr/>
        </p:nvSpPr>
        <p:spPr>
          <a:xfrm rot="16200000">
            <a:off x="-1049706" y="3504842"/>
            <a:ext cx="2614870"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33. </a:t>
            </a:r>
            <a:r>
              <a:rPr lang="es-CO" sz="800" dirty="0">
                <a:solidFill>
                  <a:schemeClr val="bg1">
                    <a:lumMod val="50000"/>
                  </a:schemeClr>
                </a:solidFill>
                <a:latin typeface="Arial Rounded MT Bold" panose="020F0704030504030204" pitchFamily="34" charset="0"/>
              </a:rPr>
              <a:t>Eficiencia en el uso de los </a:t>
            </a:r>
            <a:r>
              <a:rPr lang="es-CO" sz="800" dirty="0" smtClean="0">
                <a:solidFill>
                  <a:schemeClr val="bg1">
                    <a:lumMod val="50000"/>
                  </a:schemeClr>
                </a:solidFill>
                <a:latin typeface="Arial Rounded MT Bold" panose="020F0704030504030204" pitchFamily="34" charset="0"/>
              </a:rPr>
              <a:t>recursos</a:t>
            </a:r>
            <a:endParaRPr lang="es-CO" sz="800" dirty="0">
              <a:solidFill>
                <a:schemeClr val="bg1">
                  <a:lumMod val="50000"/>
                </a:schemeClr>
              </a:solidFill>
              <a:latin typeface="Arial Rounded MT Bold" panose="020F0704030504030204" pitchFamily="34" charset="0"/>
            </a:endParaRPr>
          </a:p>
          <a:p>
            <a:pPr algn="ct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11843571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5" name="Título 1">
            <a:extLst>
              <a:ext uri="{FF2B5EF4-FFF2-40B4-BE49-F238E27FC236}">
                <a16:creationId xmlns:a16="http://schemas.microsoft.com/office/drawing/2014/main" id="{6E8F9C17-DF16-4503-A23D-C04985936785}"/>
              </a:ext>
            </a:extLst>
          </p:cNvPr>
          <p:cNvSpPr txBox="1">
            <a:spLocks/>
          </p:cNvSpPr>
          <p:nvPr/>
        </p:nvSpPr>
        <p:spPr>
          <a:xfrm>
            <a:off x="2166654" y="80194"/>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smtClean="0">
                <a:solidFill>
                  <a:srgbClr val="576A1C"/>
                </a:solidFill>
                <a:effectLst>
                  <a:outerShdw blurRad="38100" dist="38100" dir="2700000" algn="tl">
                    <a:srgbClr val="000000">
                      <a:alpha val="43137"/>
                    </a:srgbClr>
                  </a:outerShdw>
                </a:effectLst>
              </a:rPr>
              <a:t>Planes operativos</a:t>
            </a:r>
            <a:endParaRPr lang="es-CO" sz="3600" dirty="0">
              <a:solidFill>
                <a:srgbClr val="576A1C"/>
              </a:solidFill>
              <a:effectLst>
                <a:outerShdw blurRad="38100" dist="38100" dir="2700000" algn="tl">
                  <a:srgbClr val="000000">
                    <a:alpha val="43137"/>
                  </a:srgbClr>
                </a:outerShdw>
              </a:effectLst>
            </a:endParaRPr>
          </a:p>
        </p:txBody>
      </p:sp>
      <p:graphicFrame>
        <p:nvGraphicFramePr>
          <p:cNvPr id="9" name="Tabla 8"/>
          <p:cNvGraphicFramePr>
            <a:graphicFrameLocks noGrp="1"/>
          </p:cNvGraphicFramePr>
          <p:nvPr>
            <p:extLst>
              <p:ext uri="{D42A27DB-BD31-4B8C-83A1-F6EECF244321}">
                <p14:modId xmlns:p14="http://schemas.microsoft.com/office/powerpoint/2010/main" val="1390787587"/>
              </p:ext>
            </p:extLst>
          </p:nvPr>
        </p:nvGraphicFramePr>
        <p:xfrm>
          <a:off x="1111624" y="1236152"/>
          <a:ext cx="9626409" cy="4918396"/>
        </p:xfrm>
        <a:graphic>
          <a:graphicData uri="http://schemas.openxmlformats.org/drawingml/2006/table">
            <a:tbl>
              <a:tblPr firstRow="1" firstCol="1" bandRow="1"/>
              <a:tblGrid>
                <a:gridCol w="2922613">
                  <a:extLst>
                    <a:ext uri="{9D8B030D-6E8A-4147-A177-3AD203B41FA5}">
                      <a16:colId xmlns:a16="http://schemas.microsoft.com/office/drawing/2014/main" val="622973615"/>
                    </a:ext>
                  </a:extLst>
                </a:gridCol>
                <a:gridCol w="6703796">
                  <a:extLst>
                    <a:ext uri="{9D8B030D-6E8A-4147-A177-3AD203B41FA5}">
                      <a16:colId xmlns:a16="http://schemas.microsoft.com/office/drawing/2014/main" val="2008709917"/>
                    </a:ext>
                  </a:extLst>
                </a:gridCol>
              </a:tblGrid>
              <a:tr h="136309">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Plan operativo</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CFE292"/>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Acciones</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CFE292"/>
                    </a:solidFill>
                  </a:tcPr>
                </a:tc>
                <a:extLst>
                  <a:ext uri="{0D108BD9-81ED-4DB2-BD59-A6C34878D82A}">
                    <a16:rowId xmlns:a16="http://schemas.microsoft.com/office/drawing/2014/main" val="3686363448"/>
                  </a:ext>
                </a:extLst>
              </a:tr>
              <a:tr h="108230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1800" b="1" kern="1200" dirty="0" smtClean="0">
                          <a:solidFill>
                            <a:schemeClr val="tx1"/>
                          </a:solidFill>
                          <a:effectLst/>
                          <a:latin typeface="Calibri" panose="020F0502020204030204"/>
                          <a:ea typeface="+mn-ea"/>
                          <a:cs typeface="+mn-cs"/>
                        </a:rPr>
                        <a:t>Fortalecimiento de los servicios y uso eficiente de los recursos</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CFE292"/>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350" kern="1200" dirty="0" smtClean="0">
                          <a:solidFill>
                            <a:schemeClr val="tx1"/>
                          </a:solidFill>
                          <a:effectLst/>
                          <a:latin typeface="Arial Narrow" panose="020B0606020202030204" pitchFamily="34" charset="0"/>
                          <a:ea typeface="+mn-ea"/>
                          <a:cs typeface="+mn-cs"/>
                        </a:rPr>
                        <a:t>Identificar en el inventario de necesidades institucionales no cubiertas con el presupuesto inicial autorizado por el Consejo Superior Universitario y de las necesidades específicas del período, posibles proyectos que generen impactos en el fortalecimiento de los servicios que prestan las diferentes dependencias o en la mejora de la eficiencia en la utilización de los recursos. Monitorear la ejecución del presupuesto de gastos con el objeto de generar alertas y mejorar los porcentajes de ejecución de la vigencia. Evaluación de políticas, procedimientos, directrices o criterios cuya modificación contribuya al fortalecimiento de los servicios o a la optimización en el uso de los recursos, así como la revisión de actividades o adquisiciones que busquen este mismo objetivo. Evaluar y autorizar la propuesta de proyecto que optimiza los servicios o la eficacia en el aprovechamiento de los recursos, así como acompañar la presentación y el trámite de los mismos ante las instancias competentes, en los casos que se requiera. Asignar recursos para el desarrollo del proyecto en caso de ser requeridos.</a:t>
                      </a:r>
                      <a:r>
                        <a:rPr lang="es-CO" sz="1350" b="1" kern="1200" dirty="0" smtClean="0">
                          <a:solidFill>
                            <a:schemeClr val="tx1"/>
                          </a:solidFill>
                          <a:effectLst/>
                          <a:latin typeface="Arial Narrow" panose="020B0606020202030204" pitchFamily="34" charset="0"/>
                          <a:ea typeface="+mn-ea"/>
                          <a:cs typeface="+mn-cs"/>
                        </a:rPr>
                        <a:t>	</a:t>
                      </a:r>
                      <a:endParaRPr lang="es-CO" sz="1350" kern="1200" dirty="0" smtClean="0">
                        <a:solidFill>
                          <a:schemeClr val="tx1"/>
                        </a:solidFill>
                        <a:effectLst/>
                        <a:latin typeface="Arial Narrow" panose="020B0606020202030204" pitchFamily="34" charset="0"/>
                        <a:ea typeface="+mn-ea"/>
                        <a:cs typeface="+mn-cs"/>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5F9E7"/>
                    </a:solidFill>
                  </a:tcPr>
                </a:tc>
                <a:extLst>
                  <a:ext uri="{0D108BD9-81ED-4DB2-BD59-A6C34878D82A}">
                    <a16:rowId xmlns:a16="http://schemas.microsoft.com/office/drawing/2014/main" val="3877856177"/>
                  </a:ext>
                </a:extLst>
              </a:tr>
              <a:tr h="1093694">
                <a:tc>
                  <a:txBody>
                    <a:bodyPr/>
                    <a:lstStyle/>
                    <a:p>
                      <a:pPr algn="ctr">
                        <a:lnSpc>
                          <a:spcPct val="107000"/>
                        </a:lnSpc>
                        <a:spcAft>
                          <a:spcPts val="0"/>
                        </a:spcAft>
                      </a:pPr>
                      <a:r>
                        <a:rPr lang="es-CO" sz="1800" b="1" kern="1200" dirty="0" smtClean="0">
                          <a:solidFill>
                            <a:schemeClr val="tx1"/>
                          </a:solidFill>
                          <a:effectLst/>
                          <a:latin typeface="+mn-lt"/>
                          <a:ea typeface="+mn-ea"/>
                          <a:cs typeface="+mn-cs"/>
                        </a:rPr>
                        <a:t>Educación financiera</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CFE292"/>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350" kern="1200" dirty="0" smtClean="0">
                          <a:solidFill>
                            <a:schemeClr val="tx1"/>
                          </a:solidFill>
                          <a:effectLst/>
                          <a:latin typeface="Arial Narrow" panose="020B0606020202030204" pitchFamily="34" charset="0"/>
                          <a:ea typeface="+mn-ea"/>
                          <a:cs typeface="+mn-cs"/>
                        </a:rPr>
                        <a:t>Establecer las temáticas a tratar durante la vigencia. Desarrollar las temáticas establecidas. Efectuar seguimiento al cronograma establecido.	</a:t>
                      </a:r>
                      <a:endParaRPr lang="es-CO" sz="1350" kern="1200" dirty="0">
                        <a:solidFill>
                          <a:schemeClr val="tx1"/>
                        </a:solidFill>
                        <a:effectLst/>
                        <a:latin typeface="Arial Narrow" panose="020B0606020202030204" pitchFamily="34" charset="0"/>
                        <a:ea typeface="+mn-ea"/>
                        <a:cs typeface="+mn-cs"/>
                      </a:endParaRP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5F9E7"/>
                    </a:solidFill>
                  </a:tcPr>
                </a:tc>
                <a:extLst>
                  <a:ext uri="{0D108BD9-81ED-4DB2-BD59-A6C34878D82A}">
                    <a16:rowId xmlns:a16="http://schemas.microsoft.com/office/drawing/2014/main" val="4141081159"/>
                  </a:ext>
                </a:extLst>
              </a:tr>
              <a:tr h="1093694">
                <a:tc>
                  <a:txBody>
                    <a:bodyPr/>
                    <a:lstStyle/>
                    <a:p>
                      <a:pPr algn="ctr">
                        <a:lnSpc>
                          <a:spcPct val="107000"/>
                        </a:lnSpc>
                        <a:spcAft>
                          <a:spcPts val="0"/>
                        </a:spcAft>
                      </a:pPr>
                      <a:r>
                        <a:rPr lang="es-CO" sz="1800" b="1" kern="1200" dirty="0" smtClean="0">
                          <a:solidFill>
                            <a:schemeClr val="tx1"/>
                          </a:solidFill>
                          <a:effectLst/>
                          <a:latin typeface="+mn-lt"/>
                          <a:ea typeface="+mn-ea"/>
                          <a:cs typeface="+mn-cs"/>
                        </a:rPr>
                        <a:t>Estudios de viabilidad para apertura y modificación de programas</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CFE292"/>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350" kern="1200" dirty="0" smtClean="0">
                          <a:solidFill>
                            <a:schemeClr val="tx1"/>
                          </a:solidFill>
                          <a:effectLst/>
                          <a:latin typeface="Arial Narrow" panose="020B0606020202030204" pitchFamily="34" charset="0"/>
                          <a:ea typeface="+mn-ea"/>
                          <a:cs typeface="+mn-cs"/>
                        </a:rPr>
                        <a:t>Elaborar el cronograma de actividades de la vigencia con los proponentes. Llevar a cabo reuniones pactadas con los proponentes para avanzar en la construcción de la información. Elaborar simulaciones y estimaciones para evaluar el impacto administrativo y financiero de la apertura o modificación de programas, de acuerdo con la información suministrada por los proponentes. Revisar con el equipo de la Vicerrectoría Administrativa y Financiera los estudios generados para definir los trámites a seguir.</a:t>
                      </a:r>
                      <a:endParaRPr lang="es-CO" sz="1350" kern="1200" dirty="0">
                        <a:solidFill>
                          <a:schemeClr val="tx1"/>
                        </a:solidFill>
                        <a:effectLst/>
                        <a:latin typeface="Arial Narrow" panose="020B0606020202030204" pitchFamily="34" charset="0"/>
                        <a:ea typeface="+mn-ea"/>
                        <a:cs typeface="+mn-cs"/>
                      </a:endParaRP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5F9E7"/>
                    </a:solidFill>
                  </a:tcPr>
                </a:tc>
                <a:extLst>
                  <a:ext uri="{0D108BD9-81ED-4DB2-BD59-A6C34878D82A}">
                    <a16:rowId xmlns:a16="http://schemas.microsoft.com/office/drawing/2014/main" val="2310356045"/>
                  </a:ext>
                </a:extLst>
              </a:tr>
            </a:tbl>
          </a:graphicData>
        </a:graphic>
      </p:graphicFrame>
      <p:sp>
        <p:nvSpPr>
          <p:cNvPr id="7" name="Rectángulo 6"/>
          <p:cNvSpPr/>
          <p:nvPr/>
        </p:nvSpPr>
        <p:spPr>
          <a:xfrm rot="16200000">
            <a:off x="-1049706" y="3504842"/>
            <a:ext cx="2614870"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33. </a:t>
            </a:r>
            <a:r>
              <a:rPr lang="es-CO" sz="800" dirty="0">
                <a:solidFill>
                  <a:schemeClr val="bg1">
                    <a:lumMod val="50000"/>
                  </a:schemeClr>
                </a:solidFill>
                <a:latin typeface="Arial Rounded MT Bold" panose="020F0704030504030204" pitchFamily="34" charset="0"/>
              </a:rPr>
              <a:t>Eficiencia en el uso de los </a:t>
            </a:r>
            <a:r>
              <a:rPr lang="es-CO" sz="800" dirty="0" smtClean="0">
                <a:solidFill>
                  <a:schemeClr val="bg1">
                    <a:lumMod val="50000"/>
                  </a:schemeClr>
                </a:solidFill>
                <a:latin typeface="Arial Rounded MT Bold" panose="020F0704030504030204" pitchFamily="34" charset="0"/>
              </a:rPr>
              <a:t>recursos</a:t>
            </a:r>
            <a:endParaRPr lang="es-CO" sz="800" dirty="0">
              <a:solidFill>
                <a:schemeClr val="bg1">
                  <a:lumMod val="50000"/>
                </a:schemeClr>
              </a:solidFill>
              <a:latin typeface="Arial Rounded MT Bold" panose="020F0704030504030204" pitchFamily="34" charset="0"/>
            </a:endParaRPr>
          </a:p>
          <a:p>
            <a:pPr algn="ct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163917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a:extLst>
              <a:ext uri="{FF2B5EF4-FFF2-40B4-BE49-F238E27FC236}">
                <a16:creationId xmlns:a16="http://schemas.microsoft.com/office/drawing/2014/main" id="{86E23B3A-2FD3-4FB4-8F91-E9FFED48E944}"/>
              </a:ext>
            </a:extLst>
          </p:cNvPr>
          <p:cNvSpPr txBox="1">
            <a:spLocks/>
          </p:cNvSpPr>
          <p:nvPr/>
        </p:nvSpPr>
        <p:spPr>
          <a:xfrm>
            <a:off x="3052941" y="2147692"/>
            <a:ext cx="5888891" cy="1092404"/>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2400" b="1" kern="1200">
                <a:solidFill>
                  <a:schemeClr val="tx1"/>
                </a:solidFill>
                <a:latin typeface="Myriad Pro" panose="020B0503030403020204" pitchFamily="34" charset="0"/>
                <a:ea typeface="+mj-ea"/>
                <a:cs typeface="+mj-cs"/>
              </a:defRPr>
            </a:lvl1pPr>
          </a:lstStyle>
          <a:p>
            <a:pPr algn="ctr"/>
            <a:r>
              <a:rPr lang="es-ES" sz="7200" dirty="0">
                <a:solidFill>
                  <a:srgbClr val="576A1C"/>
                </a:solidFill>
                <a:effectLst>
                  <a:outerShdw blurRad="38100" dist="38100" dir="2700000" algn="tl">
                    <a:srgbClr val="000000">
                      <a:alpha val="43137"/>
                    </a:srgbClr>
                  </a:outerShdw>
                </a:effectLst>
                <a:latin typeface="Arial Rounded MT Bold" panose="020F0704030504030204" pitchFamily="34" charset="0"/>
              </a:rPr>
              <a:t>¡GRACIAS!</a:t>
            </a: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61066" y="3781669"/>
            <a:ext cx="2272639" cy="2208669"/>
          </a:xfrm>
          <a:prstGeom prst="rect">
            <a:avLst/>
          </a:prstGeom>
        </p:spPr>
      </p:pic>
    </p:spTree>
    <p:extLst>
      <p:ext uri="{BB962C8B-B14F-4D97-AF65-F5344CB8AC3E}">
        <p14:creationId xmlns:p14="http://schemas.microsoft.com/office/powerpoint/2010/main" val="3644637789"/>
      </p:ext>
    </p:extLst>
  </p:cSld>
  <p:clrMapOvr>
    <a:masterClrMapping/>
  </p:clrMapOvr>
</p:sld>
</file>

<file path=ppt/theme/theme1.xml><?xml version="1.0" encoding="utf-8"?>
<a:theme xmlns:a="http://schemas.openxmlformats.org/drawingml/2006/main" name="Tema de Office">
  <a:themeElements>
    <a:clrScheme name="Verde azulado">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6347</TotalTime>
  <Words>1331</Words>
  <Application>Microsoft Office PowerPoint</Application>
  <PresentationFormat>Panorámica</PresentationFormat>
  <Paragraphs>85</Paragraphs>
  <Slides>7</Slides>
  <Notes>0</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7</vt:i4>
      </vt:variant>
    </vt:vector>
  </HeadingPairs>
  <TitlesOfParts>
    <vt:vector size="18" baseType="lpstr">
      <vt:lpstr>SimSun</vt:lpstr>
      <vt:lpstr>Arial</vt:lpstr>
      <vt:lpstr>Arial Narrow</vt:lpstr>
      <vt:lpstr>Arial Rounded MT Bold</vt:lpstr>
      <vt:lpstr>Asap Medium</vt:lpstr>
      <vt:lpstr>Calibri</vt:lpstr>
      <vt:lpstr>Calibri Light</vt:lpstr>
      <vt:lpstr>Khmer UI</vt:lpstr>
      <vt:lpstr>Open Sans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UTP</dc:creator>
  <cp:lastModifiedBy>julian andrés valencia quintero</cp:lastModifiedBy>
  <cp:revision>751</cp:revision>
  <cp:lastPrinted>2017-05-16T14:27:28Z</cp:lastPrinted>
  <dcterms:created xsi:type="dcterms:W3CDTF">2017-03-06T22:18:18Z</dcterms:created>
  <dcterms:modified xsi:type="dcterms:W3CDTF">2025-08-14T13:53:03Z</dcterms:modified>
</cp:coreProperties>
</file>