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0"/>
  </p:notesMasterIdLst>
  <p:handoutMasterIdLst>
    <p:handoutMasterId r:id="rId11"/>
  </p:handoutMasterIdLst>
  <p:sldIdLst>
    <p:sldId id="993" r:id="rId2"/>
    <p:sldId id="1115" r:id="rId3"/>
    <p:sldId id="1119" r:id="rId4"/>
    <p:sldId id="1124" r:id="rId5"/>
    <p:sldId id="1120" r:id="rId6"/>
    <p:sldId id="1121" r:id="rId7"/>
    <p:sldId id="1122" r:id="rId8"/>
    <p:sldId id="1123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1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A1C"/>
    <a:srgbClr val="F5F9E7"/>
    <a:srgbClr val="CFE292"/>
    <a:srgbClr val="657A20"/>
    <a:srgbClr val="18355E"/>
    <a:srgbClr val="E4061B"/>
    <a:srgbClr val="C70517"/>
    <a:srgbClr val="221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8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7EC464-180C-4B6B-9426-94148B22EF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C91C4C-AF50-4841-BAA8-FE8EB6BD4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A9799-4956-413D-BCE1-6FF16979B97F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614A70-F304-4EA8-ABCA-EBCF73A35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43D355-92C9-4A9B-A698-CCD1578EB5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BC54-B8AB-4FAE-AB65-B89EE4630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50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1117E-C91F-4BCB-B907-251B7F61374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236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291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936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938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12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C54DF608-6931-41AE-92BE-CF2F228C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2734E854-772C-47F2-B482-E9B54532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E8751B65-A422-4A65-9929-E0F761CA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7288F579-E24B-4093-AF49-B9A0D3D3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121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513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20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57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296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71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2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500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675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4B22C1-DFED-49E8-8F2A-8A27B389265F}"/>
              </a:ext>
            </a:extLst>
          </p:cNvPr>
          <p:cNvSpPr txBox="1">
            <a:spLocks/>
          </p:cNvSpPr>
          <p:nvPr/>
        </p:nvSpPr>
        <p:spPr>
          <a:xfrm>
            <a:off x="1955883" y="3931291"/>
            <a:ext cx="3918791" cy="19791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CO" sz="5400" dirty="0" smtClean="0">
                <a:solidFill>
                  <a:schemeClr val="bg1"/>
                </a:solidFill>
              </a:rPr>
              <a:t>P</a:t>
            </a:r>
            <a:r>
              <a:rPr lang="es-CO" sz="3600" dirty="0" smtClean="0">
                <a:solidFill>
                  <a:schemeClr val="bg1"/>
                </a:solidFill>
              </a:rPr>
              <a:t>royecto: </a:t>
            </a:r>
            <a:r>
              <a:rPr lang="es-CO" sz="2800" b="0" dirty="0" smtClean="0">
                <a:solidFill>
                  <a:schemeClr val="bg1"/>
                </a:solidFill>
              </a:rPr>
              <a:t>Gestión </a:t>
            </a:r>
            <a:r>
              <a:rPr lang="es-CO" sz="2800" b="0" dirty="0" smtClean="0">
                <a:solidFill>
                  <a:schemeClr val="bg1"/>
                </a:solidFill>
              </a:rPr>
              <a:t>del </a:t>
            </a:r>
            <a:r>
              <a:rPr lang="es-CO" sz="2800" b="0" dirty="0">
                <a:solidFill>
                  <a:schemeClr val="bg1"/>
                </a:solidFill>
              </a:rPr>
              <a:t>Desarrollo Humano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A03A22-5E25-4D5F-929C-F09EB2E22223}"/>
              </a:ext>
            </a:extLst>
          </p:cNvPr>
          <p:cNvSpPr txBox="1">
            <a:spLocks/>
          </p:cNvSpPr>
          <p:nvPr/>
        </p:nvSpPr>
        <p:spPr>
          <a:xfrm>
            <a:off x="1644378" y="971117"/>
            <a:ext cx="6665903" cy="2114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54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Gestión y sostenibilidad institucional</a:t>
            </a:r>
            <a:endParaRPr lang="es-ES" sz="40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06EBA9-2D7D-495E-A223-1CDD07DAAED5}"/>
              </a:ext>
            </a:extLst>
          </p:cNvPr>
          <p:cNvSpPr txBox="1">
            <a:spLocks/>
          </p:cNvSpPr>
          <p:nvPr/>
        </p:nvSpPr>
        <p:spPr>
          <a:xfrm>
            <a:off x="7862046" y="1203258"/>
            <a:ext cx="4076200" cy="132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54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2025 - 2028</a:t>
            </a:r>
            <a:endParaRPr lang="es-ES" sz="18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1" name="Anillo 10"/>
          <p:cNvSpPr/>
          <p:nvPr/>
        </p:nvSpPr>
        <p:spPr>
          <a:xfrm>
            <a:off x="204412" y="4468314"/>
            <a:ext cx="1586753" cy="1442131"/>
          </a:xfrm>
          <a:prstGeom prst="donut">
            <a:avLst>
              <a:gd name="adj" fmla="val 1461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2CFDD0A-90DE-4286-B19C-4FCA0ECF311C}"/>
              </a:ext>
            </a:extLst>
          </p:cNvPr>
          <p:cNvSpPr txBox="1">
            <a:spLocks/>
          </p:cNvSpPr>
          <p:nvPr/>
        </p:nvSpPr>
        <p:spPr>
          <a:xfrm>
            <a:off x="536665" y="4794078"/>
            <a:ext cx="922245" cy="790601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35</a:t>
            </a:r>
            <a:endParaRPr lang="es-ES" sz="4800" b="1" dirty="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85" y="177857"/>
            <a:ext cx="1055100" cy="1025401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2" y="3606845"/>
            <a:ext cx="4969462" cy="2303600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17806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55477" y="109770"/>
            <a:ext cx="6853518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general del proyecto</a:t>
            </a:r>
            <a:endParaRPr lang="en-US" sz="36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 rot="16200000">
            <a:off x="-1049706" y="3566397"/>
            <a:ext cx="2614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35.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del Desarrollo Humano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404606"/>
              </p:ext>
            </p:extLst>
          </p:nvPr>
        </p:nvGraphicFramePr>
        <p:xfrm>
          <a:off x="1299481" y="1165158"/>
          <a:ext cx="9027860" cy="5511202"/>
        </p:xfrm>
        <a:graphic>
          <a:graphicData uri="http://schemas.openxmlformats.org/drawingml/2006/table">
            <a:tbl>
              <a:tblPr firstRow="1" firstCol="1" bandRow="1"/>
              <a:tblGrid>
                <a:gridCol w="2257208">
                  <a:extLst>
                    <a:ext uri="{9D8B030D-6E8A-4147-A177-3AD203B41FA5}">
                      <a16:colId xmlns:a16="http://schemas.microsoft.com/office/drawing/2014/main" val="606350697"/>
                    </a:ext>
                  </a:extLst>
                </a:gridCol>
                <a:gridCol w="6770652">
                  <a:extLst>
                    <a:ext uri="{9D8B030D-6E8A-4147-A177-3AD203B41FA5}">
                      <a16:colId xmlns:a16="http://schemas.microsoft.com/office/drawing/2014/main" val="3286994347"/>
                    </a:ext>
                  </a:extLst>
                </a:gridCol>
              </a:tblGrid>
              <a:tr h="149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Código del proyecto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(PDI2028 – GSI - 35)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190407"/>
                  </a:ext>
                </a:extLst>
              </a:tr>
              <a:tr h="149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Dependencia responsable del proyecto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del Talento Humano 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714459"/>
                  </a:ext>
                </a:extLst>
              </a:tr>
              <a:tr h="149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Pilar de Gestión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y sostenibilidad institucional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981131"/>
                  </a:ext>
                </a:extLst>
              </a:tr>
              <a:tr h="149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Coordinador Pilar de Gestión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Vicerrector Administrativo y Financiero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537110"/>
                  </a:ext>
                </a:extLst>
              </a:tr>
              <a:tr h="149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del Desarrollo Humano y organizacional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605075"/>
                  </a:ext>
                </a:extLst>
              </a:tr>
              <a:tr h="1302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Procesos asociados </a:t>
                      </a:r>
                      <a:b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(Sistema Integral de Gestión)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apoyo - Administración institucional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179314"/>
                  </a:ext>
                </a:extLst>
              </a:tr>
              <a:tr h="1693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apoyo - Bienestar Institucional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396559"/>
                  </a:ext>
                </a:extLst>
              </a:tr>
              <a:tr h="14977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Factores de calidad institucional a los que apunta el proyecto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Profesores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025011"/>
                  </a:ext>
                </a:extLst>
              </a:tr>
              <a:tr h="1497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 Bienestar institucional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849306"/>
                  </a:ext>
                </a:extLst>
              </a:tr>
              <a:tr h="1497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 Organización, gestión y administración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61706"/>
                  </a:ext>
                </a:extLst>
              </a:tr>
              <a:tr h="1497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 Recursos de apoyo académico e infraestructura física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865232"/>
                  </a:ext>
                </a:extLst>
              </a:tr>
              <a:tr h="29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Estándares de calidad (Modelo de acreditación internacional Sello Sofía)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Recursos Humanos.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348956"/>
                  </a:ext>
                </a:extLst>
              </a:tr>
              <a:tr h="1432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Otras instancias o dependencias participantes 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Grupo de Apoyo Administrativo</a:t>
                      </a:r>
                      <a:b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Comité Capacitación Administrativo </a:t>
                      </a:r>
                      <a:b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Jefes de Proceso</a:t>
                      </a:r>
                      <a:b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Vicerrectoría de Responsabilidad Social y Bienestar Universitario</a:t>
                      </a:r>
                      <a:b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Decanos </a:t>
                      </a:r>
                      <a:b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Maestría Desarrollo Humano y Organizacional</a:t>
                      </a:r>
                      <a:b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Facultad Ciencias Empresariales</a:t>
                      </a:r>
                      <a:b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Vicerrectoría Académica</a:t>
                      </a:r>
                      <a:b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Toda la comunidad académica y administrativa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041964"/>
                  </a:ext>
                </a:extLst>
              </a:tr>
              <a:tr h="258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Actores o entidades externas a la UTP que participan en el proyecto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ARL - </a:t>
                      </a:r>
                      <a:r>
                        <a:rPr lang="es-CO" sz="105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Caja de compensación- EPS- Fondo de pensiones-cooperativas UTP- Ministerio del Trabajo, Ministerio de salud y protección social, </a:t>
                      </a: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DAFP 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926731"/>
                  </a:ext>
                </a:extLst>
              </a:tr>
              <a:tr h="2604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Programas a los cuales le aporta indirectamente el proyecto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e Implementación de la Política de Bienestar Institucional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973159"/>
                  </a:ext>
                </a:extLst>
              </a:tr>
              <a:tr h="2604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Integral para un Campus Sostenible, inteligente e incluyente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15362"/>
                  </a:ext>
                </a:extLst>
              </a:tr>
              <a:tr h="2604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Cultura de la legalidad, la transparencia, el gobierno corporativo y la participación ciudadana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249179"/>
                  </a:ext>
                </a:extLst>
              </a:tr>
              <a:tr h="26048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Objetivos de Desarrollo Sostenible (ODS) a los cuales le aporta el proyecto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Garantizar una vida sana y promover el bienestar para todos en todas las edades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994521"/>
                  </a:ext>
                </a:extLst>
              </a:tr>
              <a:tr h="4493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531" marR="3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429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9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17058" y="171960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del problema, necesidad u oportunidad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90823" y="1518207"/>
            <a:ext cx="99861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 Narrow" panose="020B0606020202030204" pitchFamily="34" charset="0"/>
              </a:rPr>
              <a:t>La Universidad viene desarrollando diferentes actividades no cuenta con un modelo que integre componentes humano y organizacional, encontrando desarticulación en los procesos que se implementan actualmente en la Institución que afectan de manera directa el clima laboral y el bienestar integral de las personas, lo que genera disminución en los resultados esperados e inequidad en la manera de administrar el personal.  </a:t>
            </a:r>
            <a:endParaRPr lang="es-CO" dirty="0" smtClean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r>
              <a:rPr lang="es-CO" dirty="0" smtClean="0">
                <a:latin typeface="Arial Narrow" panose="020B0606020202030204" pitchFamily="34" charset="0"/>
              </a:rPr>
              <a:t>Asimismo</a:t>
            </a:r>
            <a:r>
              <a:rPr lang="es-CO" dirty="0">
                <a:latin typeface="Arial Narrow" panose="020B0606020202030204" pitchFamily="34" charset="0"/>
              </a:rPr>
              <a:t>, hay ausencia de un sistema de información que permita la toma de decisiones soportado en indicadores y resultados y ausencia de una gestión del conocimiento y de formación de los funcionarios y colaboradores para el desarrollo de su plan de carrera el cual redunde en un aprendizaje colectivo que permita una transformación cultural alineada al plan estratégico de la Institución y al Plan estratégico de Talento Humano en el marco del Modelo Integrado de planeación y gestión (</a:t>
            </a:r>
            <a:r>
              <a:rPr lang="es-CO" dirty="0" smtClean="0">
                <a:latin typeface="Arial Narrow" panose="020B0606020202030204" pitchFamily="34" charset="0"/>
              </a:rPr>
              <a:t>MIPG). Insuficiente </a:t>
            </a:r>
            <a:r>
              <a:rPr lang="es-CO" dirty="0">
                <a:latin typeface="Arial Narrow" panose="020B0606020202030204" pitchFamily="34" charset="0"/>
              </a:rPr>
              <a:t>articulación y optimización de los recursos disponibles el cual permita lograr resultados eficaces que impacten en el bienestar de los docentes y administrativos y en la transformación cultural orientada al direccionamiento estratégico, generando en los funcionarios y colaboradores una conciencia crítica que contribuya a una efectiva medición e intervención del clima y disminución del riesgo psicosocial. Para ello se requiere un adecuado liderazgo que permita la gestión y el desarrollo de los equipos de trabajo.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 rot="16200000">
            <a:off x="-1049706" y="3566397"/>
            <a:ext cx="2614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35.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del Desarrollo Humano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89" y="4856425"/>
            <a:ext cx="1052554" cy="10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34987" y="0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del problema, necesidad u oportunidad </a:t>
            </a:r>
          </a:p>
        </p:txBody>
      </p:sp>
      <p:sp>
        <p:nvSpPr>
          <p:cNvPr id="7" name="Rectángulo 6"/>
          <p:cNvSpPr/>
          <p:nvPr/>
        </p:nvSpPr>
        <p:spPr>
          <a:xfrm rot="16200000">
            <a:off x="-1049706" y="3566397"/>
            <a:ext cx="2614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35.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del Desarrollo Humano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77589"/>
              </p:ext>
            </p:extLst>
          </p:nvPr>
        </p:nvGraphicFramePr>
        <p:xfrm>
          <a:off x="1116582" y="610498"/>
          <a:ext cx="9154249" cy="6127242"/>
        </p:xfrm>
        <a:graphic>
          <a:graphicData uri="http://schemas.openxmlformats.org/drawingml/2006/table">
            <a:tbl>
              <a:tblPr firstRow="1" firstCol="1" bandRow="1"/>
              <a:tblGrid>
                <a:gridCol w="1480461">
                  <a:extLst>
                    <a:ext uri="{9D8B030D-6E8A-4147-A177-3AD203B41FA5}">
                      <a16:colId xmlns:a16="http://schemas.microsoft.com/office/drawing/2014/main" val="482632321"/>
                    </a:ext>
                  </a:extLst>
                </a:gridCol>
                <a:gridCol w="2330824">
                  <a:extLst>
                    <a:ext uri="{9D8B030D-6E8A-4147-A177-3AD203B41FA5}">
                      <a16:colId xmlns:a16="http://schemas.microsoft.com/office/drawing/2014/main" val="1120624512"/>
                    </a:ext>
                  </a:extLst>
                </a:gridCol>
                <a:gridCol w="5342964">
                  <a:extLst>
                    <a:ext uri="{9D8B030D-6E8A-4147-A177-3AD203B41FA5}">
                      <a16:colId xmlns:a16="http://schemas.microsoft.com/office/drawing/2014/main" val="16421741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 Central</a:t>
                      </a:r>
                      <a:endParaRPr lang="es-CO" sz="8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3395" marR="1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directas</a:t>
                      </a:r>
                      <a:endParaRPr lang="es-CO" sz="8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3395" marR="1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Indirectas</a:t>
                      </a:r>
                      <a:endParaRPr lang="es-CO" sz="8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3395" marR="1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2715"/>
                  </a:ext>
                </a:extLst>
              </a:tr>
              <a:tr h="838512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Inapropiado direccionamiento en la gestión del desarrollo humano en la UTP</a:t>
                      </a:r>
                      <a:endParaRPr lang="es-CO" sz="8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3395" marR="1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 Debilidades en la implementación de un plan estructurado de entornos laborables saludables (Bienestar Social Laboral)</a:t>
                      </a:r>
                      <a:endParaRPr lang="es-CO" sz="8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3395" marR="1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 Insuficiente Transversalización del proceso de selección de personal docente y administrativo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1.2. Insuficiente recurso técnico, financiero y administrativo para llevar los nuevos procesos de Gestión del Talento Humano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1.3. Insuficiente lineamientos o políticas para la administración de personal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 No hay articulación de un plan que integre todos los procesos que redunden en el mejoramiento de las condiciones laborales saludables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 No hay conciencia de autocuidado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  No hay una revisión de la alta dirección para comprometerse en la intervención del clima laboral y la cultura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 Insuficiente cobertura y participación de la población desde las diferentes estrategias de Gestión de Talento Humano </a:t>
                      </a:r>
                      <a:endParaRPr lang="es-CO" sz="8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3395" marR="1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235014"/>
                  </a:ext>
                </a:extLst>
              </a:tr>
              <a:tr h="5789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Prácticas inadecuadas en la cultura organizacional que no posibilitan el direccionamiento estratégico de la Institución </a:t>
                      </a:r>
                      <a:endParaRPr lang="es-CO" sz="8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3395" marR="1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2.1. No hay cultura organizacional basada en un modelo teórico alineada al direccionamiento estratégico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2.2. Falta de conciencia en la alta dirección para apropiar y orientar la cultura organizacional que posibilite el direccionamiento estratégico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2.3. Insuficiente conciencia de la necesidad del desarrollo del ser y hacer del personal directivo, docente y administrativo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 Inadecuada toma de decisiones según el criterio de cada líder en aspectos de la administración de personal, cada líder ejerce de acuerdo a su estructura personal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2.5. No hay un estilo de liderazgo definido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2.6. Falta de experiencia en dirección de equipos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 Falta generar espacios motivacionales a los colaboradores por parte de los lideres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 Insuficiente apropiación de los valores  y el buen gobierno en el accionar cotidiano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  No se ha materializado un propósito institucional desde  la misión y la visión</a:t>
                      </a:r>
                      <a:endParaRPr lang="es-CO" sz="8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3395" marR="1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98552"/>
                  </a:ext>
                </a:extLst>
              </a:tr>
              <a:tr h="4027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Bajo desarrollo en la potencialización de las personas</a:t>
                      </a:r>
                      <a:endParaRPr lang="es-CO" sz="8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3395" marR="1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3.1. No hay documentación de las practicas cotidianas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3.2. No hay una formación que posibilite el desarrollo a futuro del personal, todo se hace sobre la marcha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  No hay conciencia para la medición o valoración objetiva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3.4. Insuficiente aprovechamiento de los recursos técnicos, logísticos, financieros y humanos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3.5. Falta un programa estructurado y estratégico para formar lideres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3.6 No hay conciencia de los aprendizajes de las personas para el aprendizaje en colectivo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3.7 Insuficiente desarrollo de las TIC S</a:t>
                      </a:r>
                      <a:endParaRPr lang="es-CO" sz="8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3395" marR="1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596831"/>
                  </a:ext>
                </a:extLst>
              </a:tr>
              <a:tr h="346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directos</a:t>
                      </a:r>
                      <a:endParaRPr lang="es-CO" sz="8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3395" marR="1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indirectos</a:t>
                      </a:r>
                      <a:endParaRPr lang="es-CO" sz="8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3395" marR="1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062541"/>
                  </a:ext>
                </a:extLst>
              </a:tr>
              <a:tr h="5322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Alteraciones de los estados emocionales en las personas</a:t>
                      </a:r>
                      <a:endParaRPr lang="es-CO" sz="8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3395" marR="1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1.1. Ausentismos prolongados por incapacidad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1.2. Bajo rendimiento de los colaboradores y docentes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1.3. Impacto negativo en el clima laboral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 No hay satisfacción ni felicidad en los colaboradores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1.5. Disminución en la salud mental y física de los colaboradores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1.6. Incremento en las incapacidades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 Disminución en la calidad de vida de los colaboradores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 Disminución en la productividad de los colaboradores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  Afecta el sentido de pertenencia y el compromiso por la Institución </a:t>
                      </a:r>
                      <a:endParaRPr lang="es-CO" sz="8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3395" marR="1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731850"/>
                  </a:ext>
                </a:extLst>
              </a:tr>
              <a:tr h="2013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Prácticas cotidianas inadecuadas que afectan la comunidad universitaria </a:t>
                      </a:r>
                      <a:endParaRPr lang="es-CO" sz="8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3395" marR="1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2.1. Perdida de respeto y credibilidad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2.2. Falta de coherencia y confianza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2.3. Detrimento patrimonial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2.4. Impacto negativo en el clima, no hay avance en la transformación cultural 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2.5. Falta de equidad</a:t>
                      </a:r>
                      <a:b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 Falta de apropiación de los valores y buenas practicas</a:t>
                      </a:r>
                      <a:endParaRPr lang="es-CO" sz="8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3395" marR="1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421774"/>
                  </a:ext>
                </a:extLst>
              </a:tr>
              <a:tr h="2517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Bajo desarrollo en la potencialización de las personas </a:t>
                      </a:r>
                      <a:endParaRPr lang="es-CO" sz="8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3395" marR="1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3.1. Perdida de la memoria histórica de las buenas practicas </a:t>
                      </a:r>
                      <a:br>
                        <a:rPr lang="es-CO" sz="8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3.2. No hay plan de carrera administrativa (relevo generacional)</a:t>
                      </a:r>
                      <a:br>
                        <a:rPr lang="es-CO" sz="8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 No hay Agilidad en los procesos, Desalineación de los procesos y atraso del potencial </a:t>
                      </a:r>
                      <a:br>
                        <a:rPr lang="es-CO" sz="8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3.4 Insuficiente conciencia de las personas frente a la   documentación y transferencia de conocimiento </a:t>
                      </a:r>
                      <a:endParaRPr lang="es-CO" sz="8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3395" marR="1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63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8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ector recto 35"/>
          <p:cNvCxnSpPr/>
          <p:nvPr/>
        </p:nvCxnSpPr>
        <p:spPr>
          <a:xfrm>
            <a:off x="6812444" y="3026821"/>
            <a:ext cx="2538303" cy="0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6803300" y="3721608"/>
            <a:ext cx="2538303" cy="0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50569" y="20132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proyecto</a:t>
            </a:r>
            <a:endParaRPr lang="es-CO" sz="36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89" y="4856425"/>
            <a:ext cx="1052554" cy="1022927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6821410" y="2089107"/>
            <a:ext cx="2538303" cy="0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7018155" y="1747907"/>
            <a:ext cx="4412000" cy="896280"/>
            <a:chOff x="481236" y="1624130"/>
            <a:chExt cx="4001276" cy="666178"/>
          </a:xfrm>
        </p:grpSpPr>
        <p:sp>
          <p:nvSpPr>
            <p:cNvPr id="7" name="Rectángulo redondeado 6"/>
            <p:cNvSpPr/>
            <p:nvPr/>
          </p:nvSpPr>
          <p:spPr>
            <a:xfrm>
              <a:off x="481236" y="1624130"/>
              <a:ext cx="4001276" cy="666178"/>
            </a:xfrm>
            <a:prstGeom prst="roundRect">
              <a:avLst>
                <a:gd name="adj" fmla="val 10000"/>
              </a:avLst>
            </a:prstGeom>
            <a:ln>
              <a:solidFill>
                <a:srgbClr val="576A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uadroTexto 7"/>
            <p:cNvSpPr txBox="1"/>
            <p:nvPr/>
          </p:nvSpPr>
          <p:spPr>
            <a:xfrm>
              <a:off x="500748" y="1643642"/>
              <a:ext cx="3962252" cy="6271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76A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Unidades organizacionales: </a:t>
              </a:r>
              <a:r>
                <a:rPr lang="es-CO" sz="1100" dirty="0">
                  <a:solidFill>
                    <a:srgbClr val="000000"/>
                  </a:solidFill>
                  <a:latin typeface="Arial Narrow" panose="020B0606020202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Grupo de Apoyo </a:t>
              </a:r>
              <a:r>
                <a:rPr lang="es-CO" sz="110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Administrativo. Comité </a:t>
              </a:r>
              <a:r>
                <a:rPr lang="es-CO" sz="1100" dirty="0">
                  <a:solidFill>
                    <a:srgbClr val="000000"/>
                  </a:solidFill>
                  <a:latin typeface="Arial Narrow" panose="020B0606020202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Capacitación </a:t>
              </a:r>
              <a:r>
                <a:rPr lang="es-CO" sz="110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Administrativo. Jefes </a:t>
              </a:r>
              <a:r>
                <a:rPr lang="es-CO" sz="1100" dirty="0">
                  <a:solidFill>
                    <a:srgbClr val="000000"/>
                  </a:solidFill>
                  <a:latin typeface="Arial Narrow" panose="020B0606020202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de </a:t>
              </a:r>
              <a:r>
                <a:rPr lang="es-CO" sz="110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Proceso. Vicerrectoría </a:t>
              </a:r>
              <a:r>
                <a:rPr lang="es-CO" sz="1100" dirty="0">
                  <a:solidFill>
                    <a:srgbClr val="000000"/>
                  </a:solidFill>
                  <a:latin typeface="Arial Narrow" panose="020B0606020202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de Responsabilidad Social y Bienestar </a:t>
              </a:r>
              <a:r>
                <a:rPr lang="es-CO" sz="110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Universitario. Decanos. Maestría </a:t>
              </a:r>
              <a:r>
                <a:rPr lang="es-CO" sz="1100" dirty="0">
                  <a:solidFill>
                    <a:srgbClr val="000000"/>
                  </a:solidFill>
                  <a:latin typeface="Arial Narrow" panose="020B0606020202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Desarrollo Humano y </a:t>
              </a:r>
              <a:r>
                <a:rPr lang="es-CO" sz="110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Organizacional. Facultad </a:t>
              </a:r>
              <a:r>
                <a:rPr lang="es-CO" sz="1100" dirty="0">
                  <a:solidFill>
                    <a:srgbClr val="000000"/>
                  </a:solidFill>
                  <a:latin typeface="Arial Narrow" panose="020B0606020202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Ciencias </a:t>
              </a:r>
              <a:r>
                <a:rPr lang="es-CO" sz="110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Empresariales. Vicerrectoría Académica. Toda </a:t>
              </a:r>
              <a:r>
                <a:rPr lang="es-CO" sz="1100" dirty="0">
                  <a:solidFill>
                    <a:srgbClr val="000000"/>
                  </a:solidFill>
                  <a:latin typeface="Arial Narrow" panose="020B0606020202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la comunidad académica y </a:t>
              </a:r>
              <a:r>
                <a:rPr lang="es-CO" sz="110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administrativa.</a:t>
              </a:r>
              <a:endParaRPr lang="es-CO" sz="11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039670" y="2733060"/>
            <a:ext cx="4415424" cy="775806"/>
            <a:chOff x="472275" y="2459414"/>
            <a:chExt cx="4022445" cy="516696"/>
          </a:xfrm>
        </p:grpSpPr>
        <p:sp>
          <p:nvSpPr>
            <p:cNvPr id="10" name="Rectángulo redondeado 9"/>
            <p:cNvSpPr/>
            <p:nvPr/>
          </p:nvSpPr>
          <p:spPr>
            <a:xfrm>
              <a:off x="472275" y="2459414"/>
              <a:ext cx="4022445" cy="516696"/>
            </a:xfrm>
            <a:prstGeom prst="roundRect">
              <a:avLst>
                <a:gd name="adj" fmla="val 10000"/>
              </a:avLst>
            </a:prstGeom>
            <a:ln>
              <a:solidFill>
                <a:srgbClr val="576A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487409" y="2474548"/>
              <a:ext cx="3992177" cy="486428"/>
            </a:xfrm>
            <a:prstGeom prst="rect">
              <a:avLst/>
            </a:prstGeom>
            <a:ln>
              <a:solidFill>
                <a:srgbClr val="576A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CO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Entidades externas a la UTP: </a:t>
              </a:r>
              <a:r>
                <a:rPr lang="es-ES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ARL - Caja de compensación- EPS- Fondo de pensiones-cooperativas UTP- Ministerio del Trabajo, Ministerio de salud y protección social, DAFP </a:t>
              </a:r>
              <a:endParaRPr lang="es-CO" sz="11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" b="0" kern="1200" dirty="0">
                <a:solidFill>
                  <a:schemeClr val="tx2">
                    <a:lumMod val="50000"/>
                  </a:schemeClr>
                </a:solidFill>
                <a:latin typeface="+mn-lt"/>
                <a:cs typeface="Khmer UI" panose="020B0502040204020203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018155" y="3616284"/>
            <a:ext cx="4436939" cy="390887"/>
            <a:chOff x="472275" y="3145215"/>
            <a:chExt cx="4036699" cy="626053"/>
          </a:xfrm>
        </p:grpSpPr>
        <p:sp>
          <p:nvSpPr>
            <p:cNvPr id="14" name="Rectángulo redondeado 13"/>
            <p:cNvSpPr/>
            <p:nvPr/>
          </p:nvSpPr>
          <p:spPr>
            <a:xfrm>
              <a:off x="472275" y="3145215"/>
              <a:ext cx="4036699" cy="626053"/>
            </a:xfrm>
            <a:prstGeom prst="roundRect">
              <a:avLst>
                <a:gd name="adj" fmla="val 10000"/>
              </a:avLst>
            </a:prstGeom>
            <a:ln>
              <a:solidFill>
                <a:srgbClr val="576A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uadroTexto 14"/>
            <p:cNvSpPr txBox="1"/>
            <p:nvPr/>
          </p:nvSpPr>
          <p:spPr>
            <a:xfrm>
              <a:off x="490611" y="3163551"/>
              <a:ext cx="4000027" cy="5893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76A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/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Beneficiarios:</a:t>
              </a:r>
              <a:r>
                <a:rPr lang="es-CO" sz="10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s-CO" sz="1100" dirty="0" smtClean="0">
                  <a:latin typeface="Arial Narrow" panose="020B0606020202030204" pitchFamily="34" charset="0"/>
                </a:rPr>
                <a:t>Comunidad </a:t>
              </a:r>
              <a:r>
                <a:rPr lang="es-CO" sz="1100" dirty="0">
                  <a:latin typeface="Arial Narrow" panose="020B0606020202030204" pitchFamily="34" charset="0"/>
                </a:rPr>
                <a:t>Universitaria (Estudiantes, docentes, </a:t>
              </a:r>
              <a:r>
                <a:rPr lang="es-CO" sz="1100" dirty="0" smtClean="0">
                  <a:latin typeface="Arial Narrow" panose="020B0606020202030204" pitchFamily="34" charset="0"/>
                </a:rPr>
                <a:t>administrativos). </a:t>
              </a:r>
              <a:endParaRPr lang="es-CO" sz="11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6" name="Marco 15"/>
          <p:cNvSpPr/>
          <p:nvPr/>
        </p:nvSpPr>
        <p:spPr>
          <a:xfrm>
            <a:off x="6623627" y="1011384"/>
            <a:ext cx="2189240" cy="612273"/>
          </a:xfrm>
          <a:prstGeom prst="frame">
            <a:avLst/>
          </a:prstGeom>
          <a:solidFill>
            <a:srgbClr val="576A1C"/>
          </a:solidFill>
          <a:ln>
            <a:solidFill>
              <a:srgbClr val="004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7104" y="7805253"/>
            <a:ext cx="987502" cy="148126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985628" y="1288850"/>
            <a:ext cx="47878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Arial Narrow" panose="020B0606020202030204" pitchFamily="34" charset="0"/>
              </a:rPr>
              <a:t>Desarrollo Humano tiene en su interior tres líneas de trabajo:  Entornos laborales saludables, Transformación Cultural y Aprendizaje Organizacional.  En él se interviene las dimensiones del ser humano (física, intelectual, emocional, social, espiritual), desde los entornos laborales saludables que comprende entre otros: el sistema de seguridad y salud en el trabajo, política nacional de salud mental, los lineamientos operativos para la promoción de un entorno laboral formal saludable, las políticas de administración de personal y el bienestar social laboral. </a:t>
            </a:r>
          </a:p>
          <a:p>
            <a:pPr algn="just"/>
            <a:r>
              <a:rPr lang="es-CO" sz="1600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CO" sz="1600" dirty="0">
                <a:latin typeface="Arial Narrow" panose="020B0606020202030204" pitchFamily="34" charset="0"/>
              </a:rPr>
              <a:t>Desde la transformación cultural, el fortalecimiento de la identidad institucional  a través de la apropiación de los símbolos institucionales, los valores en la cotidianidad en el marco del código de integridad y Buen gobierno, el buen servicio,  la adecuada gestión del clima organizacional y un estilo de liderazgo orientado al desarrollo de las personas y, por último, Aprendizaje Organizacional el cual se enfoca en el fortalecimiento de las capacidades del ser, el hacer y una adecuada gestión del conocimiento.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742354" y="1164045"/>
            <a:ext cx="1880356" cy="31978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30480" rIns="4572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Involucrados</a:t>
            </a:r>
          </a:p>
        </p:txBody>
      </p:sp>
      <p:cxnSp>
        <p:nvCxnSpPr>
          <p:cNvPr id="21" name="Conector recto 20"/>
          <p:cNvCxnSpPr/>
          <p:nvPr/>
        </p:nvCxnSpPr>
        <p:spPr>
          <a:xfrm flipH="1">
            <a:off x="6812444" y="2241915"/>
            <a:ext cx="8967" cy="1488837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6976" y="10881195"/>
            <a:ext cx="227332" cy="22733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481" y="4110842"/>
            <a:ext cx="4476486" cy="671473"/>
          </a:xfrm>
          <a:prstGeom prst="rect">
            <a:avLst/>
          </a:prstGeom>
        </p:spPr>
      </p:pic>
      <p:cxnSp>
        <p:nvCxnSpPr>
          <p:cNvPr id="34" name="Conector recto 33"/>
          <p:cNvCxnSpPr/>
          <p:nvPr/>
        </p:nvCxnSpPr>
        <p:spPr>
          <a:xfrm>
            <a:off x="6821409" y="1551316"/>
            <a:ext cx="0" cy="1475505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710" y="4836321"/>
            <a:ext cx="1900618" cy="1900618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 rot="16200000">
            <a:off x="-1049706" y="3566397"/>
            <a:ext cx="2614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35.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del Desarrollo Humano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866" y="4836081"/>
            <a:ext cx="1900858" cy="19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79811" y="127702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del proyecto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1060289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CO" sz="32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2790736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Específicos</a:t>
            </a:r>
            <a:endParaRPr lang="es-CO" sz="32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02656" y="1780593"/>
            <a:ext cx="9704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 Narrow" panose="020B0606020202030204" pitchFamily="34" charset="0"/>
              </a:rPr>
              <a:t>Fortalecer el direccionamiento en la gestión del desarrollo humano en la UTP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8833" y="3636510"/>
            <a:ext cx="9798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es-CO" dirty="0" smtClean="0">
                <a:latin typeface="Arial Narrow" panose="020B0606020202030204" pitchFamily="34" charset="0"/>
              </a:rPr>
              <a:t>Implementar </a:t>
            </a:r>
            <a:r>
              <a:rPr lang="es-CO" dirty="0">
                <a:latin typeface="Arial Narrow" panose="020B0606020202030204" pitchFamily="34" charset="0"/>
              </a:rPr>
              <a:t>un plan estructurado de entornos laborables saludables (Bienestar Social Laboral)		</a:t>
            </a:r>
            <a:endParaRPr lang="es-CO" dirty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endParaRPr lang="es-CO" dirty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s-CO" dirty="0" smtClean="0">
                <a:latin typeface="Arial Narrow" panose="020B0606020202030204" pitchFamily="34" charset="0"/>
              </a:rPr>
              <a:t>Ejecutar </a:t>
            </a:r>
            <a:r>
              <a:rPr lang="es-CO" dirty="0">
                <a:latin typeface="Arial Narrow" panose="020B0606020202030204" pitchFamily="34" charset="0"/>
              </a:rPr>
              <a:t>estrategias y prácticas que faciliten la transformación de la cultura organizacional en la </a:t>
            </a:r>
            <a:r>
              <a:rPr lang="es-CO" dirty="0" smtClean="0">
                <a:latin typeface="Arial Narrow" panose="020B0606020202030204" pitchFamily="34" charset="0"/>
              </a:rPr>
              <a:t>UTP.</a:t>
            </a:r>
          </a:p>
          <a:p>
            <a:pPr marL="285750" lvl="0" indent="-285750" algn="just">
              <a:buFontTx/>
              <a:buChar char="-"/>
            </a:pPr>
            <a:endParaRPr lang="es-CO" dirty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s-CO" dirty="0" smtClean="0">
                <a:latin typeface="Arial Narrow" panose="020B0606020202030204" pitchFamily="34" charset="0"/>
              </a:rPr>
              <a:t>Desarrollar </a:t>
            </a:r>
            <a:r>
              <a:rPr lang="es-CO" dirty="0">
                <a:latin typeface="Arial Narrow" panose="020B0606020202030204" pitchFamily="34" charset="0"/>
              </a:rPr>
              <a:t>capacidades desde el ser, hacer y el convivir en los colaboradores de la UTP, que fortalezcan el aprendizaje </a:t>
            </a:r>
            <a:r>
              <a:rPr lang="es-CO" dirty="0" smtClean="0">
                <a:latin typeface="Arial Narrow" panose="020B0606020202030204" pitchFamily="34" charset="0"/>
              </a:rPr>
              <a:t>organizacional.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 rot="16200000">
            <a:off x="-1049706" y="3566397"/>
            <a:ext cx="2614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35.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del Desarrollo Humano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166654" y="80194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operativos</a:t>
            </a:r>
            <a:endParaRPr lang="es-CO" sz="36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528230"/>
              </p:ext>
            </p:extLst>
          </p:nvPr>
        </p:nvGraphicFramePr>
        <p:xfrm>
          <a:off x="1012169" y="1373782"/>
          <a:ext cx="9626409" cy="4510947"/>
        </p:xfrm>
        <a:graphic>
          <a:graphicData uri="http://schemas.openxmlformats.org/drawingml/2006/table">
            <a:tbl>
              <a:tblPr firstRow="1" firstCol="1" bandRow="1"/>
              <a:tblGrid>
                <a:gridCol w="2922613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670379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36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082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Plan de entornos laborables saludables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Desarrollar estrategias enmarcadas en el Plan BSL Administrativo. Desarrollar estrategias enmarcadas en el Plan BSL Docente. Planeación Gestión Humana. Implementar y promover el desarrollo de estrategias en promoción de la salud y prevención de la enfermedad. Diseñar y promover estrategias para el mejoramiento de las condiciones físicas laborales seguras. Desarrollar metodologías para identificar, reconocer y gestionar los factores de riesgos ambientales (Riesgos Higiénicos). Implementar estrategias de prevención, conocimiento, reducción y manejo de las emergencias y desastres.</a:t>
                      </a: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	</a:t>
                      </a:r>
                      <a:endParaRPr lang="es-CO" sz="16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093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Transformación Cultural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Desarrollar actividades para intervenir el Liderazgo Transformacional. Implementar estrategias de apropiación de la Política de Integridad (código de integridad y Buen Gobierno). Fomentar estrategias para la Identidad Cultural. Implementar estrategias de apropiación hacia una cultura del servicio.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81159"/>
                  </a:ext>
                </a:extLst>
              </a:tr>
              <a:tr h="1093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Aprendizaje Organizacional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Implementar el plan de formación e intervención de clima organizacional. Diseñar e implementar prueba piloto para el plan de relevo generacional con enfoque de transferencia del conocimiento. Desarrollar e Implementar el Sistema Integrado de Evaluación de Desempeño. Implementar el plan de entrenamiento de contratación docente.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815529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-1049706" y="3566397"/>
            <a:ext cx="2614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35.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del Desarrollo Humano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6E23B3A-2FD3-4FB4-8F91-E9FFED48E944}"/>
              </a:ext>
            </a:extLst>
          </p:cNvPr>
          <p:cNvSpPr txBox="1">
            <a:spLocks/>
          </p:cNvSpPr>
          <p:nvPr/>
        </p:nvSpPr>
        <p:spPr>
          <a:xfrm>
            <a:off x="3052941" y="2147692"/>
            <a:ext cx="5888891" cy="10924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7200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¡GRACIAS!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66" y="3781669"/>
            <a:ext cx="2272639" cy="22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37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6398</TotalTime>
  <Words>1766</Words>
  <Application>Microsoft Office PowerPoint</Application>
  <PresentationFormat>Panorámica</PresentationFormat>
  <Paragraphs>93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SimSun</vt:lpstr>
      <vt:lpstr>Arial</vt:lpstr>
      <vt:lpstr>Arial Narrow</vt:lpstr>
      <vt:lpstr>Arial Rounded MT Bold</vt:lpstr>
      <vt:lpstr>Asap Medium</vt:lpstr>
      <vt:lpstr>Calibri</vt:lpstr>
      <vt:lpstr>Calibri Light</vt:lpstr>
      <vt:lpstr>Khmer UI</vt:lpstr>
      <vt:lpstr>Open Sans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763</cp:revision>
  <cp:lastPrinted>2017-05-16T14:27:28Z</cp:lastPrinted>
  <dcterms:created xsi:type="dcterms:W3CDTF">2017-03-06T22:18:18Z</dcterms:created>
  <dcterms:modified xsi:type="dcterms:W3CDTF">2025-08-14T14:45:48Z</dcterms:modified>
</cp:coreProperties>
</file>