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9"/>
  </p:notesMasterIdLst>
  <p:handoutMasterIdLst>
    <p:handoutMasterId r:id="rId10"/>
  </p:handoutMasterIdLst>
  <p:sldIdLst>
    <p:sldId id="993" r:id="rId2"/>
    <p:sldId id="1115" r:id="rId3"/>
    <p:sldId id="1119" r:id="rId4"/>
    <p:sldId id="1120" r:id="rId5"/>
    <p:sldId id="1121" r:id="rId6"/>
    <p:sldId id="1122" r:id="rId7"/>
    <p:sldId id="1123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UTP" initials="UU" lastIdx="1" clrIdx="0">
    <p:extLst>
      <p:ext uri="{19B8F6BF-5375-455C-9EA6-DF929625EA0E}">
        <p15:presenceInfo xmlns:p15="http://schemas.microsoft.com/office/powerpoint/2012/main" userId="Usuario UT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6A1C"/>
    <a:srgbClr val="F5F9E7"/>
    <a:srgbClr val="CFE292"/>
    <a:srgbClr val="657A20"/>
    <a:srgbClr val="18355E"/>
    <a:srgbClr val="E4061B"/>
    <a:srgbClr val="C70517"/>
    <a:srgbClr val="221D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08" autoAdjust="0"/>
  </p:normalViewPr>
  <p:slideViewPr>
    <p:cSldViewPr snapToGrid="0">
      <p:cViewPr varScale="1">
        <p:scale>
          <a:sx n="106" d="100"/>
          <a:sy n="106" d="100"/>
        </p:scale>
        <p:origin x="11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4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77EC464-180C-4B6B-9426-94148B22EF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EC91C4C-AF50-4841-BAA8-FE8EB6BD41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A9799-4956-413D-BCE1-6FF16979B97F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2614A70-F304-4EA8-ABCA-EBCF73A350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643D355-92C9-4A9B-A698-CCD1578EB5F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FBC54-B8AB-4FAE-AB65-B89EE4630A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8503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02990-A6AB-4213-B420-404A20E59F7F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1117E-C91F-4BCB-B907-251B7F6137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3107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1117E-C91F-4BCB-B907-251B7F613742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236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91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9365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938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6123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C54DF608-6931-41AE-92BE-CF2F228C1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9" name="Marcador de fecha 8">
            <a:extLst>
              <a:ext uri="{FF2B5EF4-FFF2-40B4-BE49-F238E27FC236}">
                <a16:creationId xmlns:a16="http://schemas.microsoft.com/office/drawing/2014/main" id="{2734E854-772C-47F2-B482-E9B545322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10" name="Marcador de pie de página 9">
            <a:extLst>
              <a:ext uri="{FF2B5EF4-FFF2-40B4-BE49-F238E27FC236}">
                <a16:creationId xmlns:a16="http://schemas.microsoft.com/office/drawing/2014/main" id="{E8751B65-A422-4A65-9929-E0F761CA8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7288F579-E24B-4093-AF49-B9A0D3D35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121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0384"/>
            <a:ext cx="10515600" cy="720304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5130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ítulo y objetos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0384"/>
            <a:ext cx="10515600" cy="720304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2082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1572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296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715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922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5002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523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970384"/>
            <a:ext cx="10515600" cy="6758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3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1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68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64B22C1-DFED-49E8-8F2A-8A27B389265F}"/>
              </a:ext>
            </a:extLst>
          </p:cNvPr>
          <p:cNvSpPr txBox="1">
            <a:spLocks/>
          </p:cNvSpPr>
          <p:nvPr/>
        </p:nvSpPr>
        <p:spPr>
          <a:xfrm>
            <a:off x="1955883" y="3931291"/>
            <a:ext cx="3918791" cy="1979154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s-CO" sz="5400" dirty="0">
                <a:solidFill>
                  <a:schemeClr val="bg1"/>
                </a:solidFill>
              </a:rPr>
              <a:t>P</a:t>
            </a:r>
            <a:r>
              <a:rPr lang="es-CO" sz="3600" dirty="0">
                <a:solidFill>
                  <a:schemeClr val="bg1"/>
                </a:solidFill>
              </a:rPr>
              <a:t>royecto: </a:t>
            </a:r>
            <a:r>
              <a:rPr lang="es-CO" sz="2800" b="0" dirty="0">
                <a:solidFill>
                  <a:schemeClr val="bg1"/>
                </a:solidFill>
              </a:rPr>
              <a:t>Consolidación de los Sistemas de Gestión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A03A22-5E25-4D5F-929C-F09EB2E22223}"/>
              </a:ext>
            </a:extLst>
          </p:cNvPr>
          <p:cNvSpPr txBox="1">
            <a:spLocks/>
          </p:cNvSpPr>
          <p:nvPr/>
        </p:nvSpPr>
        <p:spPr>
          <a:xfrm>
            <a:off x="1644378" y="971117"/>
            <a:ext cx="6665903" cy="21149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s-ES" sz="5400" dirty="0">
                <a:solidFill>
                  <a:schemeClr val="bg1"/>
                </a:solidFill>
                <a:latin typeface="Asap Medium" panose="020F0604030102060203" pitchFamily="2" charset="0"/>
              </a:rPr>
              <a:t>Gestión y sostenibilidad institucional</a:t>
            </a:r>
            <a:endParaRPr lang="es-ES" sz="4000" dirty="0">
              <a:solidFill>
                <a:schemeClr val="bg1"/>
              </a:solidFill>
              <a:latin typeface="Asap Medium" panose="020F0604030102060203" pitchFamily="2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F06EBA9-2D7D-495E-A223-1CDD07DAAED5}"/>
              </a:ext>
            </a:extLst>
          </p:cNvPr>
          <p:cNvSpPr txBox="1">
            <a:spLocks/>
          </p:cNvSpPr>
          <p:nvPr/>
        </p:nvSpPr>
        <p:spPr>
          <a:xfrm>
            <a:off x="7862046" y="1203258"/>
            <a:ext cx="4076200" cy="13290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s-ES" sz="5400" dirty="0">
                <a:solidFill>
                  <a:schemeClr val="bg1"/>
                </a:solidFill>
                <a:latin typeface="Asap Medium" panose="020F0604030102060203" pitchFamily="2" charset="0"/>
              </a:rPr>
              <a:t>2025 - 2028</a:t>
            </a:r>
            <a:endParaRPr lang="es-ES" sz="1800" dirty="0">
              <a:solidFill>
                <a:schemeClr val="bg1"/>
              </a:solidFill>
              <a:latin typeface="Asap Medium" panose="020F0604030102060203" pitchFamily="2" charset="0"/>
            </a:endParaRPr>
          </a:p>
        </p:txBody>
      </p:sp>
      <p:sp>
        <p:nvSpPr>
          <p:cNvPr id="11" name="Anillo 10"/>
          <p:cNvSpPr/>
          <p:nvPr/>
        </p:nvSpPr>
        <p:spPr>
          <a:xfrm>
            <a:off x="204412" y="4468314"/>
            <a:ext cx="1586753" cy="1442131"/>
          </a:xfrm>
          <a:prstGeom prst="donut">
            <a:avLst>
              <a:gd name="adj" fmla="val 14617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2CFDD0A-90DE-4286-B19C-4FCA0ECF311C}"/>
              </a:ext>
            </a:extLst>
          </p:cNvPr>
          <p:cNvSpPr txBox="1">
            <a:spLocks/>
          </p:cNvSpPr>
          <p:nvPr/>
        </p:nvSpPr>
        <p:spPr>
          <a:xfrm>
            <a:off x="536665" y="4794078"/>
            <a:ext cx="922245" cy="790601"/>
          </a:xfrm>
          <a:prstGeom prst="rect">
            <a:avLst/>
          </a:prstGeom>
        </p:spPr>
        <p:txBody>
          <a:bodyPr vert="horz" wrap="square" lIns="34290" tIns="17145" rIns="34290" bIns="342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4800" b="1" dirty="0">
                <a:solidFill>
                  <a:schemeClr val="bg1"/>
                </a:solidFill>
                <a:latin typeface="Arial Rounded MT Bold" panose="020F0704030504030204" pitchFamily="34" charset="0"/>
                <a:ea typeface="+mj-ea"/>
                <a:cs typeface="+mj-cs"/>
              </a:rPr>
              <a:t>37</a:t>
            </a: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40185" y="177857"/>
            <a:ext cx="1055100" cy="1025401"/>
          </a:xfrm>
          <a:prstGeom prst="rect">
            <a:avLst/>
          </a:prstGeom>
        </p:spPr>
      </p:pic>
      <p:pic>
        <p:nvPicPr>
          <p:cNvPr id="15" name="Imagen 14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1153" y="3086030"/>
            <a:ext cx="5022569" cy="3269946"/>
          </a:xfrm>
          <a:prstGeom prst="teardrop">
            <a:avLst/>
          </a:prstGeom>
        </p:spPr>
      </p:pic>
    </p:spTree>
    <p:extLst>
      <p:ext uri="{BB962C8B-B14F-4D97-AF65-F5344CB8AC3E}">
        <p14:creationId xmlns:p14="http://schemas.microsoft.com/office/powerpoint/2010/main" val="178067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355477" y="109770"/>
            <a:ext cx="6853518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6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Información general del proyecto</a:t>
            </a:r>
            <a:endParaRPr lang="en-US" sz="3600" dirty="0">
              <a:solidFill>
                <a:srgbClr val="576A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 rot="16200000">
            <a:off x="-1049706" y="3566397"/>
            <a:ext cx="261487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37. Consolidación de los Sistemas de Gestión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2759"/>
              </p:ext>
            </p:extLst>
          </p:nvPr>
        </p:nvGraphicFramePr>
        <p:xfrm>
          <a:off x="1259542" y="1141990"/>
          <a:ext cx="9453282" cy="5265420"/>
        </p:xfrm>
        <a:graphic>
          <a:graphicData uri="http://schemas.openxmlformats.org/drawingml/2006/table">
            <a:tbl>
              <a:tblPr firstRow="1" firstCol="1" bandRow="1"/>
              <a:tblGrid>
                <a:gridCol w="3654785">
                  <a:extLst>
                    <a:ext uri="{9D8B030D-6E8A-4147-A177-3AD203B41FA5}">
                      <a16:colId xmlns:a16="http://schemas.microsoft.com/office/drawing/2014/main" val="3364432231"/>
                    </a:ext>
                  </a:extLst>
                </a:gridCol>
                <a:gridCol w="5798497">
                  <a:extLst>
                    <a:ext uri="{9D8B030D-6E8A-4147-A177-3AD203B41FA5}">
                      <a16:colId xmlns:a16="http://schemas.microsoft.com/office/drawing/2014/main" val="331958007"/>
                    </a:ext>
                  </a:extLst>
                </a:gridCol>
              </a:tblGrid>
              <a:tr h="81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Código del proyecto</a:t>
                      </a:r>
                      <a:endParaRPr lang="es-CO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(PDI2028 – GSI - 37)</a:t>
                      </a:r>
                      <a:endParaRPr lang="es-CO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293434"/>
                  </a:ext>
                </a:extLst>
              </a:tr>
              <a:tr h="86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Dependencia responsable del proyecto</a:t>
                      </a:r>
                      <a:endParaRPr lang="es-CO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Vicerrectoría Administrativa y Financiera</a:t>
                      </a:r>
                      <a:endParaRPr lang="es-CO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4125594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Pilar de Gestión</a:t>
                      </a:r>
                      <a:endParaRPr lang="es-CO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Gestión y sostenibilidad institucional</a:t>
                      </a:r>
                      <a:endParaRPr lang="es-CO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103526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Coordinador Pilar de Gestión</a:t>
                      </a:r>
                      <a:endParaRPr lang="es-CO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Vicerrector Administrativo y Financiero</a:t>
                      </a:r>
                      <a:endParaRPr lang="es-CO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092093"/>
                  </a:ext>
                </a:extLst>
              </a:tr>
              <a:tr h="666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Programa</a:t>
                      </a:r>
                      <a:endParaRPr lang="es-CO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Gestión del Desarrollo Humano y organizacional</a:t>
                      </a:r>
                      <a:endParaRPr lang="es-CO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6673321"/>
                  </a:ext>
                </a:extLst>
              </a:tr>
              <a:tr h="13525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Procesos asociados </a:t>
                      </a:r>
                      <a:br>
                        <a:rPr lang="es-CO" sz="1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(Sistema Integral de Gestión)</a:t>
                      </a:r>
                      <a:endParaRPr lang="es-CO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 apoyo - Administración institucional</a:t>
                      </a:r>
                      <a:endParaRPr lang="es-CO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481012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 evaluación y seguimiento - Aseguramiento de la calidad institucional</a:t>
                      </a:r>
                      <a:endParaRPr lang="es-CO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3970710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Factores de calidad institucional a los que apunta el proyecto</a:t>
                      </a:r>
                      <a:endParaRPr lang="es-CO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10. Organización, gestión y administración</a:t>
                      </a:r>
                      <a:endParaRPr lang="es-CO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167525"/>
                  </a:ext>
                </a:extLst>
              </a:tr>
              <a:tr h="17462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Estándares de calidad (Modelo de acreditación internacional Sello Sofía)</a:t>
                      </a:r>
                      <a:endParaRPr lang="es-CO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8. Sistema de Aseguramiento de la Calidad</a:t>
                      </a:r>
                      <a:endParaRPr lang="es-CO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441713"/>
                  </a:ext>
                </a:extLst>
              </a:tr>
              <a:tr h="134837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O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11. Plan de Mejora.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987661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Otras instancias o dependencias participantes </a:t>
                      </a:r>
                      <a:endParaRPr lang="es-CO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Participan otras unidades organizacionales como parte de los equipos técnicos dentro del sistema integra de gestión estas son: Gestión de Tecnologías Informáticas y Sistemas de Información, Centro de Recursos Informáticos y Educativos, Control Interno, Gestión de Documentos, Planeación, Vicerrectoría Académica, Vicerrectoría Administrativa, Proyectos de Extensión(Laboratorios de ensayo y calibración).</a:t>
                      </a:r>
                      <a:endParaRPr lang="es-CO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160903"/>
                  </a:ext>
                </a:extLst>
              </a:tr>
              <a:tr h="198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Actores o entidades externas a la UTP que participan en el proyecto</a:t>
                      </a:r>
                      <a:endParaRPr lang="es-CO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 aplica</a:t>
                      </a:r>
                      <a:endParaRPr lang="es-CO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6476120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Programas a los cuales le aporta indirectamente el proyecto</a:t>
                      </a:r>
                      <a:endParaRPr lang="es-CO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Gestión del Desarrollo Humano y organizacional</a:t>
                      </a:r>
                      <a:endParaRPr lang="es-CO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196565"/>
                  </a:ext>
                </a:extLst>
              </a:tr>
              <a:tr h="46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Objetivos de Desarrollo Sostenible (ODS) a los cuales le aporta el proyecto</a:t>
                      </a:r>
                      <a:endParaRPr lang="es-CO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8. Promover el crecimiento económico sostenido, inclusivo y sostenible, el empleo pleno y productivo y el trabajo decente para todos</a:t>
                      </a:r>
                      <a:endParaRPr lang="es-CO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14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91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017058" y="171960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Identificación del problema, necesidad u oportunidad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753576" y="1166355"/>
            <a:ext cx="998614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400" dirty="0">
                <a:latin typeface="Arial Narrow" panose="020B0606020202030204" pitchFamily="34" charset="0"/>
              </a:rPr>
              <a:t>El árbol identifica como problema la falta de integración de los sistemas de gestión,  la necesidad de darle continuidad al  SIG en cuanto a la actualización continua de los procesos y nuevos sistemas que lo integren; y  visibiliza tres oportunidades en el mediano y largo plazo tendientes a  definir y desarrollar estrategia de mejoramiento, de optimización y de visibilización.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4089" y="4856425"/>
            <a:ext cx="1052554" cy="1022927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 rot="16200000">
            <a:off x="-1049706" y="3566397"/>
            <a:ext cx="261487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37. Consolidación de los Sistemas de Gestión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276019"/>
              </p:ext>
            </p:extLst>
          </p:nvPr>
        </p:nvGraphicFramePr>
        <p:xfrm>
          <a:off x="1292163" y="2120858"/>
          <a:ext cx="9088261" cy="4402240"/>
        </p:xfrm>
        <a:graphic>
          <a:graphicData uri="http://schemas.openxmlformats.org/drawingml/2006/table">
            <a:tbl>
              <a:tblPr firstRow="1" firstCol="1" bandRow="1"/>
              <a:tblGrid>
                <a:gridCol w="2239226">
                  <a:extLst>
                    <a:ext uri="{9D8B030D-6E8A-4147-A177-3AD203B41FA5}">
                      <a16:colId xmlns:a16="http://schemas.microsoft.com/office/drawing/2014/main" val="2951530144"/>
                    </a:ext>
                  </a:extLst>
                </a:gridCol>
                <a:gridCol w="2707341">
                  <a:extLst>
                    <a:ext uri="{9D8B030D-6E8A-4147-A177-3AD203B41FA5}">
                      <a16:colId xmlns:a16="http://schemas.microsoft.com/office/drawing/2014/main" val="1941410588"/>
                    </a:ext>
                  </a:extLst>
                </a:gridCol>
                <a:gridCol w="4141694">
                  <a:extLst>
                    <a:ext uri="{9D8B030D-6E8A-4147-A177-3AD203B41FA5}">
                      <a16:colId xmlns:a16="http://schemas.microsoft.com/office/drawing/2014/main" val="2857553988"/>
                    </a:ext>
                  </a:extLst>
                </a:gridCol>
              </a:tblGrid>
              <a:tr h="2017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Problema Central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2804" marR="42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Causas directas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2804" marR="42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Causas Indirectas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2804" marR="42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060738"/>
                  </a:ext>
                </a:extLst>
              </a:tr>
              <a:tr h="1174054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Falta de integración de los sistemas de gestión en la Universidad tecnológica de Pereira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2804" marR="42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 No hay una  estrategia de optimización y mejoramiento entre procedimientos transversales e información.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2804" marR="42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1.1 No hay una directriz de trabajo interdependencias de optimización y mejoramiento.</a:t>
                      </a:r>
                      <a:b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1.2 El enfoque de mejoramiento está basado solo en la documentación</a:t>
                      </a:r>
                      <a:b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1.3 Nuevos ajustes en la estructura orgánica</a:t>
                      </a:r>
                      <a:b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1.4 No todos los documentos de los procesos están dentro del SIG.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2804" marR="42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105244"/>
                  </a:ext>
                </a:extLst>
              </a:tr>
              <a:tr h="132081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 No hay una estrategia para la integración de los sistemas de gestión de la institución (SIG, Sistema de acreditación de programas académicos y otros). 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2804" marR="42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2.1 No hay visibilización del SIG en las facultades frente a registro calificado y acreditación de programas.</a:t>
                      </a:r>
                      <a:b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2.2 No hay documentación general para las facultades dentro del SIG.</a:t>
                      </a:r>
                      <a:b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2.3 Nuevos requisitos para incluir en los procedimientos generales del SIG:</a:t>
                      </a:r>
                      <a:b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2.4 Nuevo sistema de gestión para integrar  al SIG.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2804" marR="42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9039174"/>
                  </a:ext>
                </a:extLst>
              </a:tr>
              <a:tr h="20179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Efectos directos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2804" marR="42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Efectos indirectos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2804" marR="42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096174"/>
                  </a:ext>
                </a:extLst>
              </a:tr>
              <a:tr h="88054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 Poca optimización de procesos, procedimientos y por ende de recursos.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2804" marR="42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1.1 Pérdida de imagen organizacional interna y externamente.</a:t>
                      </a:r>
                      <a:b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1.2 Pérdida de utilidad de recursos.</a:t>
                      </a:r>
                      <a:b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1.3 Aplicativo de documentación inutilizado.</a:t>
                      </a:r>
                      <a:b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1.4 Afectación de trazabilidad de los servicios y en procesos de evaluación.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2804" marR="42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552089"/>
                  </a:ext>
                </a:extLst>
              </a:tr>
              <a:tr h="57235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 Afectación de la integralidad del SIG frente a cambios generales.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2804" marR="42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2.1Pérdida de la gestión del conocimiento.</a:t>
                      </a:r>
                      <a:b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2.2 Mapa de procesos no aplicable por la nueva estructura.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2804" marR="42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6698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694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Conector recto 35"/>
          <p:cNvCxnSpPr/>
          <p:nvPr/>
        </p:nvCxnSpPr>
        <p:spPr>
          <a:xfrm>
            <a:off x="6829707" y="2761645"/>
            <a:ext cx="2538303" cy="0"/>
          </a:xfrm>
          <a:prstGeom prst="line">
            <a:avLst/>
          </a:prstGeom>
          <a:ln w="28575">
            <a:solidFill>
              <a:srgbClr val="576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6829707" y="3364992"/>
            <a:ext cx="2538303" cy="0"/>
          </a:xfrm>
          <a:prstGeom prst="line">
            <a:avLst/>
          </a:prstGeom>
          <a:ln w="28575">
            <a:solidFill>
              <a:srgbClr val="576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050569" y="201323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Descripción del proyecto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4089" y="4856425"/>
            <a:ext cx="1052554" cy="1022927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6821410" y="2089107"/>
            <a:ext cx="2538303" cy="0"/>
          </a:xfrm>
          <a:prstGeom prst="line">
            <a:avLst/>
          </a:prstGeom>
          <a:ln w="28575">
            <a:solidFill>
              <a:srgbClr val="576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o 5"/>
          <p:cNvGrpSpPr/>
          <p:nvPr/>
        </p:nvGrpSpPr>
        <p:grpSpPr>
          <a:xfrm>
            <a:off x="7033986" y="1734732"/>
            <a:ext cx="4587554" cy="787737"/>
            <a:chOff x="481236" y="1624130"/>
            <a:chExt cx="4001276" cy="666178"/>
          </a:xfrm>
        </p:grpSpPr>
        <p:sp>
          <p:nvSpPr>
            <p:cNvPr id="7" name="Rectángulo redondeado 6"/>
            <p:cNvSpPr/>
            <p:nvPr/>
          </p:nvSpPr>
          <p:spPr>
            <a:xfrm>
              <a:off x="481236" y="1624130"/>
              <a:ext cx="4001276" cy="666178"/>
            </a:xfrm>
            <a:prstGeom prst="roundRect">
              <a:avLst>
                <a:gd name="adj" fmla="val 10000"/>
              </a:avLst>
            </a:prstGeom>
            <a:ln>
              <a:solidFill>
                <a:srgbClr val="576A1C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CuadroTexto 7"/>
            <p:cNvSpPr txBox="1"/>
            <p:nvPr/>
          </p:nvSpPr>
          <p:spPr>
            <a:xfrm>
              <a:off x="500748" y="1643642"/>
              <a:ext cx="3962252" cy="62715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76A1C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O" sz="1100" b="1" u="none" kern="1200" dirty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Khmer UI" panose="020B0502040204020203" pitchFamily="34" charset="0"/>
                </a:rPr>
                <a:t>Unidades organizacionales: </a:t>
              </a:r>
              <a:r>
                <a:rPr lang="es-CO" sz="1100" dirty="0">
                  <a:solidFill>
                    <a:srgbClr val="000000"/>
                  </a:solidFill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Gestión de Tecnologías Informáticas y Sistemas de Información, Centro de Recursos Informáticos y Educativos, Control Interno, Gestión de Documentos, Planeación, Vicerrectoría Académica, Vicerrectoría Administrativa, Proyectos de Extensión(Laboratorios de ensayo y calibración).</a:t>
              </a:r>
              <a:endParaRPr lang="es-CO" sz="1600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7056356" y="2650424"/>
            <a:ext cx="4565183" cy="360549"/>
            <a:chOff x="472275" y="2459414"/>
            <a:chExt cx="4022445" cy="516696"/>
          </a:xfrm>
        </p:grpSpPr>
        <p:sp>
          <p:nvSpPr>
            <p:cNvPr id="10" name="Rectángulo redondeado 9"/>
            <p:cNvSpPr/>
            <p:nvPr/>
          </p:nvSpPr>
          <p:spPr>
            <a:xfrm>
              <a:off x="472275" y="2459414"/>
              <a:ext cx="4022445" cy="516696"/>
            </a:xfrm>
            <a:prstGeom prst="roundRect">
              <a:avLst>
                <a:gd name="adj" fmla="val 10000"/>
              </a:avLst>
            </a:prstGeom>
            <a:ln>
              <a:solidFill>
                <a:srgbClr val="576A1C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CuadroTexto 10"/>
            <p:cNvSpPr txBox="1"/>
            <p:nvPr/>
          </p:nvSpPr>
          <p:spPr>
            <a:xfrm>
              <a:off x="487409" y="2474548"/>
              <a:ext cx="3992177" cy="486428"/>
            </a:xfrm>
            <a:prstGeom prst="rect">
              <a:avLst/>
            </a:prstGeom>
            <a:ln>
              <a:solidFill>
                <a:srgbClr val="576A1C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O" sz="1100" b="1" kern="1200" dirty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Khmer UI" panose="020B0502040204020203" pitchFamily="34" charset="0"/>
                </a:rPr>
                <a:t>Entidades externas a la UTP: </a:t>
              </a:r>
              <a:r>
                <a:rPr lang="es-ES" sz="1100" b="1" kern="1200" dirty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Khmer UI" panose="020B0502040204020203" pitchFamily="34" charset="0"/>
                </a:rPr>
                <a:t> </a:t>
              </a:r>
              <a:r>
                <a:rPr lang="es-CO" sz="1100" dirty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No aplica</a:t>
              </a:r>
              <a:endParaRPr lang="es-CO" sz="1100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  <a:p>
              <a:pPr lvl="0" algn="just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" b="0" kern="1200" dirty="0">
                <a:solidFill>
                  <a:schemeClr val="tx2">
                    <a:lumMod val="50000"/>
                  </a:schemeClr>
                </a:solidFill>
                <a:latin typeface="+mn-lt"/>
                <a:cs typeface="Khmer UI" panose="020B0502040204020203" pitchFamily="34" charset="0"/>
              </a:endParaRP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7046138" y="3195326"/>
            <a:ext cx="4575401" cy="390887"/>
            <a:chOff x="472275" y="3145215"/>
            <a:chExt cx="4036699" cy="626053"/>
          </a:xfrm>
        </p:grpSpPr>
        <p:sp>
          <p:nvSpPr>
            <p:cNvPr id="14" name="Rectángulo redondeado 13"/>
            <p:cNvSpPr/>
            <p:nvPr/>
          </p:nvSpPr>
          <p:spPr>
            <a:xfrm>
              <a:off x="472275" y="3145215"/>
              <a:ext cx="4036699" cy="626053"/>
            </a:xfrm>
            <a:prstGeom prst="roundRect">
              <a:avLst>
                <a:gd name="adj" fmla="val 10000"/>
              </a:avLst>
            </a:prstGeom>
            <a:ln>
              <a:solidFill>
                <a:srgbClr val="576A1C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CuadroTexto 14"/>
            <p:cNvSpPr txBox="1"/>
            <p:nvPr/>
          </p:nvSpPr>
          <p:spPr>
            <a:xfrm>
              <a:off x="490611" y="3163552"/>
              <a:ext cx="4000027" cy="58938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76A1C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 lvl="0"/>
              <a:r>
                <a:rPr lang="es-CO" sz="1100" b="1" u="none" kern="1200" dirty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Beneficiarios:</a:t>
              </a:r>
              <a:r>
                <a:rPr lang="es-CO" sz="1000" b="1" u="none" kern="1200" dirty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 </a:t>
              </a:r>
              <a:r>
                <a:rPr lang="es-CO" sz="1100" dirty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Comunidad universitaria. </a:t>
              </a:r>
            </a:p>
            <a:p>
              <a:pPr lvl="0"/>
              <a:r>
                <a:rPr lang="es-CO" sz="1100" dirty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Organizaciones que otorgan reconocimiento.</a:t>
              </a:r>
            </a:p>
          </p:txBody>
        </p:sp>
      </p:grpSp>
      <p:sp>
        <p:nvSpPr>
          <p:cNvPr id="16" name="Marco 15"/>
          <p:cNvSpPr/>
          <p:nvPr/>
        </p:nvSpPr>
        <p:spPr>
          <a:xfrm>
            <a:off x="6623627" y="1011384"/>
            <a:ext cx="2189240" cy="612273"/>
          </a:xfrm>
          <a:prstGeom prst="frame">
            <a:avLst/>
          </a:prstGeom>
          <a:solidFill>
            <a:srgbClr val="576A1C"/>
          </a:solidFill>
          <a:ln>
            <a:solidFill>
              <a:srgbClr val="0042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97104" y="7805253"/>
            <a:ext cx="987502" cy="148126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902473" y="1435044"/>
            <a:ext cx="51672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latin typeface="Arial Narrow" panose="020B0606020202030204" pitchFamily="34" charset="0"/>
              </a:rPr>
              <a:t>La Gestión del Conocimiento como pilar dentro de las organizaciones permite la flexibilización en los procesos, procedimientos y actividades; la integración de los sistemas de gestión permite gestionar este conocimiento mediante el mejoramiento continuo, la optimización de recursos y la descripción puntual de las actividades desarrolladas por los colaboradores en los procedimientos; además de contribuir con los procesos de evaluación con entes certificadores o acreditadores, es decir, la continuidad del  SIG y la integración con otros sistemas que permita  continuar en la ruta de una organización con calidad.</a:t>
            </a:r>
          </a:p>
          <a:p>
            <a:pPr algn="just"/>
            <a:r>
              <a:rPr lang="es-CO" dirty="0">
                <a:latin typeface="Arial Narrow" panose="020B0606020202030204" pitchFamily="34" charset="0"/>
              </a:rPr>
              <a:t> </a:t>
            </a:r>
          </a:p>
          <a:p>
            <a:pPr algn="just"/>
            <a:r>
              <a:rPr lang="es-CO" dirty="0">
                <a:latin typeface="Arial Narrow" panose="020B0606020202030204" pitchFamily="34" charset="0"/>
              </a:rPr>
              <a:t>El proyecto busca la consolidación de los esquemas de gestión que actualmente tiene la Universidad en busca de la optimización de los procesos y de los recursos institucionales.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6742354" y="1164045"/>
            <a:ext cx="1880356" cy="319786"/>
          </a:xfrm>
          <a:prstGeom prst="rect">
            <a:avLst/>
          </a:prstGeom>
          <a:solidFill>
            <a:schemeClr val="bg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30480" rIns="45720" bIns="3048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800" b="1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Involucrados</a:t>
            </a:r>
          </a:p>
        </p:txBody>
      </p:sp>
      <p:cxnSp>
        <p:nvCxnSpPr>
          <p:cNvPr id="21" name="Conector recto 20"/>
          <p:cNvCxnSpPr/>
          <p:nvPr/>
        </p:nvCxnSpPr>
        <p:spPr>
          <a:xfrm flipH="1">
            <a:off x="6821409" y="2241915"/>
            <a:ext cx="3" cy="1132221"/>
          </a:xfrm>
          <a:prstGeom prst="line">
            <a:avLst/>
          </a:prstGeom>
          <a:ln w="28575">
            <a:solidFill>
              <a:srgbClr val="576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Imagen 2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26976" y="10881195"/>
            <a:ext cx="227332" cy="227332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8208" y="3773902"/>
            <a:ext cx="4476486" cy="671473"/>
          </a:xfrm>
          <a:prstGeom prst="rect">
            <a:avLst/>
          </a:prstGeom>
        </p:spPr>
      </p:pic>
      <p:cxnSp>
        <p:nvCxnSpPr>
          <p:cNvPr id="34" name="Conector recto 33"/>
          <p:cNvCxnSpPr/>
          <p:nvPr/>
        </p:nvCxnSpPr>
        <p:spPr>
          <a:xfrm>
            <a:off x="6821409" y="1551316"/>
            <a:ext cx="0" cy="1475505"/>
          </a:xfrm>
          <a:prstGeom prst="line">
            <a:avLst/>
          </a:prstGeom>
          <a:ln w="28575">
            <a:solidFill>
              <a:srgbClr val="576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Imagen 29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0288" y="4633064"/>
            <a:ext cx="1900618" cy="1900618"/>
          </a:xfrm>
          <a:prstGeom prst="rect">
            <a:avLst/>
          </a:prstGeom>
        </p:spPr>
      </p:pic>
      <p:sp>
        <p:nvSpPr>
          <p:cNvPr id="26" name="Rectángulo 25"/>
          <p:cNvSpPr/>
          <p:nvPr/>
        </p:nvSpPr>
        <p:spPr>
          <a:xfrm rot="16200000">
            <a:off x="-1049706" y="3566397"/>
            <a:ext cx="261487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37. Consolidación de los Sistemas de Gestión</a:t>
            </a:r>
          </a:p>
        </p:txBody>
      </p:sp>
    </p:spTree>
    <p:extLst>
      <p:ext uri="{BB962C8B-B14F-4D97-AF65-F5344CB8AC3E}">
        <p14:creationId xmlns:p14="http://schemas.microsoft.com/office/powerpoint/2010/main" val="740614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079811" y="127702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del proyecto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645459" y="1060289"/>
            <a:ext cx="3039035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645459" y="2790736"/>
            <a:ext cx="3039035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Específicos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002656" y="1780593"/>
            <a:ext cx="9704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latin typeface="Arial Narrow" panose="020B0606020202030204" pitchFamily="34" charset="0"/>
              </a:rPr>
              <a:t>Integrar los sistemas de gestión en la Universidad Tecnológica de Pereira</a:t>
            </a:r>
          </a:p>
        </p:txBody>
      </p:sp>
      <p:sp>
        <p:nvSpPr>
          <p:cNvPr id="2" name="Rectángulo 1"/>
          <p:cNvSpPr/>
          <p:nvPr/>
        </p:nvSpPr>
        <p:spPr>
          <a:xfrm>
            <a:off x="908833" y="3636510"/>
            <a:ext cx="9798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es-CO" dirty="0">
                <a:latin typeface="Arial Narrow" panose="020B0606020202030204" pitchFamily="34" charset="0"/>
              </a:rPr>
              <a:t>Definir y desarrollar una estrategia de optimización y mejoramiento.				</a:t>
            </a:r>
          </a:p>
          <a:p>
            <a:pPr marL="285750" lvl="0" indent="-285750">
              <a:buFontTx/>
              <a:buChar char="-"/>
            </a:pPr>
            <a:endParaRPr lang="es-CO" dirty="0">
              <a:latin typeface="Arial Narrow" panose="020B0606020202030204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es-CO" dirty="0">
                <a:latin typeface="Arial Narrow" panose="020B0606020202030204" pitchFamily="34" charset="0"/>
              </a:rPr>
              <a:t>Definir y desarrollar una estrategia de integración de los sistemas de gestión.</a:t>
            </a:r>
          </a:p>
        </p:txBody>
      </p:sp>
      <p:sp>
        <p:nvSpPr>
          <p:cNvPr id="10" name="Rectángulo 9"/>
          <p:cNvSpPr/>
          <p:nvPr/>
        </p:nvSpPr>
        <p:spPr>
          <a:xfrm rot="16200000">
            <a:off x="-1049706" y="3566397"/>
            <a:ext cx="261487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37. Consolidación de los Sistemas de Gestión</a:t>
            </a:r>
          </a:p>
        </p:txBody>
      </p:sp>
    </p:spTree>
    <p:extLst>
      <p:ext uri="{BB962C8B-B14F-4D97-AF65-F5344CB8AC3E}">
        <p14:creationId xmlns:p14="http://schemas.microsoft.com/office/powerpoint/2010/main" val="1184357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166654" y="80194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Planes operativos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829123"/>
              </p:ext>
            </p:extLst>
          </p:nvPr>
        </p:nvGraphicFramePr>
        <p:xfrm>
          <a:off x="1110781" y="1705407"/>
          <a:ext cx="9626409" cy="3156395"/>
        </p:xfrm>
        <a:graphic>
          <a:graphicData uri="http://schemas.openxmlformats.org/drawingml/2006/table">
            <a:tbl>
              <a:tblPr firstRow="1" firstCol="1" bandRow="1"/>
              <a:tblGrid>
                <a:gridCol w="2922613">
                  <a:extLst>
                    <a:ext uri="{9D8B030D-6E8A-4147-A177-3AD203B41FA5}">
                      <a16:colId xmlns:a16="http://schemas.microsoft.com/office/drawing/2014/main" val="622973615"/>
                    </a:ext>
                  </a:extLst>
                </a:gridCol>
                <a:gridCol w="6703796">
                  <a:extLst>
                    <a:ext uri="{9D8B030D-6E8A-4147-A177-3AD203B41FA5}">
                      <a16:colId xmlns:a16="http://schemas.microsoft.com/office/drawing/2014/main" val="2008709917"/>
                    </a:ext>
                  </a:extLst>
                </a:gridCol>
              </a:tblGrid>
              <a:tr h="1363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Plan operativo</a:t>
                      </a:r>
                      <a:endParaRPr lang="es-CO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29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Acciones</a:t>
                      </a:r>
                      <a:endParaRPr lang="es-CO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63448"/>
                  </a:ext>
                </a:extLst>
              </a:tr>
              <a:tr h="10823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Estrategia de optimización y mejoramiento</a:t>
                      </a:r>
                      <a:endParaRPr lang="es-CO" sz="1200" b="1" dirty="0">
                        <a:solidFill>
                          <a:srgbClr val="4B731F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29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Definir el trámite a racionalizar/optimizar y los seguimientos durante la vigencia. Identificar acciones de mejoramiento (facultades, unidades organizacionales dentro de los planes de mejoramiento). Definir acciones transversales institucionales. Identificar procedimientos transversales a intervenir (definir variables y restricciones). Medir resultados en cuanto al mejoramiento implementado.</a:t>
                      </a: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856177"/>
                  </a:ext>
                </a:extLst>
              </a:tr>
              <a:tr h="109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Estrategia de integración de los sistemas de gestión</a:t>
                      </a:r>
                      <a:endParaRPr lang="es-CO" sz="1200" b="1" dirty="0">
                        <a:solidFill>
                          <a:srgbClr val="4B731F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2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Mantener y sostener el SIG para las normas vigentes ISO 9001:2015, ISO 17025:2017, ISO 27001:2022, Decreto 1072:2015. Analizar los resultados de MSU, auditorias interés y externas y otros informes, para establecer necesidades de integración. Definir cambios, hacer actualizaciones y socializar los documentos del SIG. Visibilizar el SIG en las facultades y unidades organizacionales y hacer acompañamiento. Integrar el MIPG al SIG y visibilizarlo en la institución. Integrar HSEQ y visibilizarlo en la institución.</a:t>
                      </a:r>
                    </a:p>
                  </a:txBody>
                  <a:tcPr marL="32592" marR="32592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081159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 rot="16200000">
            <a:off x="-1049706" y="3566397"/>
            <a:ext cx="261487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37. Consolidación de los Sistemas de Gestión</a:t>
            </a:r>
          </a:p>
        </p:txBody>
      </p:sp>
    </p:spTree>
    <p:extLst>
      <p:ext uri="{BB962C8B-B14F-4D97-AF65-F5344CB8AC3E}">
        <p14:creationId xmlns:p14="http://schemas.microsoft.com/office/powerpoint/2010/main" val="163917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86E23B3A-2FD3-4FB4-8F91-E9FFED48E944}"/>
              </a:ext>
            </a:extLst>
          </p:cNvPr>
          <p:cNvSpPr txBox="1">
            <a:spLocks/>
          </p:cNvSpPr>
          <p:nvPr/>
        </p:nvSpPr>
        <p:spPr>
          <a:xfrm>
            <a:off x="3052941" y="2147692"/>
            <a:ext cx="5888891" cy="10924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Myriad Pro" panose="020B0503030403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s-ES" sz="72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¡GRACIAS!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1066" y="3781669"/>
            <a:ext cx="2272639" cy="220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6377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Verde 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6426</TotalTime>
  <Words>1017</Words>
  <Application>Microsoft Office PowerPoint</Application>
  <PresentationFormat>Panorámica</PresentationFormat>
  <Paragraphs>77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Arial Narrow</vt:lpstr>
      <vt:lpstr>Arial Rounded MT Bold</vt:lpstr>
      <vt:lpstr>Asap Medium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UTP</dc:creator>
  <cp:lastModifiedBy>Andres Magno</cp:lastModifiedBy>
  <cp:revision>772</cp:revision>
  <cp:lastPrinted>2017-05-16T14:27:28Z</cp:lastPrinted>
  <dcterms:created xsi:type="dcterms:W3CDTF">2017-03-06T22:18:18Z</dcterms:created>
  <dcterms:modified xsi:type="dcterms:W3CDTF">2025-08-21T15:09:21Z</dcterms:modified>
</cp:coreProperties>
</file>