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9"/>
  </p:notesMasterIdLst>
  <p:handoutMasterIdLst>
    <p:handoutMasterId r:id="rId10"/>
  </p:handoutMasterIdLst>
  <p:sldIdLst>
    <p:sldId id="993" r:id="rId2"/>
    <p:sldId id="1115" r:id="rId3"/>
    <p:sldId id="1119" r:id="rId4"/>
    <p:sldId id="1120" r:id="rId5"/>
    <p:sldId id="1121" r:id="rId6"/>
    <p:sldId id="1122" r:id="rId7"/>
    <p:sldId id="1123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UTP" initials="UU" lastIdx="1" clrIdx="0">
    <p:extLst>
      <p:ext uri="{19B8F6BF-5375-455C-9EA6-DF929625EA0E}">
        <p15:presenceInfo xmlns:p15="http://schemas.microsoft.com/office/powerpoint/2012/main" userId="Usuario UT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6A1C"/>
    <a:srgbClr val="F5F9E7"/>
    <a:srgbClr val="CFE292"/>
    <a:srgbClr val="657A20"/>
    <a:srgbClr val="18355E"/>
    <a:srgbClr val="E4061B"/>
    <a:srgbClr val="C70517"/>
    <a:srgbClr val="221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08" autoAdjust="0"/>
  </p:normalViewPr>
  <p:slideViewPr>
    <p:cSldViewPr snapToGrid="0">
      <p:cViewPr varScale="1">
        <p:scale>
          <a:sx n="106" d="100"/>
          <a:sy n="106" d="100"/>
        </p:scale>
        <p:origin x="11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77EC464-180C-4B6B-9426-94148B22EF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C91C4C-AF50-4841-BAA8-FE8EB6BD41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A9799-4956-413D-BCE1-6FF16979B97F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614A70-F304-4EA8-ABCA-EBCF73A35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43D355-92C9-4A9B-A698-CCD1578EB5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FBC54-B8AB-4FAE-AB65-B89EE4630A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8503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02990-A6AB-4213-B420-404A20E59F7F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1117E-C91F-4BCB-B907-251B7F6137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10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1117E-C91F-4BCB-B907-251B7F613742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236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936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938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6123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C54DF608-6931-41AE-92BE-CF2F228C1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Marcador de fecha 8">
            <a:extLst>
              <a:ext uri="{FF2B5EF4-FFF2-40B4-BE49-F238E27FC236}">
                <a16:creationId xmlns:a16="http://schemas.microsoft.com/office/drawing/2014/main" id="{2734E854-772C-47F2-B482-E9B545322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E8751B65-A422-4A65-9929-E0F761CA8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7288F579-E24B-4093-AF49-B9A0D3D35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121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513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y objeto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208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57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296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715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922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500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523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6758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E6725-CAAA-4356-8325-39E40B4FA7D0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3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1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64B22C1-DFED-49E8-8F2A-8A27B389265F}"/>
              </a:ext>
            </a:extLst>
          </p:cNvPr>
          <p:cNvSpPr txBox="1">
            <a:spLocks/>
          </p:cNvSpPr>
          <p:nvPr/>
        </p:nvSpPr>
        <p:spPr>
          <a:xfrm>
            <a:off x="1955883" y="3931291"/>
            <a:ext cx="3918791" cy="1979154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s-CO" sz="5400" dirty="0">
                <a:solidFill>
                  <a:schemeClr val="bg1"/>
                </a:solidFill>
              </a:rPr>
              <a:t>P</a:t>
            </a:r>
            <a:r>
              <a:rPr lang="es-CO" sz="3600" dirty="0">
                <a:solidFill>
                  <a:schemeClr val="bg1"/>
                </a:solidFill>
              </a:rPr>
              <a:t>royecto: </a:t>
            </a:r>
            <a:r>
              <a:rPr lang="es-CO" sz="2800" b="0" dirty="0">
                <a:solidFill>
                  <a:schemeClr val="bg1"/>
                </a:solidFill>
              </a:rPr>
              <a:t>Transparencia, gobernanza y legalidad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A03A22-5E25-4D5F-929C-F09EB2E22223}"/>
              </a:ext>
            </a:extLst>
          </p:cNvPr>
          <p:cNvSpPr txBox="1">
            <a:spLocks/>
          </p:cNvSpPr>
          <p:nvPr/>
        </p:nvSpPr>
        <p:spPr>
          <a:xfrm>
            <a:off x="1644378" y="971117"/>
            <a:ext cx="6665903" cy="21149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sz="5400" dirty="0">
                <a:solidFill>
                  <a:schemeClr val="bg1"/>
                </a:solidFill>
                <a:latin typeface="Asap Medium" panose="020F0604030102060203" pitchFamily="2" charset="0"/>
              </a:rPr>
              <a:t>Gestión y sostenibilidad institucional</a:t>
            </a:r>
            <a:endParaRPr lang="es-ES" sz="40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F06EBA9-2D7D-495E-A223-1CDD07DAAED5}"/>
              </a:ext>
            </a:extLst>
          </p:cNvPr>
          <p:cNvSpPr txBox="1">
            <a:spLocks/>
          </p:cNvSpPr>
          <p:nvPr/>
        </p:nvSpPr>
        <p:spPr>
          <a:xfrm>
            <a:off x="7862046" y="1203258"/>
            <a:ext cx="4076200" cy="1329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sz="5400" dirty="0">
                <a:solidFill>
                  <a:schemeClr val="bg1"/>
                </a:solidFill>
                <a:latin typeface="Asap Medium" panose="020F0604030102060203" pitchFamily="2" charset="0"/>
              </a:rPr>
              <a:t>2025 - 2028</a:t>
            </a:r>
            <a:endParaRPr lang="es-ES" sz="18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11" name="Anillo 10"/>
          <p:cNvSpPr/>
          <p:nvPr/>
        </p:nvSpPr>
        <p:spPr>
          <a:xfrm>
            <a:off x="204412" y="4468314"/>
            <a:ext cx="1586753" cy="1442131"/>
          </a:xfrm>
          <a:prstGeom prst="donut">
            <a:avLst>
              <a:gd name="adj" fmla="val 14617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2CFDD0A-90DE-4286-B19C-4FCA0ECF311C}"/>
              </a:ext>
            </a:extLst>
          </p:cNvPr>
          <p:cNvSpPr txBox="1">
            <a:spLocks/>
          </p:cNvSpPr>
          <p:nvPr/>
        </p:nvSpPr>
        <p:spPr>
          <a:xfrm>
            <a:off x="536665" y="4794078"/>
            <a:ext cx="922245" cy="790601"/>
          </a:xfrm>
          <a:prstGeom prst="rect">
            <a:avLst/>
          </a:prstGeom>
        </p:spPr>
        <p:txBody>
          <a:bodyPr vert="horz" wrap="square" lIns="34290" tIns="17145" rIns="34290" bIns="342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4800" b="1" dirty="0">
                <a:solidFill>
                  <a:schemeClr val="bg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38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0185" y="177857"/>
            <a:ext cx="1055100" cy="1025401"/>
          </a:xfrm>
          <a:prstGeom prst="rect">
            <a:avLst/>
          </a:prstGeom>
        </p:spPr>
      </p:pic>
      <p:pic>
        <p:nvPicPr>
          <p:cNvPr id="14" name="Imagen 13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4675" y="2913809"/>
            <a:ext cx="5283564" cy="3415273"/>
          </a:xfrm>
          <a:prstGeom prst="teardrop">
            <a:avLst/>
          </a:prstGeom>
        </p:spPr>
      </p:pic>
    </p:spTree>
    <p:extLst>
      <p:ext uri="{BB962C8B-B14F-4D97-AF65-F5344CB8AC3E}">
        <p14:creationId xmlns:p14="http://schemas.microsoft.com/office/powerpoint/2010/main" val="17806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355477" y="109770"/>
            <a:ext cx="6853518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 general del proyecto</a:t>
            </a:r>
            <a:endParaRPr lang="en-US" sz="3600" dirty="0">
              <a:solidFill>
                <a:srgbClr val="576A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38. Transparencia, gobernanza y legalidad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463888"/>
              </p:ext>
            </p:extLst>
          </p:nvPr>
        </p:nvGraphicFramePr>
        <p:xfrm>
          <a:off x="1187328" y="1184571"/>
          <a:ext cx="9597214" cy="5108452"/>
        </p:xfrm>
        <a:graphic>
          <a:graphicData uri="http://schemas.openxmlformats.org/drawingml/2006/table">
            <a:tbl>
              <a:tblPr firstRow="1" firstCol="1" bandRow="1"/>
              <a:tblGrid>
                <a:gridCol w="2376408">
                  <a:extLst>
                    <a:ext uri="{9D8B030D-6E8A-4147-A177-3AD203B41FA5}">
                      <a16:colId xmlns:a16="http://schemas.microsoft.com/office/drawing/2014/main" val="2603687619"/>
                    </a:ext>
                  </a:extLst>
                </a:gridCol>
                <a:gridCol w="7220806">
                  <a:extLst>
                    <a:ext uri="{9D8B030D-6E8A-4147-A177-3AD203B41FA5}">
                      <a16:colId xmlns:a16="http://schemas.microsoft.com/office/drawing/2014/main" val="1639518518"/>
                    </a:ext>
                  </a:extLst>
                </a:gridCol>
              </a:tblGrid>
              <a:tr h="170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Código del proyecto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(PDI2028 – GSI - 38)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817300"/>
                  </a:ext>
                </a:extLst>
              </a:tr>
              <a:tr h="170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Dependencia responsable del proyecto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Planeación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570278"/>
                  </a:ext>
                </a:extLst>
              </a:tr>
              <a:tr h="170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Pilar de Gestión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y sostenibilidad institucional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224261"/>
                  </a:ext>
                </a:extLst>
              </a:tr>
              <a:tr h="170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Coordinador Pilar de Gestión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Vicerrector Administrativo y Financiero 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2502282"/>
                  </a:ext>
                </a:extLst>
              </a:tr>
              <a:tr h="296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Cultura de la Legalidad, la Transparencia, el Gobierno Corporativo y la Participación Ciudadana 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280124"/>
                  </a:ext>
                </a:extLst>
              </a:tr>
              <a:tr h="14825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Procesos asociados </a:t>
                      </a:r>
                      <a:br>
                        <a:rPr lang="es-CO" sz="105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05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(Sistema Integral de Gestión)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apoyo - Administración institucional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946820"/>
                  </a:ext>
                </a:extLst>
              </a:tr>
              <a:tr h="29651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evaluación y seguimiento - Control y seguimiento institucional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5886"/>
                  </a:ext>
                </a:extLst>
              </a:tr>
              <a:tr h="17049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Factores de calidad institucional a los que apunta el proyecto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Misión y proyecto institucional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185418"/>
                  </a:ext>
                </a:extLst>
              </a:tr>
              <a:tr h="1704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 Organización, gestión y administración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57948"/>
                  </a:ext>
                </a:extLst>
              </a:tr>
              <a:tr h="170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Estándares de calidad (Modelo de acreditación internacional Sello Sofía)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9. Información pública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985042"/>
                  </a:ext>
                </a:extLst>
              </a:tr>
              <a:tr h="1779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Otras instancias o dependencias participantes 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* Rectoría</a:t>
                      </a:r>
                      <a:b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* Vicerrectoría Administrativa y Financiera</a:t>
                      </a:r>
                      <a:b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* Centro de Recursos Informáticos y Educativos</a:t>
                      </a:r>
                      <a:b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* Gestión de Tecnologías Informáticas y Sistemas de Información</a:t>
                      </a:r>
                      <a:b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* Control Interno</a:t>
                      </a:r>
                      <a:b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* Control Interno Disciplinario</a:t>
                      </a:r>
                      <a:b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* Secretaría General</a:t>
                      </a:r>
                      <a:b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* Gestión del Talento Humano</a:t>
                      </a:r>
                      <a:b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* Vicerrectoría de Responsabilidad Social y Bienestar Universitario</a:t>
                      </a:r>
                      <a:b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" Unidades Académicas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496187"/>
                  </a:ext>
                </a:extLst>
              </a:tr>
              <a:tr h="296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Actores o entidades externas a la UTP que participan en el proyecto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* Red Institucional de veedurías del Risaralda</a:t>
                      </a:r>
                      <a:b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* Ciudadanía en General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044635"/>
                  </a:ext>
                </a:extLst>
              </a:tr>
              <a:tr h="170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Programas a los cuales le aporta indirectamente el proyecto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Transversal a todos los programas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371338"/>
                  </a:ext>
                </a:extLst>
              </a:tr>
              <a:tr h="170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Objetivos de Desarrollo Sostenible (ODS) a los cuales le aporta el proyecto</a:t>
                      </a:r>
                      <a:endParaRPr lang="es-CO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16. Promover sociedades justas, pacíficas e inclusivas</a:t>
                      </a:r>
                      <a:endParaRPr lang="es-CO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3242" marR="43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543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91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17058" y="171960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Identificación del problema, necesidad u oportunidad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753575" y="1166355"/>
            <a:ext cx="10380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200" dirty="0">
                <a:latin typeface="Arial Narrow" panose="020B0606020202030204" pitchFamily="34" charset="0"/>
              </a:rPr>
              <a:t>La Universidad tiene una necesidad estratégica de consolidar una política de transparencia más dinámica, que fortalezca el vínculo entre la Universidad y sus públicos, que transforme la cultura institucional hacia la corresponsabilidad, y que permita cumplir con los compromisos derivados del Plan de Desarrollo Institucional y del Programa de Transparencia y Ética Pública. Esta oportunidad de mejora, permite alcanzar una participación significativa y apropiación social del conocimiento, respondiendo a demandas ciudadanas por mayor acceso, claridad y control de la gestión pública.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4089" y="4856425"/>
            <a:ext cx="1052554" cy="1022927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38. Transparencia, gobernanza y legalidad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955868"/>
              </p:ext>
            </p:extLst>
          </p:nvPr>
        </p:nvGraphicFramePr>
        <p:xfrm>
          <a:off x="863482" y="2366684"/>
          <a:ext cx="9632576" cy="3435350"/>
        </p:xfrm>
        <a:graphic>
          <a:graphicData uri="http://schemas.openxmlformats.org/drawingml/2006/table">
            <a:tbl>
              <a:tblPr firstRow="1" firstCol="1" bandRow="1"/>
              <a:tblGrid>
                <a:gridCol w="2559424">
                  <a:extLst>
                    <a:ext uri="{9D8B030D-6E8A-4147-A177-3AD203B41FA5}">
                      <a16:colId xmlns:a16="http://schemas.microsoft.com/office/drawing/2014/main" val="21709959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738782741"/>
                    </a:ext>
                  </a:extLst>
                </a:gridCol>
                <a:gridCol w="3567952">
                  <a:extLst>
                    <a:ext uri="{9D8B030D-6E8A-4147-A177-3AD203B41FA5}">
                      <a16:colId xmlns:a16="http://schemas.microsoft.com/office/drawing/2014/main" val="3748428386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Problema Central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directas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Indirectas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254153"/>
                  </a:ext>
                </a:extLst>
              </a:tr>
              <a:tr h="389890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Desaprovechamiento de los mecanismos que permitan el fortalecimiento de la cultura de la legalidad, la transparencia, el gobierno corporativo y participación ciudadana como ejercicios permanentes de relacionamiento con los grupos de valor.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Poca apropiación de los diferentes grupos de valor frente a los ejercicios de transparencia pasiva y activa, rendición de cuentas y control social.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 Desconocimiento de la gestión institucional y baja participación ciudadana por parte de los grupos de valor.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778002"/>
                  </a:ext>
                </a:extLst>
              </a:tr>
              <a:tr h="38989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Débiles prácticas corporativas con los diferentes grupos de valor de la universidad.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Baja articulación a los lineamientos establecidos en el PACTO de Colombia con la OCDE y demás lineamientos nacionales.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974980"/>
                  </a:ext>
                </a:extLst>
              </a:tr>
              <a:tr h="41021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 Poca efectividad en los procesos de implementación de las herramientas y canales para el ejercicio de transparencia.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3.1 Reprocesos debido a los ajustes institucionales como respuesta a los contantes cambios normativos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798511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directos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2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indirectos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559773"/>
                  </a:ext>
                </a:extLst>
              </a:tr>
              <a:tr h="27178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Débil ejercicio del control social frente a las actuaciones de la Institución.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 Situaciones que afectan la integridad pública y generan desviación de la gestión institucional 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48066"/>
                  </a:ext>
                </a:extLst>
              </a:tr>
              <a:tr h="27178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Afectación de los niveles de confianza y percepción negativa de los grupos de valor frente a la gestión institucional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2.1 Afectación del riesgo reputacional de la universidad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1508314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 Incumplimiento de las reglamentaciones emitidas para el ejercicio de la transparencia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3.1 Desconocimiento de la información institucional y de los canales para el acceso a la información. 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885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9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ector recto 35"/>
          <p:cNvCxnSpPr/>
          <p:nvPr/>
        </p:nvCxnSpPr>
        <p:spPr>
          <a:xfrm>
            <a:off x="6821408" y="3013872"/>
            <a:ext cx="2538303" cy="0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6821408" y="3492271"/>
            <a:ext cx="2538303" cy="0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50569" y="201323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Descripción del proyecto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4089" y="4856425"/>
            <a:ext cx="1052554" cy="1022927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6821410" y="2089107"/>
            <a:ext cx="2538303" cy="0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o 5"/>
          <p:cNvGrpSpPr/>
          <p:nvPr/>
        </p:nvGrpSpPr>
        <p:grpSpPr>
          <a:xfrm>
            <a:off x="7055500" y="1788722"/>
            <a:ext cx="4587554" cy="889562"/>
            <a:chOff x="481236" y="1624130"/>
            <a:chExt cx="4001276" cy="666178"/>
          </a:xfrm>
        </p:grpSpPr>
        <p:sp>
          <p:nvSpPr>
            <p:cNvPr id="7" name="Rectángulo redondeado 6"/>
            <p:cNvSpPr/>
            <p:nvPr/>
          </p:nvSpPr>
          <p:spPr>
            <a:xfrm>
              <a:off x="481236" y="1624130"/>
              <a:ext cx="4001276" cy="666178"/>
            </a:xfrm>
            <a:prstGeom prst="roundRect">
              <a:avLst>
                <a:gd name="adj" fmla="val 10000"/>
              </a:avLst>
            </a:prstGeom>
            <a:ln>
              <a:solidFill>
                <a:srgbClr val="576A1C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CuadroTexto 7"/>
            <p:cNvSpPr txBox="1"/>
            <p:nvPr/>
          </p:nvSpPr>
          <p:spPr>
            <a:xfrm>
              <a:off x="500748" y="1643642"/>
              <a:ext cx="3962252" cy="6271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76A1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O" sz="1100" b="1" u="none" kern="1200" dirty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Unidades organizacionales: </a:t>
              </a:r>
              <a:r>
                <a:rPr lang="es-CO" sz="11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Rectoría. Vicerrectoría Administrativa y Financiera. Centro de Recursos Informáticos y Educativos. Gestión de Tecnologías Informáticas y Sistemas de Información. Control Interno. Control Interno Disciplinario. Secretaría General. Gestión del Talento Humano. Vicerrectoría de Responsabilidad Social y Bienestar Universitario. Unidades Académicas</a:t>
              </a:r>
              <a:endParaRPr lang="es-CO" sz="160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7062965" y="2779101"/>
            <a:ext cx="4565183" cy="450940"/>
            <a:chOff x="472275" y="2459414"/>
            <a:chExt cx="4022445" cy="516696"/>
          </a:xfrm>
        </p:grpSpPr>
        <p:sp>
          <p:nvSpPr>
            <p:cNvPr id="10" name="Rectángulo redondeado 9"/>
            <p:cNvSpPr/>
            <p:nvPr/>
          </p:nvSpPr>
          <p:spPr>
            <a:xfrm>
              <a:off x="472275" y="2459414"/>
              <a:ext cx="4022445" cy="516696"/>
            </a:xfrm>
            <a:prstGeom prst="roundRect">
              <a:avLst>
                <a:gd name="adj" fmla="val 10000"/>
              </a:avLst>
            </a:prstGeom>
            <a:ln>
              <a:solidFill>
                <a:srgbClr val="576A1C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CuadroTexto 10"/>
            <p:cNvSpPr txBox="1"/>
            <p:nvPr/>
          </p:nvSpPr>
          <p:spPr>
            <a:xfrm>
              <a:off x="487409" y="2474548"/>
              <a:ext cx="3992177" cy="486428"/>
            </a:xfrm>
            <a:prstGeom prst="rect">
              <a:avLst/>
            </a:prstGeom>
            <a:ln>
              <a:solidFill>
                <a:srgbClr val="576A1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O" sz="1100" b="1" kern="1200" dirty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Entidades externas a la UTP: </a:t>
              </a:r>
              <a:r>
                <a:rPr lang="es-ES" sz="1100" b="1" kern="1200" dirty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 </a:t>
              </a:r>
              <a:r>
                <a:rPr lang="es-CO" sz="11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Red Institucional de veedurías del Risaralda. Ciudadanía en General</a:t>
              </a:r>
              <a:endParaRPr lang="es-CO" sz="160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  <a:p>
              <a:pPr lvl="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" b="0" kern="1200" dirty="0">
                <a:solidFill>
                  <a:schemeClr val="tx2">
                    <a:lumMod val="50000"/>
                  </a:schemeClr>
                </a:solidFill>
                <a:latin typeface="+mn-lt"/>
                <a:cs typeface="Khmer UI" panose="020B0502040204020203" pitchFamily="34" charset="0"/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7051246" y="3321966"/>
            <a:ext cx="4575401" cy="390887"/>
            <a:chOff x="472275" y="3145215"/>
            <a:chExt cx="4036699" cy="626053"/>
          </a:xfrm>
        </p:grpSpPr>
        <p:sp>
          <p:nvSpPr>
            <p:cNvPr id="14" name="Rectángulo redondeado 13"/>
            <p:cNvSpPr/>
            <p:nvPr/>
          </p:nvSpPr>
          <p:spPr>
            <a:xfrm>
              <a:off x="472275" y="3145215"/>
              <a:ext cx="4036699" cy="626053"/>
            </a:xfrm>
            <a:prstGeom prst="roundRect">
              <a:avLst>
                <a:gd name="adj" fmla="val 10000"/>
              </a:avLst>
            </a:prstGeom>
            <a:ln>
              <a:solidFill>
                <a:srgbClr val="576A1C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CuadroTexto 14"/>
            <p:cNvSpPr txBox="1"/>
            <p:nvPr/>
          </p:nvSpPr>
          <p:spPr>
            <a:xfrm>
              <a:off x="496444" y="3166722"/>
              <a:ext cx="4000027" cy="58938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76A1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/>
              <a:r>
                <a:rPr lang="es-CO" sz="1100" b="1" u="none" kern="1200" dirty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Beneficiarios:</a:t>
              </a:r>
              <a:r>
                <a:rPr lang="es-CO" sz="1000" b="1" u="none" kern="1200" dirty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lang="es-CO" sz="1100" dirty="0">
                  <a:latin typeface="Arial Narrow" panose="020B0606020202030204" pitchFamily="34" charset="0"/>
                </a:rPr>
                <a:t>Grupos de valor (comunidad universitaria y contexto</a:t>
              </a:r>
              <a:r>
                <a:rPr lang="es-CO" dirty="0"/>
                <a:t>)	</a:t>
              </a:r>
            </a:p>
            <a:p>
              <a:pPr lvl="0"/>
              <a:r>
                <a:rPr lang="es-CO" sz="11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</a:p>
          </p:txBody>
        </p:sp>
      </p:grpSp>
      <p:sp>
        <p:nvSpPr>
          <p:cNvPr id="16" name="Marco 15"/>
          <p:cNvSpPr/>
          <p:nvPr/>
        </p:nvSpPr>
        <p:spPr>
          <a:xfrm>
            <a:off x="6623627" y="1011384"/>
            <a:ext cx="2189240" cy="612273"/>
          </a:xfrm>
          <a:prstGeom prst="frame">
            <a:avLst/>
          </a:prstGeom>
          <a:solidFill>
            <a:srgbClr val="576A1C"/>
          </a:solidFill>
          <a:ln>
            <a:solidFill>
              <a:srgbClr val="0042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97104" y="7805253"/>
            <a:ext cx="987502" cy="148126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1043525" y="1234745"/>
            <a:ext cx="5167238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100" dirty="0">
                <a:latin typeface="Arial Narrow" panose="020B0606020202030204" pitchFamily="34" charset="0"/>
              </a:rPr>
              <a:t>La Atención al Ciudadano y la Transparencia organizacional son políticas autónomas e independientes que se articulan bajo un solo objetivo, la promoción de estándares de transparencia y lucha contra la corrupción. Sus componentes gozan de metodologías propias para su implementación, por lo tanto, no implica desarrollar actividades diferentes o adicionales a las que ya vienen ejecutando las entidades en desarrollo de dichas políticas.</a:t>
            </a:r>
          </a:p>
          <a:p>
            <a:pPr algn="just"/>
            <a:r>
              <a:rPr lang="es-CO" sz="1100" dirty="0">
                <a:latin typeface="Arial Narrow" panose="020B0606020202030204" pitchFamily="34" charset="0"/>
              </a:rPr>
              <a:t> </a:t>
            </a:r>
          </a:p>
          <a:p>
            <a:pPr algn="just"/>
            <a:r>
              <a:rPr lang="es-CO" sz="1100" dirty="0">
                <a:latin typeface="Arial Narrow" panose="020B0606020202030204" pitchFamily="34" charset="0"/>
              </a:rPr>
              <a:t>En este sentido, el proyecto busca fortalecer mecanismos que permitan el fortalecimiento de la cultura de la legalidad, la transparencia, el gobierno corporativo y participación ciudadana como ejercicios permanentes de relacionamiento con los grupos de valor, con el fin de apuntar a las siguientes apuestas estratégicas:</a:t>
            </a:r>
          </a:p>
          <a:p>
            <a:pPr algn="just"/>
            <a:r>
              <a:rPr lang="es-CO" sz="1100" dirty="0">
                <a:latin typeface="Arial Narrow" panose="020B0606020202030204" pitchFamily="34" charset="0"/>
              </a:rPr>
              <a:t> 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es-CO" sz="1100" dirty="0">
                <a:latin typeface="Arial Narrow" panose="020B0606020202030204" pitchFamily="34" charset="0"/>
              </a:rPr>
              <a:t>Fortalecer la cultural de la legalidad a través de la promoción de las conductas éticas, el reconocimiento del ordenamiento jurídico y normativo y la apropiación de la autonomía universitaria como pilar de la autorregulación.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endParaRPr lang="es-CO" sz="1100" dirty="0">
              <a:latin typeface="Arial Narrow" panose="020B0606020202030204" pitchFamily="34" charset="0"/>
            </a:endParaRP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es-CO" sz="1100" dirty="0">
                <a:latin typeface="Arial Narrow" panose="020B0606020202030204" pitchFamily="34" charset="0"/>
              </a:rPr>
              <a:t>Impulsar la transparencia institucional a través de mecanismos que permitan contar con información integra, confiable y veraz y estrategias que promuevan el acceso a la información de manera proactiva, asegurando la protección de los datos personales de los grupos de valor con que se relaciona la Universidad.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endParaRPr lang="es-CO" sz="1100" dirty="0">
              <a:latin typeface="Arial Narrow" panose="020B0606020202030204" pitchFamily="34" charset="0"/>
            </a:endParaRP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es-CO" sz="1100" dirty="0">
                <a:latin typeface="Arial Narrow" panose="020B0606020202030204" pitchFamily="34" charset="0"/>
              </a:rPr>
              <a:t>Promover y facilitar las buenas prácticas corporativas en los órganos de gobierno y las instancias de la institución de forma que las actuaciones y relaciones de la Universidad sean correctas, legales, justas y transparentes, garantizando con ello la sostenibilidad y crecimiento de la Universidad.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endParaRPr lang="es-CO" sz="1100" dirty="0">
              <a:latin typeface="Arial Narrow" panose="020B0606020202030204" pitchFamily="34" charset="0"/>
            </a:endParaRP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es-CO" sz="1100" dirty="0">
                <a:latin typeface="Arial Narrow" panose="020B0606020202030204" pitchFamily="34" charset="0"/>
              </a:rPr>
              <a:t>Promover e incentivar participación ciudadana y el control social a través de los diferentes mecanismos de formación, capacitación y comunicación que permita una interacción adecuada con los grupos de valor y que genere un compromiso de corresponsabilidad sobre la gestión de la Universidad.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6742354" y="1164045"/>
            <a:ext cx="1880356" cy="319786"/>
          </a:xfrm>
          <a:prstGeom prst="rect">
            <a:avLst/>
          </a:prstGeom>
          <a:solidFill>
            <a:schemeClr val="bg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30480" rIns="4572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Involucrados</a:t>
            </a:r>
          </a:p>
        </p:txBody>
      </p:sp>
      <p:cxnSp>
        <p:nvCxnSpPr>
          <p:cNvPr id="21" name="Conector recto 20"/>
          <p:cNvCxnSpPr/>
          <p:nvPr/>
        </p:nvCxnSpPr>
        <p:spPr>
          <a:xfrm>
            <a:off x="6821408" y="2232452"/>
            <a:ext cx="0" cy="1259819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n 2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26976" y="10881195"/>
            <a:ext cx="227332" cy="227332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8208" y="3773902"/>
            <a:ext cx="4476486" cy="671473"/>
          </a:xfrm>
          <a:prstGeom prst="rect">
            <a:avLst/>
          </a:prstGeom>
        </p:spPr>
      </p:pic>
      <p:cxnSp>
        <p:nvCxnSpPr>
          <p:cNvPr id="34" name="Conector recto 33"/>
          <p:cNvCxnSpPr/>
          <p:nvPr/>
        </p:nvCxnSpPr>
        <p:spPr>
          <a:xfrm>
            <a:off x="6821409" y="1551316"/>
            <a:ext cx="0" cy="1475505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ángulo 27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38. Transparencia, gobernanza y legalidad</a:t>
            </a: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3669" y="4593347"/>
            <a:ext cx="1874424" cy="187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614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79811" y="127702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del proyecto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1060289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2790736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Específicos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002656" y="1780593"/>
            <a:ext cx="97046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latin typeface="Arial Narrow" panose="020B0606020202030204" pitchFamily="34" charset="0"/>
              </a:rPr>
              <a:t>Establecer mecanismos que permitan el fortalecimiento de la cultura de la legalidad, la transparencia, el gobierno corporativo y participación ciudadana como ejercicios permanentes de relacionamiento con los grupos de valor.	</a:t>
            </a:r>
          </a:p>
        </p:txBody>
      </p:sp>
      <p:sp>
        <p:nvSpPr>
          <p:cNvPr id="2" name="Rectángulo 1"/>
          <p:cNvSpPr/>
          <p:nvPr/>
        </p:nvSpPr>
        <p:spPr>
          <a:xfrm>
            <a:off x="908833" y="3636510"/>
            <a:ext cx="97984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Tx/>
              <a:buChar char="-"/>
            </a:pPr>
            <a:r>
              <a:rPr lang="es-CO" dirty="0">
                <a:latin typeface="Arial Narrow" panose="020B0606020202030204" pitchFamily="34" charset="0"/>
              </a:rPr>
              <a:t>Promover ejercicios de transparencia pasiva y activa, rendición de cuentas y control social con los diferentes grupos de valor de la universidad.			</a:t>
            </a:r>
          </a:p>
          <a:p>
            <a:pPr marL="285750" lvl="0" indent="-285750" algn="just">
              <a:buFontTx/>
              <a:buChar char="-"/>
            </a:pPr>
            <a:endParaRPr lang="es-CO" dirty="0">
              <a:latin typeface="Arial Narrow" panose="020B0606020202030204" pitchFamily="34" charset="0"/>
            </a:endParaRPr>
          </a:p>
          <a:p>
            <a:pPr marL="285750" lvl="0" indent="-285750" algn="just">
              <a:buFontTx/>
              <a:buChar char="-"/>
            </a:pPr>
            <a:r>
              <a:rPr lang="es-CO" dirty="0">
                <a:latin typeface="Arial Narrow" panose="020B0606020202030204" pitchFamily="34" charset="0"/>
              </a:rPr>
              <a:t>Desarrollar buenas prácticas corporativas con los diferentes grupos de valor de la universidad.	</a:t>
            </a:r>
          </a:p>
          <a:p>
            <a:pPr marL="285750" lvl="0" indent="-285750" algn="just">
              <a:buFontTx/>
              <a:buChar char="-"/>
            </a:pPr>
            <a:endParaRPr lang="es-CO" dirty="0">
              <a:latin typeface="Arial Narrow" panose="020B0606020202030204" pitchFamily="34" charset="0"/>
            </a:endParaRPr>
          </a:p>
          <a:p>
            <a:pPr marL="285750" lvl="0" indent="-285750" algn="just">
              <a:buFontTx/>
              <a:buChar char="-"/>
            </a:pPr>
            <a:r>
              <a:rPr lang="es-CO" dirty="0">
                <a:latin typeface="Arial Narrow" panose="020B0606020202030204" pitchFamily="34" charset="0"/>
              </a:rPr>
              <a:t>Implementar de manera efectiva las herramientas y canales para el ejercicio de transparencia en la UTP</a:t>
            </a:r>
          </a:p>
        </p:txBody>
      </p:sp>
      <p:sp>
        <p:nvSpPr>
          <p:cNvPr id="11" name="Rectángulo 10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38. Transparencia, gobernanza y legalidad</a:t>
            </a:r>
          </a:p>
        </p:txBody>
      </p:sp>
    </p:spTree>
    <p:extLst>
      <p:ext uri="{BB962C8B-B14F-4D97-AF65-F5344CB8AC3E}">
        <p14:creationId xmlns:p14="http://schemas.microsoft.com/office/powerpoint/2010/main" val="1184357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166654" y="80194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Planes operativos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982396"/>
              </p:ext>
            </p:extLst>
          </p:nvPr>
        </p:nvGraphicFramePr>
        <p:xfrm>
          <a:off x="1137675" y="2503266"/>
          <a:ext cx="9626409" cy="1630744"/>
        </p:xfrm>
        <a:graphic>
          <a:graphicData uri="http://schemas.openxmlformats.org/drawingml/2006/table">
            <a:tbl>
              <a:tblPr firstRow="1" firstCol="1" bandRow="1"/>
              <a:tblGrid>
                <a:gridCol w="2922613">
                  <a:extLst>
                    <a:ext uri="{9D8B030D-6E8A-4147-A177-3AD203B41FA5}">
                      <a16:colId xmlns:a16="http://schemas.microsoft.com/office/drawing/2014/main" val="622973615"/>
                    </a:ext>
                  </a:extLst>
                </a:gridCol>
                <a:gridCol w="6703796">
                  <a:extLst>
                    <a:ext uri="{9D8B030D-6E8A-4147-A177-3AD203B41FA5}">
                      <a16:colId xmlns:a16="http://schemas.microsoft.com/office/drawing/2014/main" val="2008709917"/>
                    </a:ext>
                  </a:extLst>
                </a:gridCol>
              </a:tblGrid>
              <a:tr h="1363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Plan operativo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Acciones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63448"/>
                  </a:ext>
                </a:extLst>
              </a:tr>
              <a:tr h="1082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PACTO - Programa de Transparencia y Ética Pública</a:t>
                      </a:r>
                      <a:endParaRPr lang="es-CO" sz="1200" b="1" dirty="0">
                        <a:solidFill>
                          <a:srgbClr val="4B731F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Formulación y aprobación del Pacto para la Vigencia.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Ejecución de la estrategia: Gestión del Riesgo.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Ejecución de la estrategia: Redes y articulación.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Ejecución de la estrategia: Cultura de la Legalidad y Estado Abierto.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Ejecución de la estrategia: Acciones Adicionales. Seguimiento al PACTO.</a:t>
                      </a: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56177"/>
                  </a:ext>
                </a:extLst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38. Transparencia, gobernanza y legalidad</a:t>
            </a:r>
          </a:p>
        </p:txBody>
      </p:sp>
    </p:spTree>
    <p:extLst>
      <p:ext uri="{BB962C8B-B14F-4D97-AF65-F5344CB8AC3E}">
        <p14:creationId xmlns:p14="http://schemas.microsoft.com/office/powerpoint/2010/main" val="163917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86E23B3A-2FD3-4FB4-8F91-E9FFED48E944}"/>
              </a:ext>
            </a:extLst>
          </p:cNvPr>
          <p:cNvSpPr txBox="1">
            <a:spLocks/>
          </p:cNvSpPr>
          <p:nvPr/>
        </p:nvSpPr>
        <p:spPr>
          <a:xfrm>
            <a:off x="3052941" y="2147692"/>
            <a:ext cx="5888891" cy="10924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s-ES" sz="72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¡GRACIAS!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1066" y="3781669"/>
            <a:ext cx="2272639" cy="220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377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6442</TotalTime>
  <Words>1179</Words>
  <Application>Microsoft Office PowerPoint</Application>
  <PresentationFormat>Panorámica</PresentationFormat>
  <Paragraphs>93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Arial</vt:lpstr>
      <vt:lpstr>Arial Narrow</vt:lpstr>
      <vt:lpstr>Arial Rounded MT Bold</vt:lpstr>
      <vt:lpstr>Asap Medium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UTP</dc:creator>
  <cp:lastModifiedBy>Andres Magno</cp:lastModifiedBy>
  <cp:revision>780</cp:revision>
  <cp:lastPrinted>2017-05-16T14:27:28Z</cp:lastPrinted>
  <dcterms:created xsi:type="dcterms:W3CDTF">2017-03-06T22:18:18Z</dcterms:created>
  <dcterms:modified xsi:type="dcterms:W3CDTF">2025-08-21T15:10:39Z</dcterms:modified>
</cp:coreProperties>
</file>