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6" r:id="rId4"/>
    <p:sldId id="1118" r:id="rId5"/>
    <p:sldId id="1119" r:id="rId6"/>
    <p:sldId id="1120" r:id="rId7"/>
    <p:sldId id="1117"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3056"/>
    <a:srgbClr val="18355E"/>
    <a:srgbClr val="FBF4EB"/>
    <a:srgbClr val="FFCDBD"/>
    <a:srgbClr val="CC3300"/>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6" d="100"/>
          <a:sy n="106" d="100"/>
        </p:scale>
        <p:origin x="114"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21/08/2025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21/08/2025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21/08/2025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21/08/2025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21/08/2025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21/08/2025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21/08/2025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21/08/2025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21/08/2025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21/08/2025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21/08/2025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64B22C1-DFED-49E8-8F2A-8A27B389265F}"/>
              </a:ext>
            </a:extLst>
          </p:cNvPr>
          <p:cNvSpPr txBox="1">
            <a:spLocks/>
          </p:cNvSpPr>
          <p:nvPr/>
        </p:nvSpPr>
        <p:spPr>
          <a:xfrm>
            <a:off x="1870156" y="4074295"/>
            <a:ext cx="4423068"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a:solidFill>
                  <a:schemeClr val="bg1"/>
                </a:solidFill>
              </a:rPr>
              <a:t>P</a:t>
            </a:r>
            <a:r>
              <a:rPr lang="es-CO" sz="3600" dirty="0">
                <a:solidFill>
                  <a:schemeClr val="bg1"/>
                </a:solidFill>
              </a:rPr>
              <a:t>royecto: </a:t>
            </a:r>
            <a:r>
              <a:rPr lang="es-CO" sz="3200" b="0" dirty="0">
                <a:solidFill>
                  <a:schemeClr val="bg1"/>
                </a:solidFill>
              </a:rPr>
              <a:t>Acompañamiento y seguimiento académico</a:t>
            </a:r>
          </a:p>
        </p:txBody>
      </p:sp>
      <p:sp>
        <p:nvSpPr>
          <p:cNvPr id="5" name="Title 1">
            <a:extLst>
              <a:ext uri="{FF2B5EF4-FFF2-40B4-BE49-F238E27FC236}">
                <a16:creationId xmlns:a16="http://schemas.microsoft.com/office/drawing/2014/main" id="{61A03A22-5E25-4D5F-929C-F09EB2E22223}"/>
              </a:ext>
            </a:extLst>
          </p:cNvPr>
          <p:cNvSpPr txBox="1">
            <a:spLocks/>
          </p:cNvSpPr>
          <p:nvPr/>
        </p:nvSpPr>
        <p:spPr>
          <a:xfrm>
            <a:off x="1303720" y="669940"/>
            <a:ext cx="5977813"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a:solidFill>
                  <a:schemeClr val="bg1"/>
                </a:solidFill>
                <a:latin typeface="Asap Medium" panose="020F0604030102060203" pitchFamily="2" charset="0"/>
              </a:rPr>
              <a:t>Excelencia Académica para la Formación Integral</a:t>
            </a:r>
            <a:endParaRPr lang="es-ES" sz="3600" dirty="0">
              <a:solidFill>
                <a:schemeClr val="bg1"/>
              </a:solidFill>
              <a:latin typeface="Asap Medium" panose="020F0604030102060203" pitchFamily="2" charset="0"/>
            </a:endParaRPr>
          </a:p>
        </p:txBody>
      </p:sp>
      <p:sp>
        <p:nvSpPr>
          <p:cNvPr id="6" name="Title 1">
            <a:extLst>
              <a:ext uri="{FF2B5EF4-FFF2-40B4-BE49-F238E27FC236}">
                <a16:creationId xmlns:a16="http://schemas.microsoft.com/office/drawing/2014/main" id="{9F06EBA9-2D7D-495E-A223-1CDD07DAAED5}"/>
              </a:ext>
            </a:extLst>
          </p:cNvPr>
          <p:cNvSpPr txBox="1">
            <a:spLocks/>
          </p:cNvSpPr>
          <p:nvPr/>
        </p:nvSpPr>
        <p:spPr>
          <a:xfrm>
            <a:off x="7766177" y="914490"/>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8" name="Anillo 7"/>
          <p:cNvSpPr/>
          <p:nvPr/>
        </p:nvSpPr>
        <p:spPr>
          <a:xfrm>
            <a:off x="204412" y="4468314"/>
            <a:ext cx="1586753" cy="1442131"/>
          </a:xfrm>
          <a:prstGeom prst="donut">
            <a:avLst>
              <a:gd name="adj" fmla="val 14617"/>
            </a:avLst>
          </a:prstGeom>
          <a:solidFill>
            <a:srgbClr val="1630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9"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a:solidFill>
                  <a:schemeClr val="bg1"/>
                </a:solidFill>
                <a:latin typeface="Arial Rounded MT Bold" panose="020F0704030504030204" pitchFamily="34" charset="0"/>
                <a:ea typeface="+mj-ea"/>
                <a:cs typeface="+mj-cs"/>
              </a:rPr>
              <a:t>04</a:t>
            </a:r>
          </a:p>
        </p:txBody>
      </p:sp>
      <p:pic>
        <p:nvPicPr>
          <p:cNvPr id="12" name="Imagen 1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440185" y="177857"/>
            <a:ext cx="1055100" cy="1025401"/>
          </a:xfrm>
          <a:prstGeom prst="rect">
            <a:avLst/>
          </a:prstGeom>
        </p:spPr>
      </p:pic>
      <p:pic>
        <p:nvPicPr>
          <p:cNvPr id="11" name="Imagen 10"/>
          <p:cNvPicPr/>
          <p:nvPr/>
        </p:nvPicPr>
        <p:blipFill>
          <a:blip r:embed="rId3" cstate="screen">
            <a:extLst>
              <a:ext uri="{28A0092B-C50C-407E-A947-70E740481C1C}">
                <a14:useLocalDpi xmlns:a14="http://schemas.microsoft.com/office/drawing/2010/main"/>
              </a:ext>
            </a:extLst>
          </a:blip>
          <a:stretch>
            <a:fillRect/>
          </a:stretch>
        </p:blipFill>
        <p:spPr>
          <a:xfrm>
            <a:off x="6509739" y="3288810"/>
            <a:ext cx="4515485" cy="3010535"/>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F9C17-DF16-4503-A23D-C04985936785}"/>
              </a:ext>
            </a:extLst>
          </p:cNvPr>
          <p:cNvSpPr>
            <a:spLocks noGrp="1"/>
          </p:cNvSpPr>
          <p:nvPr>
            <p:ph type="title"/>
          </p:nvPr>
        </p:nvSpPr>
        <p:spPr>
          <a:xfrm>
            <a:off x="2669241" y="154595"/>
            <a:ext cx="6853518" cy="720304"/>
          </a:xfrm>
        </p:spPr>
        <p:txBody>
          <a:bodyPr/>
          <a:lstStyle/>
          <a:p>
            <a:pPr algn="ctr"/>
            <a:r>
              <a:rPr lang="es-ES" sz="3600" dirty="0">
                <a:solidFill>
                  <a:srgbClr val="CC3300"/>
                </a:solidFill>
                <a:effectLst>
                  <a:outerShdw blurRad="38100" dist="38100" dir="2700000" algn="tl">
                    <a:srgbClr val="000000">
                      <a:alpha val="43137"/>
                    </a:srgbClr>
                  </a:outerShdw>
                </a:effectLst>
              </a:rPr>
              <a:t>Información general del proyecto</a:t>
            </a:r>
            <a:endParaRPr lang="en-US" sz="3600" dirty="0">
              <a:solidFill>
                <a:srgbClr val="CC3300"/>
              </a:solidFill>
              <a:effectLst>
                <a:outerShdw blurRad="38100" dist="38100" dir="2700000" algn="tl">
                  <a:srgbClr val="000000">
                    <a:alpha val="43137"/>
                  </a:srgbClr>
                </a:outerShdw>
              </a:effectLst>
            </a:endParaRPr>
          </a:p>
        </p:txBody>
      </p:sp>
      <p:sp>
        <p:nvSpPr>
          <p:cNvPr id="5" name="Rectángulo 4"/>
          <p:cNvSpPr/>
          <p:nvPr/>
        </p:nvSpPr>
        <p:spPr>
          <a:xfrm rot="16200000">
            <a:off x="-1076601" y="3531734"/>
            <a:ext cx="2614870" cy="338554"/>
          </a:xfrm>
          <a:prstGeom prst="rect">
            <a:avLst/>
          </a:prstGeom>
        </p:spPr>
        <p:txBody>
          <a:bodyPr wrap="square">
            <a:spAutoFit/>
          </a:bodyPr>
          <a:lstStyle/>
          <a:p>
            <a:r>
              <a:rPr lang="es-CO" sz="800" dirty="0">
                <a:solidFill>
                  <a:schemeClr val="bg1">
                    <a:lumMod val="50000"/>
                  </a:schemeClr>
                </a:solidFill>
                <a:latin typeface="Arial Rounded MT Bold" panose="020F0704030504030204" pitchFamily="34" charset="0"/>
              </a:rPr>
              <a:t>04. Acompañamiento y seguimiento académico</a:t>
            </a:r>
          </a:p>
          <a:p>
            <a:pPr algn="ctr"/>
            <a:endParaRPr lang="es-CO" sz="800" dirty="0">
              <a:solidFill>
                <a:schemeClr val="bg1">
                  <a:lumMod val="50000"/>
                </a:schemeClr>
              </a:solidFill>
              <a:latin typeface="Arial Rounded MT Bold" panose="020F0704030504030204" pitchFamily="34" charset="0"/>
            </a:endParaRPr>
          </a:p>
        </p:txBody>
      </p:sp>
      <p:pic>
        <p:nvPicPr>
          <p:cNvPr id="6" name="Imagen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63579" y="4861802"/>
            <a:ext cx="1052554" cy="1022927"/>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154608385"/>
              </p:ext>
            </p:extLst>
          </p:nvPr>
        </p:nvGraphicFramePr>
        <p:xfrm>
          <a:off x="1320053" y="1275907"/>
          <a:ext cx="8960224" cy="5240274"/>
        </p:xfrm>
        <a:graphic>
          <a:graphicData uri="http://schemas.openxmlformats.org/drawingml/2006/table">
            <a:tbl>
              <a:tblPr firstRow="1" firstCol="1" bandRow="1"/>
              <a:tblGrid>
                <a:gridCol w="2326341">
                  <a:extLst>
                    <a:ext uri="{9D8B030D-6E8A-4147-A177-3AD203B41FA5}">
                      <a16:colId xmlns:a16="http://schemas.microsoft.com/office/drawing/2014/main" val="4021881512"/>
                    </a:ext>
                  </a:extLst>
                </a:gridCol>
                <a:gridCol w="6633883">
                  <a:extLst>
                    <a:ext uri="{9D8B030D-6E8A-4147-A177-3AD203B41FA5}">
                      <a16:colId xmlns:a16="http://schemas.microsoft.com/office/drawing/2014/main" val="1394111389"/>
                    </a:ext>
                  </a:extLst>
                </a:gridCol>
              </a:tblGrid>
              <a:tr h="81280">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CEA - 04)</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1106654"/>
                  </a:ext>
                </a:extLst>
              </a:tr>
              <a:tr h="86995">
                <a:tc>
                  <a:txBody>
                    <a:bodyPr/>
                    <a:lstStyle/>
                    <a:p>
                      <a:pPr>
                        <a:lnSpc>
                          <a:spcPct val="115000"/>
                        </a:lnSpc>
                        <a:spcAft>
                          <a:spcPts val="0"/>
                        </a:spcAft>
                      </a:pPr>
                      <a:r>
                        <a:rPr lang="es-CO" sz="13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3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Vicerrectoría Académica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7919506"/>
                  </a:ext>
                </a:extLst>
              </a:tr>
              <a:tr h="128905">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Excelencia Académica para la Formación Integral </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8964994"/>
                  </a:ext>
                </a:extLst>
              </a:tr>
              <a:tr h="151765">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Wilson Arenas Valencia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713437"/>
                  </a:ext>
                </a:extLst>
              </a:tr>
              <a:tr h="66675">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Acceso e inserción y acompañamiento a la vida universitaria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7316446"/>
                  </a:ext>
                </a:extLst>
              </a:tr>
              <a:tr h="135255">
                <a:tc rowSpan="2">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743684"/>
                  </a:ext>
                </a:extLst>
              </a:tr>
              <a:tr h="44450">
                <a:tc vMerge="1">
                  <a:txBody>
                    <a:bodyPr/>
                    <a:lstStyle/>
                    <a:p>
                      <a:endParaRPr lang="es-CO"/>
                    </a:p>
                  </a:txBody>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284706"/>
                  </a:ext>
                </a:extLst>
              </a:tr>
              <a:tr h="44450">
                <a:tc rowSpan="3">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6218300"/>
                  </a:ext>
                </a:extLst>
              </a:tr>
              <a:tr h="143510">
                <a:tc vMerge="1">
                  <a:txBody>
                    <a:bodyPr/>
                    <a:lstStyle/>
                    <a:p>
                      <a:endParaRPr lang="es-CO"/>
                    </a:p>
                  </a:txBody>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3159002"/>
                  </a:ext>
                </a:extLst>
              </a:tr>
              <a:tr h="44450">
                <a:tc vMerge="1">
                  <a:txBody>
                    <a:bodyPr/>
                    <a:lstStyle/>
                    <a:p>
                      <a:endParaRPr lang="es-CO"/>
                    </a:p>
                  </a:txBody>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 Bienestar institucional</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5313465"/>
                  </a:ext>
                </a:extLst>
              </a:tr>
              <a:tr h="44450">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effectLst/>
                          <a:latin typeface="Arial Narrow" panose="020B0606020202030204" pitchFamily="34" charset="0"/>
                          <a:ea typeface="Times New Roman" panose="02020603050405020304" pitchFamily="18" charset="0"/>
                          <a:cs typeface="Calibri" panose="020F0502020204030204" pitchFamily="34" charset="0"/>
                        </a:rPr>
                        <a:t>4. Recursos materiales y servicios</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99360929"/>
                  </a:ext>
                </a:extLst>
              </a:tr>
              <a:tr h="44450">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  Departamento de Matemáticas - Departamento de Humanidades - Escuela de Español y Comunicaciones</a:t>
                      </a:r>
                      <a:endParaRPr lang="es-CO" sz="13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987370"/>
                  </a:ext>
                </a:extLst>
              </a:tr>
              <a:tr h="198755">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kern="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Ministerio de Educación Nacional</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3712715"/>
                  </a:ext>
                </a:extLst>
              </a:tr>
              <a:tr h="44450">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Estratégica para el Bienestar</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0392979"/>
                  </a:ext>
                </a:extLst>
              </a:tr>
              <a:tr h="46355">
                <a:tc>
                  <a:txBody>
                    <a:bodyPr/>
                    <a:lstStyle/>
                    <a:p>
                      <a:pPr>
                        <a:lnSpc>
                          <a:spcPct val="115000"/>
                        </a:lnSpc>
                        <a:spcAft>
                          <a:spcPts val="0"/>
                        </a:spcAft>
                      </a:pPr>
                      <a:r>
                        <a:rPr lang="es-CO" sz="13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3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nSpc>
                          <a:spcPct val="115000"/>
                        </a:lnSpc>
                        <a:spcAft>
                          <a:spcPts val="0"/>
                        </a:spcAft>
                      </a:pPr>
                      <a:r>
                        <a:rPr lang="es-CO" sz="13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3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9759438"/>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792255" y="1144307"/>
            <a:ext cx="10089776" cy="1249269"/>
          </a:xfrm>
        </p:spPr>
        <p:txBody>
          <a:bodyPr>
            <a:noAutofit/>
          </a:bodyPr>
          <a:lstStyle/>
          <a:p>
            <a:pPr marL="0" indent="0" algn="just">
              <a:lnSpc>
                <a:spcPct val="100000"/>
              </a:lnSpc>
              <a:buNone/>
            </a:pPr>
            <a:r>
              <a:rPr lang="es-CO" sz="1200" dirty="0">
                <a:latin typeface="Arial Narrow" panose="020B0606020202030204" pitchFamily="34" charset="0"/>
              </a:rPr>
              <a:t>La deserción estudiantil en la educación superior colombiana continúa siendo una de las principales problemáticas para garantizar una formación profesional completa y con calidad. Para el caso concreto del Eje Cafetero, y específicamente en la Universidad Tecnológica de Pereira-UTP, existen brechas sociales, económicas y educativas que promueven una tendencia significativa hacia el abandono académico. Lo anterior, compromete tanto los proyectos de vida de los estudiantes como la sostenibilidad de la institución educativa. Uno de los factores críticos asociados a esta realidad es el bajo desempeño en habilidades como la lectura y la escritura académica, asimismo, el razonamiento cuantitativo, estos elementos constituyen la base para un aprendizaje autónomo basado en la comprensión de contenidos disciplinares y la resolución de problemas complejos. No obstante, muchos estudiantes ingresan a la Universidad con vacíos formativos en estas áreas, lo cual dificulta la adaptación hacia las exigencias de la UTP.  Por esta razón, requieren de acompañamiento, seguimiento y herramientas académicas para su proceso de formación, garantizando el egreso oportuno.</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CC3300"/>
                </a:solidFill>
                <a:effectLst>
                  <a:outerShdw blurRad="38100" dist="38100" dir="2700000" algn="tl">
                    <a:srgbClr val="000000">
                      <a:alpha val="43137"/>
                    </a:srgbClr>
                  </a:outerShdw>
                </a:effectLst>
              </a:rPr>
              <a:t>Identificación del problema, necesidad u oportunidad </a:t>
            </a:r>
          </a:p>
        </p:txBody>
      </p:sp>
      <p:pic>
        <p:nvPicPr>
          <p:cNvPr id="8" name="Imagen 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63579" y="4861802"/>
            <a:ext cx="1052554" cy="1022927"/>
          </a:xfrm>
          <a:prstGeom prst="rect">
            <a:avLst/>
          </a:prstGeom>
        </p:spPr>
      </p:pic>
      <p:sp>
        <p:nvSpPr>
          <p:cNvPr id="9" name="Rectángulo 8"/>
          <p:cNvSpPr/>
          <p:nvPr/>
        </p:nvSpPr>
        <p:spPr>
          <a:xfrm rot="16200000">
            <a:off x="-1076601" y="3531734"/>
            <a:ext cx="2614870" cy="338554"/>
          </a:xfrm>
          <a:prstGeom prst="rect">
            <a:avLst/>
          </a:prstGeom>
        </p:spPr>
        <p:txBody>
          <a:bodyPr wrap="square">
            <a:spAutoFit/>
          </a:bodyPr>
          <a:lstStyle/>
          <a:p>
            <a:r>
              <a:rPr lang="es-CO" sz="800" dirty="0">
                <a:solidFill>
                  <a:schemeClr val="bg1">
                    <a:lumMod val="50000"/>
                  </a:schemeClr>
                </a:solidFill>
                <a:latin typeface="Arial Rounded MT Bold" panose="020F0704030504030204" pitchFamily="34" charset="0"/>
              </a:rPr>
              <a:t>04. Acompañamiento y seguimiento académico</a:t>
            </a:r>
          </a:p>
          <a:p>
            <a:pPr algn="ct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64988606"/>
              </p:ext>
            </p:extLst>
          </p:nvPr>
        </p:nvGraphicFramePr>
        <p:xfrm>
          <a:off x="1197907" y="2756600"/>
          <a:ext cx="9278471" cy="3540507"/>
        </p:xfrm>
        <a:graphic>
          <a:graphicData uri="http://schemas.openxmlformats.org/drawingml/2006/table">
            <a:tbl>
              <a:tblPr firstRow="1" firstCol="1" bandRow="1"/>
              <a:tblGrid>
                <a:gridCol w="2512431">
                  <a:extLst>
                    <a:ext uri="{9D8B030D-6E8A-4147-A177-3AD203B41FA5}">
                      <a16:colId xmlns:a16="http://schemas.microsoft.com/office/drawing/2014/main" val="3598367331"/>
                    </a:ext>
                  </a:extLst>
                </a:gridCol>
                <a:gridCol w="2979862">
                  <a:extLst>
                    <a:ext uri="{9D8B030D-6E8A-4147-A177-3AD203B41FA5}">
                      <a16:colId xmlns:a16="http://schemas.microsoft.com/office/drawing/2014/main" val="2292996908"/>
                    </a:ext>
                  </a:extLst>
                </a:gridCol>
                <a:gridCol w="3786178">
                  <a:extLst>
                    <a:ext uri="{9D8B030D-6E8A-4147-A177-3AD203B41FA5}">
                      <a16:colId xmlns:a16="http://schemas.microsoft.com/office/drawing/2014/main" val="3282900669"/>
                    </a:ext>
                  </a:extLst>
                </a:gridCol>
              </a:tblGrid>
              <a:tr h="84492">
                <a:tc>
                  <a:txBody>
                    <a:bodyPr/>
                    <a:lstStyle/>
                    <a:p>
                      <a:pPr algn="ctr">
                        <a:lnSpc>
                          <a:spcPct val="115000"/>
                        </a:lnSpc>
                        <a:spcAft>
                          <a:spcPts val="0"/>
                        </a:spcAft>
                      </a:pPr>
                      <a:r>
                        <a:rPr lang="es-CO" sz="9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9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9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47736237"/>
                  </a:ext>
                </a:extLst>
              </a:tr>
              <a:tr h="477286">
                <a:tc rowSpan="8">
                  <a:txBody>
                    <a:bodyPr/>
                    <a:lstStyle/>
                    <a:p>
                      <a:pPr algn="ctr">
                        <a:lnSpc>
                          <a:spcPct val="115000"/>
                        </a:lnSpc>
                        <a:spcAft>
                          <a:spcPts val="0"/>
                        </a:spcAft>
                      </a:pPr>
                      <a:r>
                        <a:rPr lang="es-CO" sz="95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Dificultades para alcanzar los resultados de aprendizaje de las asignaturas comprendidas en el plan de estudios.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Los estudiantes presentan deficiencias en habilidades básicas como la lectura, la escritura académica y el razonamiento cuantitativo. </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Los estudiantes tienen dificultades personales, de salud mental y de adaptación a la vida universitaria pueden ser detonantes de la deserción, sienten presiones económicas, sociales o de salud que comprometen su rendimiento académico.</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3249877"/>
                  </a:ext>
                </a:extLst>
              </a:tr>
              <a:tr h="379794">
                <a:tc vMerge="1">
                  <a:txBody>
                    <a:bodyPr/>
                    <a:lstStyle/>
                    <a:p>
                      <a:endParaRPr lang="es-CO"/>
                    </a:p>
                  </a:txBody>
                  <a:tcPr/>
                </a:tc>
                <a:tc rowSpan="3">
                  <a:txBody>
                    <a:bodyPr/>
                    <a:lstStyle/>
                    <a:p>
                      <a:pPr>
                        <a:lnSpc>
                          <a:spcPct val="115000"/>
                        </a:lnSpc>
                        <a:spcAft>
                          <a:spcPts val="0"/>
                        </a:spcAft>
                      </a:pPr>
                      <a:r>
                        <a:rPr lang="es-CO" sz="9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Los vacíos formativos previos impiden que los estudiantes se integren adecuadamente al ritmo de estudio de las asignaturas posteriores.</a:t>
                      </a:r>
                      <a:endParaRPr lang="es-CO" sz="950" dirty="0">
                        <a:effectLst/>
                        <a:latin typeface="Times New Roman" panose="02020603050405020304" pitchFamily="18" charset="0"/>
                        <a:ea typeface="SimSun" panose="02010600030101010101" pitchFamily="2" charset="-122"/>
                      </a:endParaRPr>
                    </a:p>
                    <a:p>
                      <a:pPr>
                        <a:lnSpc>
                          <a:spcPct val="115000"/>
                        </a:lnSpc>
                        <a:spcAft>
                          <a:spcPts val="0"/>
                        </a:spcAft>
                      </a:pPr>
                      <a:r>
                        <a:rPr lang="es-CO" sz="9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a:t>
                      </a:r>
                      <a:endParaRPr lang="es-CO" sz="950" dirty="0">
                        <a:effectLst/>
                        <a:latin typeface="Times New Roman" panose="02020603050405020304" pitchFamily="18" charset="0"/>
                        <a:ea typeface="SimSun" panose="02010600030101010101" pitchFamily="2" charset="-122"/>
                      </a:endParaRPr>
                    </a:p>
                    <a:p>
                      <a:pPr>
                        <a:lnSpc>
                          <a:spcPct val="115000"/>
                        </a:lnSpc>
                        <a:spcAft>
                          <a:spcPts val="0"/>
                        </a:spcAft>
                      </a:pPr>
                      <a:r>
                        <a:rPr lang="es-CO" sz="95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 </a:t>
                      </a:r>
                      <a:endParaRPr lang="es-CO" sz="950" dirty="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Los estudiantes que no organizan su tiempo, no repasan, o no saben cómo abordar el material de estudio, muestran poco compromiso en clase, no realizan preguntas, ni contribuyen a las discusiones.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626447"/>
                  </a:ext>
                </a:extLst>
              </a:tr>
              <a:tr h="165396">
                <a:tc vMerge="1">
                  <a:txBody>
                    <a:bodyPr/>
                    <a:lstStyle/>
                    <a:p>
                      <a:endParaRPr lang="es-CO"/>
                    </a:p>
                  </a:txBody>
                  <a:tcPr/>
                </a:tc>
                <a:tc vMerge="1">
                  <a:txBody>
                    <a:bodyPr/>
                    <a:lstStyle/>
                    <a:p>
                      <a:endParaRPr lang="es-CO"/>
                    </a:p>
                  </a:txBody>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La existencia de brechas o desigualdades significativas en los contextos sociales, económicos y educativos de los estudiantes que ingresan a la Universidad.</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3259600"/>
                  </a:ext>
                </a:extLst>
              </a:tr>
              <a:tr h="34181">
                <a:tc vMerge="1">
                  <a:txBody>
                    <a:bodyPr/>
                    <a:lstStyle/>
                    <a:p>
                      <a:endParaRPr lang="es-CO"/>
                    </a:p>
                  </a:txBody>
                  <a:tcPr/>
                </a:tc>
                <a:tc vMerge="1">
                  <a:txBody>
                    <a:bodyPr/>
                    <a:lstStyle/>
                    <a:p>
                      <a:endParaRPr lang="es-CO"/>
                    </a:p>
                  </a:txBody>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2.3. Los estudiantes encuentran una gran dificultad para ajustarse a las metodologías de enseñanza y evaluación, lo que los lleva a frustrarse y, eventualmente, a abandonar.</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9751066"/>
                  </a:ext>
                </a:extLst>
              </a:tr>
              <a:tr h="84492">
                <a:tc vMerge="1">
                  <a:txBody>
                    <a:bodyPr/>
                    <a:lstStyle/>
                    <a:p>
                      <a:endParaRPr lang="es-CO"/>
                    </a:p>
                  </a:txBody>
                  <a:tcPr/>
                </a:tc>
                <a:tc>
                  <a:txBody>
                    <a:bodyPr/>
                    <a:lstStyle/>
                    <a:p>
                      <a:pPr algn="ctr">
                        <a:lnSpc>
                          <a:spcPct val="115000"/>
                        </a:lnSpc>
                        <a:spcAft>
                          <a:spcPts val="0"/>
                        </a:spcAft>
                      </a:pPr>
                      <a:r>
                        <a:rPr lang="es-CO" sz="9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tc>
                  <a:txBody>
                    <a:bodyPr/>
                    <a:lstStyle/>
                    <a:p>
                      <a:pPr algn="ctr">
                        <a:lnSpc>
                          <a:spcPct val="115000"/>
                        </a:lnSpc>
                        <a:spcAft>
                          <a:spcPts val="0"/>
                        </a:spcAft>
                      </a:pPr>
                      <a:r>
                        <a:rPr lang="es-CO" sz="9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695823535"/>
                  </a:ext>
                </a:extLst>
              </a:tr>
              <a:tr h="0">
                <a:tc vMerge="1">
                  <a:txBody>
                    <a:bodyPr/>
                    <a:lstStyle/>
                    <a:p>
                      <a:endParaRPr lang="es-CO"/>
                    </a:p>
                  </a:txBody>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Los estudiantes no logran las calificaciones esperadas en exámenes, trabajos y proyectos, lo que ocasiona repitencia de asignaturas y semestres académicos.</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Los estudiantes presentan sentimientos de incapacidad, estrés y baja autoestima que afectan su bienestar.</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6711785"/>
                  </a:ext>
                </a:extLst>
              </a:tr>
              <a:tr h="26641">
                <a:tc vMerge="1">
                  <a:txBody>
                    <a:bodyPr/>
                    <a:lstStyle/>
                    <a:p>
                      <a:endParaRPr lang="es-CO"/>
                    </a:p>
                  </a:txBody>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Los estudiantes tardan más de lo estipulado en el plan de estudios para obtener su título (menor tasa de graduación).</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Los estudiantes que abandonan sus estudios ven truncados sus planes y aspiraciones profesionales, lo que puede generar frustración y dificultades para su futuro laboral y personal.</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9828300"/>
                  </a:ext>
                </a:extLst>
              </a:tr>
              <a:tr h="406618">
                <a:tc vMerge="1">
                  <a:txBody>
                    <a:bodyPr/>
                    <a:lstStyle/>
                    <a:p>
                      <a:endParaRPr lang="es-CO"/>
                    </a:p>
                  </a:txBody>
                  <a:tcPr/>
                </a:tc>
                <a:tc>
                  <a:txBody>
                    <a:bodyPr/>
                    <a:lstStyle/>
                    <a:p>
                      <a:pPr>
                        <a:lnSpc>
                          <a:spcPct val="115000"/>
                        </a:lnSpc>
                        <a:spcAft>
                          <a:spcPts val="0"/>
                        </a:spcAft>
                      </a:pPr>
                      <a:r>
                        <a:rPr lang="es-CO" sz="9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Aumento en la tasa de deserción, se disminuye el número de estudiantes matriculados y, por ende, los recursos financieros, comprometiendo su operación y desarrollo a largo plazo.</a:t>
                      </a:r>
                      <a:endParaRPr lang="es-CO" sz="95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9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El Estado y las familias pierden importantes recursos invertidos en la educación superior de los estudiantes.</a:t>
                      </a:r>
                      <a:endParaRPr lang="es-CO" sz="950" dirty="0">
                        <a:effectLst/>
                        <a:latin typeface="Times New Roman" panose="02020603050405020304" pitchFamily="18" charset="0"/>
                        <a:ea typeface="SimSun" panose="02010600030101010101" pitchFamily="2" charset="-122"/>
                      </a:endParaRPr>
                    </a:p>
                  </a:txBody>
                  <a:tcPr marL="4464" marR="4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692441"/>
                  </a:ext>
                </a:extLst>
              </a:tr>
            </a:tbl>
          </a:graphicData>
        </a:graphic>
      </p:graphicFrame>
    </p:spTree>
    <p:extLst>
      <p:ext uri="{BB962C8B-B14F-4D97-AF65-F5344CB8AC3E}">
        <p14:creationId xmlns:p14="http://schemas.microsoft.com/office/powerpoint/2010/main" val="3508401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cto 3"/>
          <p:cNvCxnSpPr/>
          <p:nvPr/>
        </p:nvCxnSpPr>
        <p:spPr>
          <a:xfrm>
            <a:off x="6428369" y="2579619"/>
            <a:ext cx="2538303" cy="0"/>
          </a:xfrm>
          <a:prstGeom prst="line">
            <a:avLst/>
          </a:prstGeom>
          <a:ln w="28575">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937069" y="1715088"/>
            <a:ext cx="4719918" cy="3759386"/>
          </a:xfrm>
        </p:spPr>
        <p:txBody>
          <a:bodyPr>
            <a:noAutofit/>
          </a:bodyPr>
          <a:lstStyle/>
          <a:p>
            <a:pPr marL="0" indent="0" algn="just">
              <a:buNone/>
            </a:pPr>
            <a:r>
              <a:rPr lang="es-CO" sz="1800" dirty="0">
                <a:latin typeface="Arial Narrow" panose="020B0606020202030204" pitchFamily="34" charset="0"/>
              </a:rPr>
              <a:t>El proyecto de Acompañamiento y Seguimiento Académico tiene como objetivo potenciar el éxito académico de los estudiantes universitarios mediante un acompañamiento integral en lectura, escritura y matemáticas, fomentando habilidades esenciales que impulsen su desarrollo profesional y personal.</a:t>
            </a:r>
          </a:p>
          <a:p>
            <a:pPr marL="0" indent="0" algn="just">
              <a:buNone/>
            </a:pPr>
            <a:endParaRPr lang="es-CO" sz="1800" dirty="0">
              <a:latin typeface="Arial Narrow" panose="020B0606020202030204" pitchFamily="34" charset="0"/>
            </a:endParaRPr>
          </a:p>
          <a:p>
            <a:pPr marL="0" indent="0" algn="just">
              <a:buNone/>
            </a:pPr>
            <a:r>
              <a:rPr lang="es-CO" sz="1800" dirty="0">
                <a:latin typeface="Arial Narrow" panose="020B0606020202030204" pitchFamily="34" charset="0"/>
              </a:rPr>
              <a:t>Dentro de los propósitos y proyectos que tiene la Universidad está la de favorecer la permanencia, la formación y el egreso oportuno de los estudiantes. Por lo anterior, se hace necesario fortalecer entonces los mecanismos de acompañamiento académico a la población estudiantil.</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CC3300"/>
                </a:solidFill>
                <a:effectLst>
                  <a:outerShdw blurRad="38100" dist="38100" dir="2700000" algn="tl">
                    <a:srgbClr val="000000">
                      <a:alpha val="43137"/>
                    </a:srgbClr>
                  </a:outerShdw>
                </a:effectLst>
              </a:rPr>
              <a:t>Descripción del proyecto</a:t>
            </a:r>
          </a:p>
        </p:txBody>
      </p:sp>
      <p:sp>
        <p:nvSpPr>
          <p:cNvPr id="19" name="CuadroTexto 18"/>
          <p:cNvSpPr txBox="1"/>
          <p:nvPr/>
        </p:nvSpPr>
        <p:spPr>
          <a:xfrm>
            <a:off x="6172898" y="1396691"/>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1">
                    <a:lumMod val="50000"/>
                  </a:schemeClr>
                </a:solidFill>
                <a:effectLst>
                  <a:outerShdw blurRad="38100" dist="38100" dir="2700000" algn="tl">
                    <a:srgbClr val="000000">
                      <a:alpha val="43137"/>
                    </a:srgbClr>
                  </a:outerShdw>
                </a:effectLst>
                <a:latin typeface="+mj-lt"/>
                <a:ea typeface="+mj-ea"/>
                <a:cs typeface="+mj-cs"/>
              </a:rPr>
              <a:t>Involucrados</a:t>
            </a:r>
          </a:p>
        </p:txBody>
      </p:sp>
      <p:grpSp>
        <p:nvGrpSpPr>
          <p:cNvPr id="8" name="Grupo 7"/>
          <p:cNvGrpSpPr/>
          <p:nvPr/>
        </p:nvGrpSpPr>
        <p:grpSpPr>
          <a:xfrm>
            <a:off x="6671754" y="2265021"/>
            <a:ext cx="4001276" cy="666178"/>
            <a:chOff x="481236" y="1624130"/>
            <a:chExt cx="4001276" cy="666178"/>
          </a:xfrm>
        </p:grpSpPr>
        <p:sp>
          <p:nvSpPr>
            <p:cNvPr id="16" name="Rectángulo redondeado 15"/>
            <p:cNvSpPr/>
            <p:nvPr/>
          </p:nvSpPr>
          <p:spPr>
            <a:xfrm>
              <a:off x="481236" y="1624130"/>
              <a:ext cx="4001276" cy="666178"/>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CuadroTexto 16"/>
            <p:cNvSpPr txBox="1"/>
            <p:nvPr/>
          </p:nvSpPr>
          <p:spPr>
            <a:xfrm>
              <a:off x="500748" y="1643642"/>
              <a:ext cx="3962252" cy="627154"/>
            </a:xfrm>
            <a:prstGeom prst="rect">
              <a:avLst/>
            </a:prstGeom>
            <a:solidFill>
              <a:schemeClr val="bg1"/>
            </a:solidFill>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  Departamento de Matemáticas - Departamento de Humanidades - Escuela de Español y Comunicaciones</a:t>
              </a:r>
              <a:endParaRPr lang="es-CO" sz="1100" dirty="0">
                <a:latin typeface="Times New Roman" panose="02020603050405020304" pitchFamily="18" charset="0"/>
                <a:ea typeface="SimSun" panose="02010600030101010101" pitchFamily="2" charset="-122"/>
              </a:endParaRPr>
            </a:p>
          </p:txBody>
        </p:sp>
      </p:grpSp>
      <p:grpSp>
        <p:nvGrpSpPr>
          <p:cNvPr id="9" name="Grupo 8"/>
          <p:cNvGrpSpPr/>
          <p:nvPr/>
        </p:nvGrpSpPr>
        <p:grpSpPr>
          <a:xfrm>
            <a:off x="6662793" y="3100305"/>
            <a:ext cx="4022445" cy="516696"/>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gn="just">
                <a:lnSpc>
                  <a:spcPct val="115000"/>
                </a:lnSpc>
                <a:spcAft>
                  <a:spcPts val="0"/>
                </a:spcAft>
              </a:pPr>
              <a:r>
                <a:rPr lang="es-CO" sz="1100" b="1" kern="1200" dirty="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rPr>
                <a:t>Ministerio de Educación Nacional</a:t>
              </a:r>
              <a:endParaRPr lang="es-CO" sz="1600" dirty="0">
                <a:latin typeface="Arial Narrow" panose="020B0606020202030204" pitchFamily="34"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0" name="Conector recto 9"/>
          <p:cNvSpPr/>
          <p:nvPr/>
        </p:nvSpPr>
        <p:spPr>
          <a:xfrm>
            <a:off x="6428369" y="1963636"/>
            <a:ext cx="234424" cy="2303605"/>
          </a:xfrm>
          <a:custGeom>
            <a:avLst/>
            <a:gdLst/>
            <a:ahLst/>
            <a:cxnLst/>
            <a:rect l="0" t="0" r="0" b="0"/>
            <a:pathLst>
              <a:path>
                <a:moveTo>
                  <a:pt x="0" y="0"/>
                </a:moveTo>
                <a:lnTo>
                  <a:pt x="0" y="2057073"/>
                </a:lnTo>
                <a:lnTo>
                  <a:pt x="234424" y="2057073"/>
                </a:lnTo>
              </a:path>
            </a:pathLst>
          </a:custGeom>
          <a:noFill/>
          <a:ln w="28575">
            <a:solidFill>
              <a:schemeClr val="accent6">
                <a:lumMod val="50000"/>
              </a:schemeClr>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1" name="Grupo 10"/>
          <p:cNvGrpSpPr/>
          <p:nvPr/>
        </p:nvGrpSpPr>
        <p:grpSpPr>
          <a:xfrm>
            <a:off x="6662793" y="3766978"/>
            <a:ext cx="4036699" cy="536674"/>
            <a:chOff x="472275" y="3145215"/>
            <a:chExt cx="4036699" cy="626053"/>
          </a:xfrm>
        </p:grpSpPr>
        <p:sp>
          <p:nvSpPr>
            <p:cNvPr id="12" name="Rectángulo redondeado 11"/>
            <p:cNvSpPr/>
            <p:nvPr/>
          </p:nvSpPr>
          <p:spPr>
            <a:xfrm>
              <a:off x="472275" y="3145215"/>
              <a:ext cx="4036699" cy="626053"/>
            </a:xfrm>
            <a:prstGeom prst="roundRect">
              <a:avLst>
                <a:gd name="adj" fmla="val 10000"/>
              </a:avLst>
            </a:prstGeom>
            <a:ln>
              <a:solidFill>
                <a:schemeClr val="accent6">
                  <a:lumMod val="50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CuadroTexto 12"/>
            <p:cNvSpPr txBox="1"/>
            <p:nvPr/>
          </p:nvSpPr>
          <p:spPr>
            <a:xfrm>
              <a:off x="490611" y="3163551"/>
              <a:ext cx="4000027" cy="589382"/>
            </a:xfrm>
            <a:prstGeom prst="rect">
              <a:avLst/>
            </a:prstGeom>
            <a:ln>
              <a:solidFill>
                <a:schemeClr val="accent6">
                  <a:lumMod val="5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rPr>
                <a:t>Estudiantes de la Universidad Tecnológica de Pereira</a:t>
              </a:r>
            </a:p>
          </p:txBody>
        </p:sp>
      </p:grpSp>
      <p:sp>
        <p:nvSpPr>
          <p:cNvPr id="20" name="Marco 19"/>
          <p:cNvSpPr/>
          <p:nvPr/>
        </p:nvSpPr>
        <p:spPr>
          <a:xfrm>
            <a:off x="6230586" y="1421213"/>
            <a:ext cx="2189240" cy="612273"/>
          </a:xfrm>
          <a:prstGeom prst="fram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428369" y="2058009"/>
            <a:ext cx="234424" cy="521610"/>
          </a:xfrm>
          <a:custGeom>
            <a:avLst/>
            <a:gdLst/>
            <a:ahLst/>
            <a:cxnLst/>
            <a:rect l="0" t="0" r="0" b="0"/>
            <a:pathLst>
              <a:path>
                <a:moveTo>
                  <a:pt x="0" y="0"/>
                </a:moveTo>
                <a:lnTo>
                  <a:pt x="0" y="1316593"/>
                </a:lnTo>
                <a:lnTo>
                  <a:pt x="234424" y="1316593"/>
                </a:lnTo>
              </a:path>
            </a:pathLst>
          </a:custGeom>
          <a:noFill/>
          <a:ln w="28575">
            <a:solidFill>
              <a:schemeClr val="accent6">
                <a:lumMod val="50000"/>
              </a:schemeClr>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63579" y="4861802"/>
            <a:ext cx="1052554" cy="1022927"/>
          </a:xfrm>
          <a:prstGeom prst="rect">
            <a:avLst/>
          </a:prstGeom>
        </p:spPr>
      </p:pic>
      <p:pic>
        <p:nvPicPr>
          <p:cNvPr id="2" name="Imagen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84572" y="5238544"/>
            <a:ext cx="1339214" cy="1339214"/>
          </a:xfrm>
          <a:prstGeom prst="rect">
            <a:avLst/>
          </a:prstGeom>
        </p:spPr>
      </p:pic>
      <p:pic>
        <p:nvPicPr>
          <p:cNvPr id="3" name="Imagen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28369" y="4567071"/>
            <a:ext cx="4476486" cy="671473"/>
          </a:xfrm>
          <a:prstGeom prst="rect">
            <a:avLst/>
          </a:prstGeom>
        </p:spPr>
      </p:pic>
      <p:sp>
        <p:nvSpPr>
          <p:cNvPr id="23" name="Rectángulo 22"/>
          <p:cNvSpPr/>
          <p:nvPr/>
        </p:nvSpPr>
        <p:spPr>
          <a:xfrm rot="16200000">
            <a:off x="-1076601" y="3531734"/>
            <a:ext cx="2614870" cy="338554"/>
          </a:xfrm>
          <a:prstGeom prst="rect">
            <a:avLst/>
          </a:prstGeom>
        </p:spPr>
        <p:txBody>
          <a:bodyPr wrap="square">
            <a:spAutoFit/>
          </a:bodyPr>
          <a:lstStyle/>
          <a:p>
            <a:r>
              <a:rPr lang="es-CO" sz="800" dirty="0">
                <a:solidFill>
                  <a:schemeClr val="bg1">
                    <a:lumMod val="50000"/>
                  </a:schemeClr>
                </a:solidFill>
                <a:latin typeface="Arial Rounded MT Bold" panose="020F0704030504030204" pitchFamily="34" charset="0"/>
              </a:rPr>
              <a:t>04. Acompañamiento y seguimiento académico</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19282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9341225" cy="992885"/>
          </a:xfrm>
        </p:spPr>
        <p:txBody>
          <a:bodyPr>
            <a:noAutofit/>
          </a:bodyPr>
          <a:lstStyle/>
          <a:p>
            <a:pPr marL="0" indent="0">
              <a:buNone/>
            </a:pPr>
            <a:r>
              <a:rPr lang="es-CO" sz="1800" dirty="0">
                <a:latin typeface="Arial Narrow" panose="020B0606020202030204" pitchFamily="34" charset="0"/>
              </a:rPr>
              <a:t>Acompañar y apoyar a los estudiantes de la UTP en el proceso formativo, contribuyendo al desarrollo y fortalecimiento de sus habilidades matemáticas, de lectura, escritura y oralidad, favoreciendo el egreso oportuno en la Universidad.</a:t>
            </a:r>
          </a:p>
        </p:txBody>
      </p:sp>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CC3300"/>
                </a:solidFill>
                <a:effectLst>
                  <a:outerShdw blurRad="38100" dist="38100" dir="2700000" algn="tl">
                    <a:srgbClr val="000000">
                      <a:alpha val="43137"/>
                    </a:srgbClr>
                  </a:outerShdw>
                </a:effectLst>
              </a:rPr>
              <a:t>Objetivos del proyecto</a:t>
            </a:r>
          </a:p>
        </p:txBody>
      </p:sp>
      <p:sp>
        <p:nvSpPr>
          <p:cNvPr id="18"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a:solidFill>
                  <a:srgbClr val="CC3300"/>
                </a:solidFill>
                <a:effectLst>
                  <a:outerShdw blurRad="38100" dist="38100" dir="2700000" algn="tl">
                    <a:srgbClr val="000000">
                      <a:alpha val="43137"/>
                    </a:srgbClr>
                  </a:outerShdw>
                </a:effectLst>
              </a:rPr>
              <a:t>General</a:t>
            </a:r>
          </a:p>
        </p:txBody>
      </p:sp>
      <p:sp>
        <p:nvSpPr>
          <p:cNvPr id="22"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a:solidFill>
                  <a:srgbClr val="CC3300"/>
                </a:solidFill>
                <a:effectLst>
                  <a:outerShdw blurRad="38100" dist="38100" dir="2700000" algn="tl">
                    <a:srgbClr val="000000">
                      <a:alpha val="43137"/>
                    </a:srgbClr>
                  </a:outerShdw>
                </a:effectLst>
              </a:rPr>
              <a:t>Específicos</a:t>
            </a:r>
          </a:p>
        </p:txBody>
      </p:sp>
      <p:sp>
        <p:nvSpPr>
          <p:cNvPr id="2" name="Rectángulo 1"/>
          <p:cNvSpPr/>
          <p:nvPr/>
        </p:nvSpPr>
        <p:spPr>
          <a:xfrm>
            <a:off x="1246095" y="3576505"/>
            <a:ext cx="9341224" cy="1477328"/>
          </a:xfrm>
          <a:prstGeom prst="rect">
            <a:avLst/>
          </a:prstGeom>
        </p:spPr>
        <p:txBody>
          <a:bodyPr wrap="square">
            <a:spAutoFit/>
          </a:bodyPr>
          <a:lstStyle/>
          <a:p>
            <a:pPr marL="285750" lvl="0" indent="-285750">
              <a:buFontTx/>
              <a:buChar char="-"/>
            </a:pPr>
            <a:r>
              <a:rPr lang="es-CO" dirty="0">
                <a:latin typeface="Arial Narrow" panose="020B0606020202030204" pitchFamily="34" charset="0"/>
              </a:rPr>
              <a:t>Identificar a los estudiantes con riesgo académico debido a dificultades asociadas a la lectura, escritura y razonamiento cuantitativo mediante herramientas diagnósticas institucionales.</a:t>
            </a:r>
          </a:p>
          <a:p>
            <a:pPr lvl="0"/>
            <a:endParaRPr lang="es-CO" dirty="0">
              <a:latin typeface="Arial Narrow" panose="020B0606020202030204" pitchFamily="34" charset="0"/>
            </a:endParaRPr>
          </a:p>
          <a:p>
            <a:pPr marL="285750" lvl="0" indent="-285750">
              <a:buFontTx/>
              <a:buChar char="-"/>
            </a:pPr>
            <a:r>
              <a:rPr lang="es-CO" dirty="0">
                <a:latin typeface="Arial Narrow" panose="020B0606020202030204" pitchFamily="34" charset="0"/>
              </a:rPr>
              <a:t>Diseñar e implementar estrategias personalizadas de acompañamiento académico en lectura, escritura y matemáticas hacia los estudiantes identificados.</a:t>
            </a:r>
          </a:p>
        </p:txBody>
      </p:sp>
      <p:pic>
        <p:nvPicPr>
          <p:cNvPr id="8" name="Imagen 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63579" y="4861802"/>
            <a:ext cx="1052554" cy="1022927"/>
          </a:xfrm>
          <a:prstGeom prst="rect">
            <a:avLst/>
          </a:prstGeom>
        </p:spPr>
      </p:pic>
      <p:sp>
        <p:nvSpPr>
          <p:cNvPr id="9" name="Rectángulo 8"/>
          <p:cNvSpPr/>
          <p:nvPr/>
        </p:nvSpPr>
        <p:spPr>
          <a:xfrm rot="16200000">
            <a:off x="-1076601" y="3531734"/>
            <a:ext cx="2614870" cy="338554"/>
          </a:xfrm>
          <a:prstGeom prst="rect">
            <a:avLst/>
          </a:prstGeom>
        </p:spPr>
        <p:txBody>
          <a:bodyPr wrap="square">
            <a:spAutoFit/>
          </a:bodyPr>
          <a:lstStyle/>
          <a:p>
            <a:r>
              <a:rPr lang="es-CO" sz="800" dirty="0">
                <a:solidFill>
                  <a:schemeClr val="bg1">
                    <a:lumMod val="50000"/>
                  </a:schemeClr>
                </a:solidFill>
                <a:latin typeface="Arial Rounded MT Bold" panose="020F0704030504030204" pitchFamily="34" charset="0"/>
              </a:rPr>
              <a:t>04. Acompañamiento y seguimiento académico</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57557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6E8F9C17-DF16-4503-A23D-C04985936785}"/>
              </a:ext>
            </a:extLst>
          </p:cNvPr>
          <p:cNvSpPr txBox="1">
            <a:spLocks/>
          </p:cNvSpPr>
          <p:nvPr/>
        </p:nvSpPr>
        <p:spPr>
          <a:xfrm>
            <a:off x="2312894" y="226313"/>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CC3300"/>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2925016045"/>
              </p:ext>
            </p:extLst>
          </p:nvPr>
        </p:nvGraphicFramePr>
        <p:xfrm>
          <a:off x="1299163" y="1572387"/>
          <a:ext cx="9144719" cy="3770342"/>
        </p:xfrm>
        <a:graphic>
          <a:graphicData uri="http://schemas.openxmlformats.org/drawingml/2006/table">
            <a:tbl>
              <a:tblPr firstRow="1" firstCol="1" bandRow="1"/>
              <a:tblGrid>
                <a:gridCol w="2981157">
                  <a:extLst>
                    <a:ext uri="{9D8B030D-6E8A-4147-A177-3AD203B41FA5}">
                      <a16:colId xmlns:a16="http://schemas.microsoft.com/office/drawing/2014/main" val="622973615"/>
                    </a:ext>
                  </a:extLst>
                </a:gridCol>
                <a:gridCol w="6163562">
                  <a:extLst>
                    <a:ext uri="{9D8B030D-6E8A-4147-A177-3AD203B41FA5}">
                      <a16:colId xmlns:a16="http://schemas.microsoft.com/office/drawing/2014/main" val="2008709917"/>
                    </a:ext>
                  </a:extLst>
                </a:gridCol>
              </a:tblGrid>
              <a:tr h="33717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DBD"/>
                    </a:solidFill>
                  </a:tcPr>
                </a:tc>
                <a:extLst>
                  <a:ext uri="{0D108BD9-81ED-4DB2-BD59-A6C34878D82A}">
                    <a16:rowId xmlns:a16="http://schemas.microsoft.com/office/drawing/2014/main" val="3686363448"/>
                  </a:ext>
                </a:extLst>
              </a:tr>
              <a:tr h="147733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a:solidFill>
                            <a:schemeClr val="tx1"/>
                          </a:solidFill>
                          <a:effectLst/>
                          <a:latin typeface="Calibri" panose="020F0502020204030204"/>
                          <a:ea typeface="+mn-ea"/>
                          <a:cs typeface="+mn-cs"/>
                        </a:rPr>
                        <a:t>Acompañamiento académico</a:t>
                      </a:r>
                      <a:endParaRPr lang="es-CO" sz="1800" b="1" kern="1200" dirty="0">
                        <a:solidFill>
                          <a:schemeClr val="tx1"/>
                        </a:solidFill>
                        <a:effectLst/>
                        <a:latin typeface="+mn-lt"/>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179388" lvl="0" indent="0" algn="just"/>
                      <a:r>
                        <a:rPr lang="es-CO" sz="1400" kern="1200" dirty="0">
                          <a:solidFill>
                            <a:schemeClr val="tx1"/>
                          </a:solidFill>
                          <a:effectLst/>
                          <a:latin typeface="Arial Narrow" panose="020B0606020202030204" pitchFamily="34" charset="0"/>
                          <a:ea typeface="+mn-ea"/>
                          <a:cs typeface="+mn-cs"/>
                        </a:rPr>
                        <a:t>Consiste en la planeación, seguimiento, desarrollo de las atenciones y evaluación de estrategias de acompañamiento al estudiante contribuyendo al desarrollo y fortalecimiento de sus habilidades matemáticas, así como en habilidades comunicativas como la lectura, escritura, oralidad y escucha desde una perspectiva crítica y diferenciada según el contexto de aplicación.</a:t>
                      </a: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877856177"/>
                  </a:ext>
                </a:extLst>
              </a:tr>
              <a:tr h="1955830">
                <a:tc>
                  <a:txBody>
                    <a:bodyPr/>
                    <a:lstStyle/>
                    <a:p>
                      <a:pPr algn="ctr">
                        <a:lnSpc>
                          <a:spcPct val="107000"/>
                        </a:lnSpc>
                        <a:spcAft>
                          <a:spcPts val="0"/>
                        </a:spcAft>
                      </a:pPr>
                      <a:r>
                        <a:rPr lang="es-CO" sz="1800" b="1" kern="1200" dirty="0">
                          <a:solidFill>
                            <a:schemeClr val="tx1"/>
                          </a:solidFill>
                          <a:effectLst/>
                          <a:latin typeface="+mn-lt"/>
                          <a:ea typeface="+mn-ea"/>
                          <a:cs typeface="+mn-cs"/>
                        </a:rPr>
                        <a:t>Seguimiento académico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DBD"/>
                    </a:solidFill>
                  </a:tcPr>
                </a:tc>
                <a:tc>
                  <a:txBody>
                    <a:bodyPr/>
                    <a:lstStyle/>
                    <a:p>
                      <a:pPr marL="179388" lvl="0" indent="0" algn="just"/>
                      <a:r>
                        <a:rPr lang="es-CO" sz="1400" kern="1200" dirty="0">
                          <a:solidFill>
                            <a:schemeClr val="tx1"/>
                          </a:solidFill>
                          <a:effectLst/>
                          <a:latin typeface="Arial Narrow" panose="020B0606020202030204" pitchFamily="34" charset="0"/>
                          <a:ea typeface="+mn-ea"/>
                          <a:cs typeface="+mn-cs"/>
                        </a:rPr>
                        <a:t>A través de este plan operativo se realiza el análisis de indicadores de desempeño académico de los estudiantes, así como indicadores de preparación y desempeño en las Pruebas Saber Pro.	</a:t>
                      </a:r>
                      <a:r>
                        <a:rPr lang="es-CO" sz="1800" kern="1200" dirty="0">
                          <a:solidFill>
                            <a:schemeClr val="tx1"/>
                          </a:solidFill>
                          <a:effectLst/>
                          <a:latin typeface="+mn-lt"/>
                          <a:ea typeface="+mn-ea"/>
                          <a:cs typeface="+mn-cs"/>
                        </a:rPr>
                        <a:t>	</a:t>
                      </a:r>
                      <a:endParaRPr lang="es-CO" sz="18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BF4EB"/>
                    </a:solidFill>
                  </a:tcPr>
                </a:tc>
                <a:extLst>
                  <a:ext uri="{0D108BD9-81ED-4DB2-BD59-A6C34878D82A}">
                    <a16:rowId xmlns:a16="http://schemas.microsoft.com/office/drawing/2014/main" val="3052261607"/>
                  </a:ext>
                </a:extLst>
              </a:tr>
            </a:tbl>
          </a:graphicData>
        </a:graphic>
      </p:graphicFrame>
      <p:pic>
        <p:nvPicPr>
          <p:cNvPr id="5" name="Imagen 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1063579" y="4861802"/>
            <a:ext cx="1052554" cy="1022927"/>
          </a:xfrm>
          <a:prstGeom prst="rect">
            <a:avLst/>
          </a:prstGeom>
        </p:spPr>
      </p:pic>
      <p:sp>
        <p:nvSpPr>
          <p:cNvPr id="7" name="Rectángulo 6"/>
          <p:cNvSpPr/>
          <p:nvPr/>
        </p:nvSpPr>
        <p:spPr>
          <a:xfrm rot="16200000">
            <a:off x="-1076601" y="3531734"/>
            <a:ext cx="2614870" cy="338554"/>
          </a:xfrm>
          <a:prstGeom prst="rect">
            <a:avLst/>
          </a:prstGeom>
        </p:spPr>
        <p:txBody>
          <a:bodyPr wrap="square">
            <a:spAutoFit/>
          </a:bodyPr>
          <a:lstStyle/>
          <a:p>
            <a:r>
              <a:rPr lang="es-CO" sz="800" dirty="0">
                <a:solidFill>
                  <a:schemeClr val="bg1">
                    <a:lumMod val="50000"/>
                  </a:schemeClr>
                </a:solidFill>
                <a:latin typeface="Arial Rounded MT Bold" panose="020F0704030504030204" pitchFamily="34" charset="0"/>
              </a:rPr>
              <a:t>04. Acompañamiento y seguimiento académico</a:t>
            </a:r>
          </a:p>
          <a:p>
            <a:pPr algn="ct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98728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1">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4" name="Imagen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39098" y="3975202"/>
            <a:ext cx="2513802" cy="2443044"/>
          </a:xfrm>
          <a:prstGeom prst="rect">
            <a:avLst/>
          </a:prstGeom>
        </p:spPr>
      </p:pic>
    </p:spTree>
    <p:extLst>
      <p:ext uri="{BB962C8B-B14F-4D97-AF65-F5344CB8AC3E}">
        <p14:creationId xmlns:p14="http://schemas.microsoft.com/office/powerpoint/2010/main" val="282632582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6337</TotalTime>
  <Words>1107</Words>
  <Application>Microsoft Office PowerPoint</Application>
  <PresentationFormat>Panorámica</PresentationFormat>
  <Paragraphs>82</Paragraphs>
  <Slides>7</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7</vt:i4>
      </vt:variant>
    </vt:vector>
  </HeadingPairs>
  <TitlesOfParts>
    <vt:vector size="15" baseType="lpstr">
      <vt:lpstr>Arial</vt:lpstr>
      <vt:lpstr>Arial Narrow</vt:lpstr>
      <vt:lpstr>Arial Rounded MT Bold</vt:lpstr>
      <vt:lpstr>Asap Medium</vt:lpstr>
      <vt:lpstr>Calibri</vt:lpstr>
      <vt:lpstr>Calibri Light</vt:lpstr>
      <vt:lpstr>Times New Roman</vt:lpstr>
      <vt:lpstr>Tema de Office</vt:lpstr>
      <vt:lpstr>Presentación de PowerPoint</vt:lpstr>
      <vt:lpstr>Información general del proyecto</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Andres Magno</cp:lastModifiedBy>
  <cp:revision>734</cp:revision>
  <cp:lastPrinted>2017-05-16T14:27:28Z</cp:lastPrinted>
  <dcterms:created xsi:type="dcterms:W3CDTF">2017-03-06T22:18:18Z</dcterms:created>
  <dcterms:modified xsi:type="dcterms:W3CDTF">2025-08-21T12:42:51Z</dcterms:modified>
</cp:coreProperties>
</file>