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8" r:id="rId4"/>
    <p:sldId id="1119" r:id="rId5"/>
    <p:sldId id="1120" r:id="rId6"/>
    <p:sldId id="1121" r:id="rId7"/>
    <p:sldId id="1122"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9E0FF"/>
    <a:srgbClr val="D5F4FF"/>
    <a:srgbClr val="79DCFF"/>
    <a:srgbClr val="18355E"/>
    <a:srgbClr val="E4061B"/>
    <a:srgbClr val="C70517"/>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8" autoAdjust="0"/>
  </p:normalViewPr>
  <p:slideViewPr>
    <p:cSldViewPr snapToGrid="0">
      <p:cViewPr varScale="1">
        <p:scale>
          <a:sx n="107" d="100"/>
          <a:sy n="107" d="100"/>
        </p:scale>
        <p:origin x="612" y="114"/>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15/08/2025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15/08/2025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15/08/2025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15/08/2025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15/08/2025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15/08/2025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15/08/2025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15/08/2025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15/08/2025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1988947" y="3931291"/>
            <a:ext cx="4851123"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Articulación </a:t>
            </a:r>
            <a:r>
              <a:rPr lang="es-CO" sz="2800" b="0" dirty="0">
                <a:solidFill>
                  <a:schemeClr val="bg1"/>
                </a:solidFill>
              </a:rPr>
              <a:t>de la Política de Bienestar Institucional</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458910" y="1474837"/>
            <a:ext cx="5990199"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dirty="0" smtClean="0">
                <a:solidFill>
                  <a:schemeClr val="bg1"/>
                </a:solidFill>
                <a:latin typeface="Asap Medium" panose="020F0604030102060203" pitchFamily="2" charset="0"/>
              </a:rPr>
              <a:t>Bienestar institucional, calidad de vida e inclusión en contextos universitarios</a:t>
            </a:r>
            <a:endParaRPr lang="es-ES" sz="32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7862046" y="1203258"/>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5400" dirty="0" smtClean="0">
                <a:solidFill>
                  <a:schemeClr val="bg1"/>
                </a:solidFill>
                <a:latin typeface="Asap Medium" panose="020F0604030102060203" pitchFamily="2" charset="0"/>
              </a:rPr>
              <a:t>2025 - 2028</a:t>
            </a:r>
            <a:endParaRPr lang="es-ES" sz="18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40</a:t>
            </a:r>
            <a:endParaRPr lang="es-ES" sz="4800" b="1" dirty="0">
              <a:solidFill>
                <a:schemeClr val="bg1"/>
              </a:solidFill>
              <a:latin typeface="Arial Rounded MT Bold" panose="020F0704030504030204" pitchFamily="34" charset="0"/>
              <a:ea typeface="+mj-ea"/>
              <a:cs typeface="+mj-cs"/>
            </a:endParaRPr>
          </a:p>
        </p:txBody>
      </p:sp>
      <p:pic>
        <p:nvPicPr>
          <p:cNvPr id="14" name="Imagen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847592" y="180331"/>
            <a:ext cx="1052554" cy="1022927"/>
          </a:xfrm>
          <a:prstGeom prst="rect">
            <a:avLst/>
          </a:prstGeom>
        </p:spPr>
      </p:pic>
      <p:pic>
        <p:nvPicPr>
          <p:cNvPr id="13" name="Imagen 12"/>
          <p:cNvPicPr/>
          <p:nvPr/>
        </p:nvPicPr>
        <p:blipFill>
          <a:blip r:embed="rId3" cstate="print">
            <a:extLst>
              <a:ext uri="{28A0092B-C50C-407E-A947-70E740481C1C}">
                <a14:useLocalDpi xmlns:a14="http://schemas.microsoft.com/office/drawing/2010/main" val="0"/>
              </a:ext>
            </a:extLst>
          </a:blip>
          <a:stretch>
            <a:fillRect/>
          </a:stretch>
        </p:blipFill>
        <p:spPr>
          <a:xfrm>
            <a:off x="6911788" y="2986190"/>
            <a:ext cx="4573043" cy="3262210"/>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355477" y="315960"/>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chemeClr val="accent6">
                    <a:lumMod val="50000"/>
                  </a:schemeClr>
                </a:solidFill>
                <a:effectLst>
                  <a:outerShdw blurRad="38100" dist="38100" dir="2700000" algn="tl">
                    <a:srgbClr val="000000">
                      <a:alpha val="43137"/>
                    </a:srgbClr>
                  </a:outerShdw>
                </a:effectLst>
              </a:rPr>
              <a:t>Información general del proyecto</a:t>
            </a:r>
            <a:endParaRPr lang="en-US" sz="3600" dirty="0">
              <a:solidFill>
                <a:schemeClr val="accent6">
                  <a:lumMod val="50000"/>
                </a:schemeClr>
              </a:solidFill>
              <a:effectLst>
                <a:outerShdw blurRad="38100" dist="38100" dir="2700000" algn="tl">
                  <a:srgbClr val="000000">
                    <a:alpha val="43137"/>
                  </a:srgbClr>
                </a:outerShdw>
              </a:effectLst>
            </a:endParaRPr>
          </a:p>
        </p:txBody>
      </p:sp>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7" name="Rectángulo 6"/>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40. </a:t>
            </a:r>
            <a:r>
              <a:rPr lang="es-CO" sz="800" dirty="0">
                <a:solidFill>
                  <a:schemeClr val="bg1">
                    <a:lumMod val="50000"/>
                  </a:schemeClr>
                </a:solidFill>
                <a:latin typeface="Arial Rounded MT Bold" panose="020F0704030504030204" pitchFamily="34" charset="0"/>
              </a:rPr>
              <a:t>Articulación de la Política de Bienestar Institucional</a:t>
            </a:r>
          </a:p>
        </p:txBody>
      </p:sp>
      <p:graphicFrame>
        <p:nvGraphicFramePr>
          <p:cNvPr id="3" name="Tabla 2"/>
          <p:cNvGraphicFramePr>
            <a:graphicFrameLocks noGrp="1"/>
          </p:cNvGraphicFramePr>
          <p:nvPr>
            <p:extLst>
              <p:ext uri="{D42A27DB-BD31-4B8C-83A1-F6EECF244321}">
                <p14:modId xmlns:p14="http://schemas.microsoft.com/office/powerpoint/2010/main" val="2419090290"/>
              </p:ext>
            </p:extLst>
          </p:nvPr>
        </p:nvGraphicFramePr>
        <p:xfrm>
          <a:off x="1314542" y="1251202"/>
          <a:ext cx="9272776" cy="5327129"/>
        </p:xfrm>
        <a:graphic>
          <a:graphicData uri="http://schemas.openxmlformats.org/drawingml/2006/table">
            <a:tbl>
              <a:tblPr firstRow="1" firstCol="1" bandRow="1"/>
              <a:tblGrid>
                <a:gridCol w="2056187">
                  <a:extLst>
                    <a:ext uri="{9D8B030D-6E8A-4147-A177-3AD203B41FA5}">
                      <a16:colId xmlns:a16="http://schemas.microsoft.com/office/drawing/2014/main" val="2665740939"/>
                    </a:ext>
                  </a:extLst>
                </a:gridCol>
                <a:gridCol w="7216589">
                  <a:extLst>
                    <a:ext uri="{9D8B030D-6E8A-4147-A177-3AD203B41FA5}">
                      <a16:colId xmlns:a16="http://schemas.microsoft.com/office/drawing/2014/main" val="2335295524"/>
                    </a:ext>
                  </a:extLst>
                </a:gridCol>
              </a:tblGrid>
              <a:tr h="1722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BCV - 40)</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5947939"/>
                  </a:ext>
                </a:extLst>
              </a:tr>
              <a:tr h="299533">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Vicerrectoría de Responsabilidad Social y Bienestar Universitario      </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4257512"/>
                  </a:ext>
                </a:extLst>
              </a:tr>
              <a:tr h="299533">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Institucional, calidad de vida e inclusión en contextos universitarios</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5152235"/>
                  </a:ext>
                </a:extLst>
              </a:tr>
              <a:tr h="1722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Yetsika Natalia Villa Montes</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2937281"/>
                  </a:ext>
                </a:extLst>
              </a:tr>
              <a:tr h="299533">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Gestión e Implementación de la Política de Bienestar Institucional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4249704"/>
                  </a:ext>
                </a:extLst>
              </a:tr>
              <a:tr h="149766">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Estratégico - Direccionamiento Institucional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05734412"/>
                  </a:ext>
                </a:extLst>
              </a:tr>
              <a:tr h="149766">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 apoyo - Bienestar Institucional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4212749"/>
                  </a:ext>
                </a:extLst>
              </a:tr>
              <a:tr h="149766">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Misionales - Docencia</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8128060"/>
                  </a:ext>
                </a:extLst>
              </a:tr>
              <a:tr h="149766">
                <a:tc rowSpan="4">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2. Estudiantes</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6800279"/>
                  </a:ext>
                </a:extLst>
              </a:tr>
              <a:tr h="149766">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Profesores</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7161098"/>
                  </a:ext>
                </a:extLst>
              </a:tr>
              <a:tr h="172231">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9. Bienestar institucional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5542405"/>
                  </a:ext>
                </a:extLst>
              </a:tr>
              <a:tr h="172231">
                <a:tc vMerge="1">
                  <a:txBody>
                    <a:bodyPr/>
                    <a:lstStyle/>
                    <a:p>
                      <a:endParaRPr lang="es-CO"/>
                    </a:p>
                  </a:txBody>
                  <a:tcPr/>
                </a:tc>
                <a:tc>
                  <a:txBody>
                    <a:bodyPr/>
                    <a:lstStyle/>
                    <a:p>
                      <a:pPr>
                        <a:lnSpc>
                          <a:spcPct val="115000"/>
                        </a:lnSpc>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10. Organización, gestión y administración</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12871095"/>
                  </a:ext>
                </a:extLst>
              </a:tr>
              <a:tr h="172231">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nSpc>
                          <a:spcPct val="115000"/>
                        </a:lnSpc>
                        <a:spcAft>
                          <a:spcPts val="0"/>
                        </a:spcAft>
                      </a:pPr>
                      <a:r>
                        <a:rPr lang="es-CO" sz="1100">
                          <a:effectLst/>
                          <a:latin typeface="Arial Narrow" panose="020B0606020202030204" pitchFamily="34" charset="0"/>
                          <a:ea typeface="Times New Roman" panose="02020603050405020304" pitchFamily="18" charset="0"/>
                          <a:cs typeface="Calibri" panose="020F0502020204030204" pitchFamily="34" charset="0"/>
                        </a:rPr>
                        <a:t>1. Política y estrategia</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12180870"/>
                  </a:ext>
                </a:extLst>
              </a:tr>
              <a:tr h="299533">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Comunidad Universitaria (Estudiantes, Docentes, Administrativos y egresados)</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4475782"/>
                  </a:ext>
                </a:extLst>
              </a:tr>
              <a:tr h="195320">
                <a:tc>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Comunidad, Empresa, Instituciones del Estado.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0513720"/>
                  </a:ext>
                </a:extLst>
              </a:tr>
              <a:tr h="299533">
                <a:tc rowSpan="3">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7403748"/>
                  </a:ext>
                </a:extLst>
              </a:tr>
              <a:tr h="149766">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Desarrollo Docente</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755540"/>
                  </a:ext>
                </a:extLst>
              </a:tr>
              <a:tr h="149766">
                <a:tc vMerge="1">
                  <a:txBody>
                    <a:bodyPr/>
                    <a:lstStyle/>
                    <a:p>
                      <a:endParaRPr lang="es-CO"/>
                    </a:p>
                  </a:txBody>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Acceso, inserción y acompañamiento estudiantil</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148901"/>
                  </a:ext>
                </a:extLst>
              </a:tr>
              <a:tr h="299533">
                <a:tc rowSpan="2">
                  <a:txBody>
                    <a:bodyPr/>
                    <a:lstStyle/>
                    <a:p>
                      <a:pPr>
                        <a:lnSpc>
                          <a:spcPct val="115000"/>
                        </a:lnSpc>
                        <a:spcAft>
                          <a:spcPts val="0"/>
                        </a:spcAft>
                      </a:pPr>
                      <a:r>
                        <a:rPr lang="es-CO" sz="11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spcAft>
                          <a:spcPts val="0"/>
                        </a:spcAft>
                      </a:pPr>
                      <a:r>
                        <a:rPr lang="es-CO" sz="11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3. Garantizar una vida sana y promover el bienestar para todos en todas las edades</a:t>
                      </a:r>
                      <a:endParaRPr lang="es-CO" sz="160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43234549"/>
                  </a:ext>
                </a:extLst>
              </a:tr>
              <a:tr h="449299">
                <a:tc vMerge="1">
                  <a:txBody>
                    <a:bodyPr/>
                    <a:lstStyle/>
                    <a:p>
                      <a:endParaRPr lang="es-CO"/>
                    </a:p>
                  </a:txBody>
                  <a:tcPr/>
                </a:tc>
                <a:tc>
                  <a:txBody>
                    <a:bodyPr/>
                    <a:lstStyle/>
                    <a:p>
                      <a:pPr>
                        <a:spcAft>
                          <a:spcPts val="0"/>
                        </a:spcAft>
                      </a:pPr>
                      <a:r>
                        <a:rPr lang="es-CO" sz="11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Garantizar una educación inclusiva, equitativa y de calidad y promover oportunidades de aprendizaje durante toda la vida para todos</a:t>
                      </a:r>
                      <a:endParaRPr lang="es-CO" sz="1600" dirty="0">
                        <a:effectLst/>
                        <a:latin typeface="Times New Roman" panose="02020603050405020304" pitchFamily="18" charset="0"/>
                        <a:ea typeface="SimSun" panose="02010600030101010101" pitchFamily="2" charset="-122"/>
                      </a:endParaRPr>
                    </a:p>
                  </a:txBody>
                  <a:tcPr marL="43682" marR="436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4678344"/>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52917" y="29271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1021976" y="1514758"/>
            <a:ext cx="4903695" cy="4662815"/>
          </a:xfrm>
          <a:prstGeom prst="rect">
            <a:avLst/>
          </a:prstGeom>
        </p:spPr>
        <p:txBody>
          <a:bodyPr wrap="square">
            <a:spAutoFit/>
          </a:bodyPr>
          <a:lstStyle/>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La Universidad Tecnológica de Pereira desde que inicia labores en el año 1961, ha registrado en sus propuestas académicas la preocupación por el bienestar en la educación superior, es así como ha implementado estrategias que le han permitido desarrollar procesos académicos y de formación integral para toda la comunidad universitaria y que la sitúan hoy como una institución de educación superior de alta calidad.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Sin embargo, el crecimiento del número y de la diversidad de los estudiantes, le implica plantear nuevos desafíos que permitan propiciar en la comunidad universitaria la igualdad de las condiciones de acceso, la formación de docentes y administrativos, la formación basada en competencias, la mejora de la calidad, el desarrollo de la investigación y la pertinencia de los planes de estudio, entre otros.</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Estos retos han sido abordados desde la misión y visión de la Universidad en la que se plantea entre otros componentes la importancia de garantizar un proceso de formación integral.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El proyecto va a garantizar el fortalecimiento del Bienestar Universitario mediante los procesos de articulación, la generación de una cultura de Bienestar, el fomento en la participación de las actividades y el desarrollo desde la formación humano, la construcción de comunidad y la calidad de vida, dirigida a estudiantes, docentes, administrativos y egresados; con proyectos dirigidos al desarrollo intelectual, físico, psicoactivo, social y cultural.</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1200" dirty="0">
              <a:latin typeface="Times New Roman" panose="02020603050405020304" pitchFamily="18" charset="0"/>
              <a:ea typeface="SimSun" panose="02010600030101010101" pitchFamily="2" charset="-122"/>
            </a:endParaRPr>
          </a:p>
          <a:p>
            <a:pPr algn="just">
              <a:spcAft>
                <a:spcPts val="0"/>
              </a:spcAft>
            </a:pP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En este orden de ideas, la Universidad Tecnológica de Pereira manifiesta la necesidad de contar con políticas, lineamientos y estrategias institucionales que formalicen, fortalezcan y formulen propuestas que permitan el desarrollo humano de la comunidad universitaria en el cumplimiento de sus objetivos e intereses.</a:t>
            </a:r>
            <a:endParaRPr lang="es-CO" sz="1200" dirty="0">
              <a:effectLst/>
              <a:latin typeface="Times New Roman" panose="02020603050405020304" pitchFamily="18" charset="0"/>
              <a:ea typeface="SimSun" panose="02010600030101010101" pitchFamily="2" charset="-122"/>
            </a:endParaRPr>
          </a:p>
        </p:txBody>
      </p:sp>
      <p:graphicFrame>
        <p:nvGraphicFramePr>
          <p:cNvPr id="4" name="Tabla 3"/>
          <p:cNvGraphicFramePr>
            <a:graphicFrameLocks noGrp="1"/>
          </p:cNvGraphicFramePr>
          <p:nvPr>
            <p:extLst>
              <p:ext uri="{D42A27DB-BD31-4B8C-83A1-F6EECF244321}">
                <p14:modId xmlns:p14="http://schemas.microsoft.com/office/powerpoint/2010/main" val="4150604365"/>
              </p:ext>
            </p:extLst>
          </p:nvPr>
        </p:nvGraphicFramePr>
        <p:xfrm>
          <a:off x="6338045" y="2139509"/>
          <a:ext cx="4890247" cy="2552700"/>
        </p:xfrm>
        <a:graphic>
          <a:graphicData uri="http://schemas.openxmlformats.org/drawingml/2006/table">
            <a:tbl>
              <a:tblPr firstRow="1" firstCol="1" bandRow="1"/>
              <a:tblGrid>
                <a:gridCol w="1855360">
                  <a:extLst>
                    <a:ext uri="{9D8B030D-6E8A-4147-A177-3AD203B41FA5}">
                      <a16:colId xmlns:a16="http://schemas.microsoft.com/office/drawing/2014/main" val="2378185276"/>
                    </a:ext>
                  </a:extLst>
                </a:gridCol>
                <a:gridCol w="1371936">
                  <a:extLst>
                    <a:ext uri="{9D8B030D-6E8A-4147-A177-3AD203B41FA5}">
                      <a16:colId xmlns:a16="http://schemas.microsoft.com/office/drawing/2014/main" val="2317930510"/>
                    </a:ext>
                  </a:extLst>
                </a:gridCol>
                <a:gridCol w="1662951">
                  <a:extLst>
                    <a:ext uri="{9D8B030D-6E8A-4147-A177-3AD203B41FA5}">
                      <a16:colId xmlns:a16="http://schemas.microsoft.com/office/drawing/2014/main" val="2503277983"/>
                    </a:ext>
                  </a:extLst>
                </a:gridCol>
              </a:tblGrid>
              <a:tr h="209550">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3431685739"/>
                  </a:ext>
                </a:extLst>
              </a:tr>
              <a:tr h="389890">
                <a:tc rowSpan="3">
                  <a:txBody>
                    <a:bodyPr/>
                    <a:lstStyle/>
                    <a:p>
                      <a:pPr algn="ct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Desarticulación en la ejecución y apropiación de las acciones de bienestar institucional para la Comunidad Universitaria.</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Carencia de articulación entre las dependencias en los programas y proyectos y acciones de Bienestar Institucional, y débil cultura de participación de la Comunidad Universitaria en dichas actividades  </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Las dependencias trabajan aisladamente en actividades alrededor de Bienestar.</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  Desinterés de la comunidad universitaria en participar en programas y actividades de Bienestar.</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437627"/>
                  </a:ext>
                </a:extLst>
              </a:tr>
              <a:tr h="209550">
                <a:tc vMerge="1">
                  <a:txBody>
                    <a:bodyPr/>
                    <a:lstStyle/>
                    <a:p>
                      <a:endParaRPr lang="es-CO"/>
                    </a:p>
                  </a:txBody>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tc>
                  <a:txBody>
                    <a:bodyPr/>
                    <a:lstStyle/>
                    <a:p>
                      <a:pPr algn="ct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9E0FF"/>
                    </a:solidFill>
                  </a:tcPr>
                </a:tc>
                <a:extLst>
                  <a:ext uri="{0D108BD9-81ED-4DB2-BD59-A6C34878D82A}">
                    <a16:rowId xmlns:a16="http://schemas.microsoft.com/office/drawing/2014/main" val="2881577407"/>
                  </a:ext>
                </a:extLst>
              </a:tr>
              <a:tr h="271780">
                <a:tc vMerge="1">
                  <a:txBody>
                    <a:bodyPr/>
                    <a:lstStyle/>
                    <a:p>
                      <a:endParaRPr lang="es-CO"/>
                    </a:p>
                  </a:txBody>
                  <a:tcPr/>
                </a:tc>
                <a:tc>
                  <a:txBody>
                    <a:bodyPr/>
                    <a:lstStyle/>
                    <a:p>
                      <a:pPr>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  Duplicidad de acciones para contribuir al </a:t>
                      </a:r>
                      <a:b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Bienestar, lo que genera doble esfuerzo.</a:t>
                      </a:r>
                      <a:endParaRPr lang="es-CO" sz="120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1.1. Pérdida de recursos de tiempo, humanos, financieros</a:t>
                      </a:r>
                      <a:b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1.2.Escasos  proceso de retroalimentación sobre actividades de Bienestar Institucional.</a:t>
                      </a:r>
                      <a:endParaRPr lang="es-CO" sz="120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040830"/>
                  </a:ext>
                </a:extLst>
              </a:tr>
            </a:tbl>
          </a:graphicData>
        </a:graphic>
      </p:graphicFrame>
      <p:sp>
        <p:nvSpPr>
          <p:cNvPr id="9" name="Rectángulo 8"/>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40. </a:t>
            </a:r>
            <a:r>
              <a:rPr lang="es-CO" sz="800" dirty="0">
                <a:solidFill>
                  <a:schemeClr val="bg1">
                    <a:lumMod val="50000"/>
                  </a:schemeClr>
                </a:solidFill>
                <a:latin typeface="Arial Rounded MT Bold" panose="020F0704030504030204" pitchFamily="34" charset="0"/>
              </a:rPr>
              <a:t>Articulación de la Política de Bienestar Institucional</a:t>
            </a:r>
          </a:p>
        </p:txBody>
      </p:sp>
    </p:spTree>
    <p:extLst>
      <p:ext uri="{BB962C8B-B14F-4D97-AF65-F5344CB8AC3E}">
        <p14:creationId xmlns:p14="http://schemas.microsoft.com/office/powerpoint/2010/main" val="213643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cxnSp>
        <p:nvCxnSpPr>
          <p:cNvPr id="12" name="Conector recto 11"/>
          <p:cNvCxnSpPr/>
          <p:nvPr/>
        </p:nvCxnSpPr>
        <p:spPr>
          <a:xfrm>
            <a:off x="6641555" y="3845859"/>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13" name="Conector recto 3"/>
          <p:cNvSpPr/>
          <p:nvPr/>
        </p:nvSpPr>
        <p:spPr>
          <a:xfrm>
            <a:off x="6650521" y="1829709"/>
            <a:ext cx="262897" cy="521610"/>
          </a:xfrm>
          <a:custGeom>
            <a:avLst/>
            <a:gdLst/>
            <a:ahLst/>
            <a:cxnLst/>
            <a:rect l="0" t="0" r="0" b="0"/>
            <a:pathLst>
              <a:path>
                <a:moveTo>
                  <a:pt x="0" y="0"/>
                </a:moveTo>
                <a:lnTo>
                  <a:pt x="0" y="1316593"/>
                </a:lnTo>
                <a:lnTo>
                  <a:pt x="234424" y="1316593"/>
                </a:lnTo>
              </a:path>
            </a:pathLst>
          </a:custGeom>
          <a:noFill/>
          <a:ln w="28575">
            <a:solidFill>
              <a:srgbClr val="002060"/>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Título 1">
            <a:extLst>
              <a:ext uri="{FF2B5EF4-FFF2-40B4-BE49-F238E27FC236}">
                <a16:creationId xmlns:a16="http://schemas.microsoft.com/office/drawing/2014/main" id="{6E8F9C17-DF16-4503-A23D-C04985936785}"/>
              </a:ext>
            </a:extLst>
          </p:cNvPr>
          <p:cNvSpPr txBox="1">
            <a:spLocks/>
          </p:cNvSpPr>
          <p:nvPr/>
        </p:nvSpPr>
        <p:spPr>
          <a:xfrm>
            <a:off x="2142564" y="145215"/>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Descripción del proyecto</a:t>
            </a:r>
          </a:p>
        </p:txBody>
      </p:sp>
      <p:cxnSp>
        <p:nvCxnSpPr>
          <p:cNvPr id="15" name="Conector recto 14"/>
          <p:cNvCxnSpPr/>
          <p:nvPr/>
        </p:nvCxnSpPr>
        <p:spPr>
          <a:xfrm>
            <a:off x="6650521" y="2367341"/>
            <a:ext cx="2538303"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grpSp>
        <p:nvGrpSpPr>
          <p:cNvPr id="16" name="Grupo 15"/>
          <p:cNvGrpSpPr/>
          <p:nvPr/>
        </p:nvGrpSpPr>
        <p:grpSpPr>
          <a:xfrm>
            <a:off x="6893905" y="2032184"/>
            <a:ext cx="4169673" cy="607119"/>
            <a:chOff x="481236" y="1624130"/>
            <a:chExt cx="4001276" cy="666178"/>
          </a:xfrm>
        </p:grpSpPr>
        <p:sp>
          <p:nvSpPr>
            <p:cNvPr id="17" name="Rectángulo redondeado 16"/>
            <p:cNvSpPr/>
            <p:nvPr/>
          </p:nvSpPr>
          <p:spPr>
            <a:xfrm>
              <a:off x="481236" y="1624130"/>
              <a:ext cx="4001276" cy="666178"/>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CuadroTexto 17"/>
            <p:cNvSpPr txBox="1"/>
            <p:nvPr/>
          </p:nvSpPr>
          <p:spPr>
            <a:xfrm>
              <a:off x="500748" y="1643642"/>
              <a:ext cx="3962252" cy="627154"/>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Comunidad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Universitaria (Estudiantes, Docentes, Administrativos y egresados)</a:t>
              </a:r>
              <a:endParaRPr lang="es-CO" sz="1600" dirty="0">
                <a:latin typeface="Times New Roman" panose="02020603050405020304" pitchFamily="18" charset="0"/>
                <a:ea typeface="SimSun" panose="02010600030101010101" pitchFamily="2" charset="-122"/>
              </a:endParaRPr>
            </a:p>
          </p:txBody>
        </p:sp>
      </p:grpSp>
      <p:grpSp>
        <p:nvGrpSpPr>
          <p:cNvPr id="19" name="Grupo 18"/>
          <p:cNvGrpSpPr/>
          <p:nvPr/>
        </p:nvGrpSpPr>
        <p:grpSpPr>
          <a:xfrm>
            <a:off x="6893905" y="2878713"/>
            <a:ext cx="4177553" cy="387605"/>
            <a:chOff x="472275" y="2459414"/>
            <a:chExt cx="4022445" cy="516696"/>
          </a:xfrm>
        </p:grpSpPr>
        <p:sp>
          <p:nvSpPr>
            <p:cNvPr id="20" name="Rectángulo redondeado 19"/>
            <p:cNvSpPr/>
            <p:nvPr/>
          </p:nvSpPr>
          <p:spPr>
            <a:xfrm>
              <a:off x="472275" y="2459414"/>
              <a:ext cx="4022445" cy="516696"/>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1" name="CuadroTexto 20"/>
            <p:cNvSpPr txBox="1"/>
            <p:nvPr/>
          </p:nvSpPr>
          <p:spPr>
            <a:xfrm>
              <a:off x="487409" y="2495739"/>
              <a:ext cx="3987733" cy="431229"/>
            </a:xfrm>
            <a:prstGeom prst="rect">
              <a:avLst/>
            </a:prstGeom>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Comunidad, Empresa, Instituciones del Estado.</a:t>
              </a:r>
              <a:endParaRPr lang="es-CO" sz="16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grpSp>
        <p:nvGrpSpPr>
          <p:cNvPr id="22" name="Grupo 21"/>
          <p:cNvGrpSpPr/>
          <p:nvPr/>
        </p:nvGrpSpPr>
        <p:grpSpPr>
          <a:xfrm>
            <a:off x="6886025" y="3511745"/>
            <a:ext cx="4177553" cy="511894"/>
            <a:chOff x="472275" y="3145215"/>
            <a:chExt cx="4036699" cy="626053"/>
          </a:xfrm>
        </p:grpSpPr>
        <p:sp>
          <p:nvSpPr>
            <p:cNvPr id="23" name="Rectángulo redondeado 22"/>
            <p:cNvSpPr/>
            <p:nvPr/>
          </p:nvSpPr>
          <p:spPr>
            <a:xfrm>
              <a:off x="472275" y="3145215"/>
              <a:ext cx="4036699" cy="626053"/>
            </a:xfrm>
            <a:prstGeom prst="roundRect">
              <a:avLst>
                <a:gd name="adj" fmla="val 10000"/>
              </a:avLst>
            </a:prstGeom>
            <a:ln>
              <a:solidFill>
                <a:srgbClr val="002060"/>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4" name="CuadroTexto 23"/>
            <p:cNvSpPr txBox="1"/>
            <p:nvPr/>
          </p:nvSpPr>
          <p:spPr>
            <a:xfrm>
              <a:off x="490611" y="3163551"/>
              <a:ext cx="4000027" cy="589381"/>
            </a:xfrm>
            <a:prstGeom prst="rect">
              <a:avLst/>
            </a:prstGeom>
            <a:solidFill>
              <a:schemeClr val="bg1"/>
            </a:solidFill>
            <a:ln>
              <a:solidFill>
                <a:srgbClr val="002060"/>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smtClean="0">
                  <a:latin typeface="Arial Narrow" panose="020B0606020202030204" pitchFamily="34" charset="0"/>
                </a:rPr>
                <a:t>Estudiantes. Docentes. Administrativos. Egresados . Jubilados </a:t>
              </a:r>
              <a:endParaRPr lang="es-CO" sz="1100" dirty="0">
                <a:latin typeface="Arial Narrow" panose="020B0606020202030204" pitchFamily="34" charset="0"/>
              </a:endParaRPr>
            </a:p>
            <a:p>
              <a:r>
                <a:rPr lang="es-CO" sz="1100" dirty="0">
                  <a:latin typeface="Arial Narrow" panose="020B0606020202030204" pitchFamily="34" charset="0"/>
                </a:rPr>
                <a:t>Indirectamente la comunidad, las empresas privadas y del estado.</a:t>
              </a:r>
            </a:p>
          </p:txBody>
        </p:sp>
      </p:grpSp>
      <p:sp>
        <p:nvSpPr>
          <p:cNvPr id="25" name="Marco 24"/>
          <p:cNvSpPr/>
          <p:nvPr/>
        </p:nvSpPr>
        <p:spPr>
          <a:xfrm>
            <a:off x="6452738" y="1289618"/>
            <a:ext cx="2189240" cy="612273"/>
          </a:xfrm>
          <a:prstGeom prst="frame">
            <a:avLst/>
          </a:prstGeom>
          <a:solidFill>
            <a:srgbClr val="002060"/>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pic>
        <p:nvPicPr>
          <p:cNvPr id="26" name="Imagen 25"/>
          <p:cNvPicPr>
            <a:picLocks noChangeAspect="1"/>
          </p:cNvPicPr>
          <p:nvPr/>
        </p:nvPicPr>
        <p:blipFill>
          <a:blip r:embed="rId3"/>
          <a:stretch>
            <a:fillRect/>
          </a:stretch>
        </p:blipFill>
        <p:spPr>
          <a:xfrm>
            <a:off x="6403735" y="4357231"/>
            <a:ext cx="4476486" cy="671473"/>
          </a:xfrm>
          <a:prstGeom prst="rect">
            <a:avLst/>
          </a:prstGeom>
        </p:spPr>
      </p:pic>
      <p:sp>
        <p:nvSpPr>
          <p:cNvPr id="27" name="CuadroTexto 26"/>
          <p:cNvSpPr txBox="1"/>
          <p:nvPr/>
        </p:nvSpPr>
        <p:spPr>
          <a:xfrm>
            <a:off x="6571465" y="1442279"/>
            <a:ext cx="1880356" cy="319786"/>
          </a:xfrm>
          <a:prstGeom prst="rect">
            <a:avLst/>
          </a:prstGeom>
          <a:solidFill>
            <a:schemeClr val="bg1"/>
          </a:solidFill>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chemeClr val="accent6">
                    <a:lumMod val="50000"/>
                  </a:schemeClr>
                </a:solidFill>
                <a:effectLst>
                  <a:outerShdw blurRad="38100" dist="38100" dir="2700000" algn="tl">
                    <a:srgbClr val="000000">
                      <a:alpha val="43137"/>
                    </a:srgbClr>
                  </a:outerShdw>
                </a:effectLst>
                <a:latin typeface="+mj-lt"/>
                <a:ea typeface="+mj-ea"/>
                <a:cs typeface="+mj-cs"/>
              </a:rPr>
              <a:t>Involucrados</a:t>
            </a:r>
          </a:p>
        </p:txBody>
      </p:sp>
      <p:cxnSp>
        <p:nvCxnSpPr>
          <p:cNvPr id="28" name="Conector recto 27"/>
          <p:cNvCxnSpPr/>
          <p:nvPr/>
        </p:nvCxnSpPr>
        <p:spPr>
          <a:xfrm flipH="1">
            <a:off x="6650520" y="2520149"/>
            <a:ext cx="1" cy="132571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29" name="Rectángulo 28"/>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40. </a:t>
            </a:r>
            <a:r>
              <a:rPr lang="es-CO" sz="800" dirty="0">
                <a:solidFill>
                  <a:schemeClr val="bg1">
                    <a:lumMod val="50000"/>
                  </a:schemeClr>
                </a:solidFill>
                <a:latin typeface="Arial Rounded MT Bold" panose="020F0704030504030204" pitchFamily="34" charset="0"/>
              </a:rPr>
              <a:t>Articulación de la Política de Bienestar Institucional</a:t>
            </a:r>
          </a:p>
        </p:txBody>
      </p:sp>
      <p:sp>
        <p:nvSpPr>
          <p:cNvPr id="2" name="Rectángulo 1"/>
          <p:cNvSpPr/>
          <p:nvPr/>
        </p:nvSpPr>
        <p:spPr>
          <a:xfrm>
            <a:off x="764172" y="1526586"/>
            <a:ext cx="5252144" cy="3970318"/>
          </a:xfrm>
          <a:prstGeom prst="rect">
            <a:avLst/>
          </a:prstGeom>
        </p:spPr>
        <p:txBody>
          <a:bodyPr wrap="square">
            <a:spAutoFit/>
          </a:bodyPr>
          <a:lstStyle/>
          <a:p>
            <a:pPr algn="just">
              <a:spcAft>
                <a:spcPts val="0"/>
              </a:spcAft>
            </a:pP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Busca contribuir al desarrollo humano integral de quienes conforman la comunidad universitaria, mediante la articulación de los diferentes procesos que generan acciones enfocadas a la realización de las múltiples capacidades del ser, como individuo activo de la sociedad.</a:t>
            </a:r>
            <a:endParaRPr lang="es-CO" sz="2000" dirty="0">
              <a:latin typeface="Times New Roman" panose="02020603050405020304" pitchFamily="18" charset="0"/>
              <a:ea typeface="SimSun" panose="02010600030101010101" pitchFamily="2" charset="-122"/>
            </a:endParaRPr>
          </a:p>
          <a:p>
            <a:pPr algn="just">
              <a:spcAft>
                <a:spcPts val="0"/>
              </a:spcAft>
            </a:pP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 </a:t>
            </a:r>
            <a:endParaRPr lang="es-CO" sz="2000" dirty="0">
              <a:latin typeface="Times New Roman" panose="02020603050405020304" pitchFamily="18" charset="0"/>
              <a:ea typeface="SimSun" panose="02010600030101010101" pitchFamily="2" charset="-122"/>
            </a:endParaRPr>
          </a:p>
          <a:p>
            <a:pPr algn="just">
              <a:spcAft>
                <a:spcPts val="0"/>
              </a:spcAft>
            </a:pP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La Universidad Tecnológica de Pereira ha designado a la FACIEM para la construcción de la política de Bienestar Institucional, partiendo de un diagnostico como análisis documental a través informes estadísticos y de gestiones realizadas a través de consultas a expertos para la identificación de los componentes que van a permitir conocer los procesos de articulación y los lineamientos que rige los diferentes programas, proyectos y acciones.</a:t>
            </a:r>
            <a:endParaRPr lang="es-CO" sz="2000" dirty="0">
              <a:effectLst/>
              <a:latin typeface="Times New Roman" panose="02020603050405020304" pitchFamily="18" charset="0"/>
              <a:ea typeface="SimSun" panose="02010600030101010101" pitchFamily="2" charset="-122"/>
            </a:endParaRPr>
          </a:p>
        </p:txBody>
      </p:sp>
      <p:pic>
        <p:nvPicPr>
          <p:cNvPr id="30" name="Imagen 29"/>
          <p:cNvPicPr>
            <a:picLocks noChangeAspect="1"/>
          </p:cNvPicPr>
          <p:nvPr/>
        </p:nvPicPr>
        <p:blipFill>
          <a:blip r:embed="rId4"/>
          <a:stretch>
            <a:fillRect/>
          </a:stretch>
        </p:blipFill>
        <p:spPr>
          <a:xfrm>
            <a:off x="7140633" y="5057568"/>
            <a:ext cx="1516418" cy="1516418"/>
          </a:xfrm>
          <a:prstGeom prst="rect">
            <a:avLst/>
          </a:prstGeom>
        </p:spPr>
      </p:pic>
      <p:pic>
        <p:nvPicPr>
          <p:cNvPr id="5122" name="Picture 2" descr="Objetivo 4 - EDUCACIÓN DE CALIDAD"/>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814945" y="5052214"/>
            <a:ext cx="1521772" cy="15217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41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chemeClr val="accent6">
                    <a:lumMod val="50000"/>
                  </a:schemeClr>
                </a:solidFill>
                <a:effectLst>
                  <a:outerShdw blurRad="38100" dist="38100" dir="2700000" algn="tl">
                    <a:srgbClr val="000000">
                      <a:alpha val="43137"/>
                    </a:srgbClr>
                  </a:outerShdw>
                </a:effectLst>
              </a:rPr>
              <a:t>Objetivos del proyecto</a:t>
            </a:r>
          </a:p>
        </p:txBody>
      </p:sp>
      <p:sp>
        <p:nvSpPr>
          <p:cNvPr id="3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General</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3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chemeClr val="accent6">
                    <a:lumMod val="50000"/>
                  </a:schemeClr>
                </a:solidFill>
                <a:effectLst>
                  <a:outerShdw blurRad="38100" dist="38100" dir="2700000" algn="tl">
                    <a:srgbClr val="000000">
                      <a:alpha val="43137"/>
                    </a:srgbClr>
                  </a:outerShdw>
                </a:effectLst>
              </a:rPr>
              <a:t>Específicos</a:t>
            </a:r>
            <a:endParaRPr lang="es-CO" sz="3200" dirty="0">
              <a:solidFill>
                <a:schemeClr val="accent6">
                  <a:lumMod val="50000"/>
                </a:schemeClr>
              </a:solidFill>
              <a:effectLst>
                <a:outerShdw blurRad="38100" dist="38100" dir="2700000" algn="tl">
                  <a:srgbClr val="000000">
                    <a:alpha val="43137"/>
                  </a:srgbClr>
                </a:outerShdw>
              </a:effectLst>
            </a:endParaRPr>
          </a:p>
        </p:txBody>
      </p:sp>
      <p:sp>
        <p:nvSpPr>
          <p:cNvPr id="8" name="Rectángulo 7"/>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40. </a:t>
            </a:r>
            <a:r>
              <a:rPr lang="es-CO" sz="800" dirty="0">
                <a:solidFill>
                  <a:schemeClr val="bg1">
                    <a:lumMod val="50000"/>
                  </a:schemeClr>
                </a:solidFill>
                <a:latin typeface="Arial Rounded MT Bold" panose="020F0704030504030204" pitchFamily="34" charset="0"/>
              </a:rPr>
              <a:t>Articulación de la Política de Bienestar Institucional</a:t>
            </a:r>
          </a:p>
        </p:txBody>
      </p:sp>
      <p:sp>
        <p:nvSpPr>
          <p:cNvPr id="2" name="Rectángulo 1"/>
          <p:cNvSpPr/>
          <p:nvPr/>
        </p:nvSpPr>
        <p:spPr>
          <a:xfrm>
            <a:off x="797857" y="1780593"/>
            <a:ext cx="10336307" cy="646331"/>
          </a:xfrm>
          <a:prstGeom prst="rect">
            <a:avLst/>
          </a:prstGeom>
        </p:spPr>
        <p:txBody>
          <a:bodyPr wrap="square">
            <a:spAutoFit/>
          </a:bodyPr>
          <a:lstStyle/>
          <a:p>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Fortalecer la articulación de acciones para la cultura del Bienestar, del buen vivir y el buen convivir de la Comunidad Universitaria </a:t>
            </a:r>
            <a:endParaRPr lang="es-CO" dirty="0"/>
          </a:p>
        </p:txBody>
      </p:sp>
      <p:sp>
        <p:nvSpPr>
          <p:cNvPr id="3" name="Rectángulo 2"/>
          <p:cNvSpPr/>
          <p:nvPr/>
        </p:nvSpPr>
        <p:spPr>
          <a:xfrm>
            <a:off x="950258" y="3674119"/>
            <a:ext cx="9753601" cy="1200329"/>
          </a:xfrm>
          <a:prstGeom prst="rect">
            <a:avLst/>
          </a:prstGeom>
        </p:spPr>
        <p:txBody>
          <a:bodyPr wrap="square">
            <a:spAutoFit/>
          </a:bodyPr>
          <a:lstStyle/>
          <a:p>
            <a:pPr marL="285750" indent="-285750" algn="just">
              <a:buFontTx/>
              <a:buChar char="-"/>
            </a:pPr>
            <a:r>
              <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rPr>
              <a:t>Propiciar </a:t>
            </a:r>
            <a:r>
              <a:rPr lang="es-CO" dirty="0">
                <a:solidFill>
                  <a:srgbClr val="000000"/>
                </a:solidFill>
                <a:latin typeface="Arial Narrow" panose="020B0606020202030204" pitchFamily="34" charset="0"/>
                <a:ea typeface="Times New Roman" panose="02020603050405020304" pitchFamily="18" charset="0"/>
                <a:cs typeface="Calibri" panose="020F0502020204030204" pitchFamily="34" charset="0"/>
              </a:rPr>
              <a:t>espacios de socialización y apropiación de la Política de Bienestar Institucional, así como de espacios de mejoramiento continuo que permitan consolidar una visión compartida de los propósitos establecidos para dar cumplimiento a las funciones misionales en docencia, investigación y proyección social.	</a:t>
            </a:r>
            <a:endParaRPr lang="es-CO" dirty="0" smtClean="0">
              <a:solidFill>
                <a:srgbClr val="000000"/>
              </a:solidFill>
              <a:latin typeface="Arial Narrow" panose="020B0606020202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302514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29" name="Título 1">
            <a:extLst>
              <a:ext uri="{FF2B5EF4-FFF2-40B4-BE49-F238E27FC236}">
                <a16:creationId xmlns:a16="http://schemas.microsoft.com/office/drawing/2014/main" id="{6E8F9C17-DF16-4503-A23D-C04985936785}"/>
              </a:ext>
            </a:extLst>
          </p:cNvPr>
          <p:cNvSpPr txBox="1">
            <a:spLocks/>
          </p:cNvSpPr>
          <p:nvPr/>
        </p:nvSpPr>
        <p:spPr>
          <a:xfrm>
            <a:off x="2164976" y="1950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smtClean="0">
                <a:solidFill>
                  <a:schemeClr val="accent6">
                    <a:lumMod val="50000"/>
                  </a:schemeClr>
                </a:solidFill>
                <a:effectLst>
                  <a:outerShdw blurRad="38100" dist="38100" dir="2700000" algn="tl">
                    <a:srgbClr val="000000">
                      <a:alpha val="43137"/>
                    </a:srgbClr>
                  </a:outerShdw>
                </a:effectLst>
              </a:rPr>
              <a:t>Planes operativos</a:t>
            </a:r>
            <a:endParaRPr lang="es-CO" sz="3600" dirty="0">
              <a:solidFill>
                <a:schemeClr val="accent6">
                  <a:lumMod val="50000"/>
                </a:schemeClr>
              </a:solidFill>
              <a:effectLst>
                <a:outerShdw blurRad="38100" dist="38100" dir="2700000" algn="tl">
                  <a:srgbClr val="000000">
                    <a:alpha val="43137"/>
                  </a:srgbClr>
                </a:outerShdw>
              </a:effectLst>
            </a:endParaRPr>
          </a:p>
        </p:txBody>
      </p:sp>
      <p:graphicFrame>
        <p:nvGraphicFramePr>
          <p:cNvPr id="8" name="Tabla 7"/>
          <p:cNvGraphicFramePr>
            <a:graphicFrameLocks noGrp="1"/>
          </p:cNvGraphicFramePr>
          <p:nvPr>
            <p:extLst>
              <p:ext uri="{D42A27DB-BD31-4B8C-83A1-F6EECF244321}">
                <p14:modId xmlns:p14="http://schemas.microsoft.com/office/powerpoint/2010/main" val="3557616444"/>
              </p:ext>
            </p:extLst>
          </p:nvPr>
        </p:nvGraphicFramePr>
        <p:xfrm>
          <a:off x="959225" y="2446387"/>
          <a:ext cx="10031504" cy="1928390"/>
        </p:xfrm>
        <a:graphic>
          <a:graphicData uri="http://schemas.openxmlformats.org/drawingml/2006/table">
            <a:tbl>
              <a:tblPr firstRow="1" firstCol="1" bandRow="1"/>
              <a:tblGrid>
                <a:gridCol w="2761288">
                  <a:extLst>
                    <a:ext uri="{9D8B030D-6E8A-4147-A177-3AD203B41FA5}">
                      <a16:colId xmlns:a16="http://schemas.microsoft.com/office/drawing/2014/main" val="622973615"/>
                    </a:ext>
                  </a:extLst>
                </a:gridCol>
                <a:gridCol w="7270216">
                  <a:extLst>
                    <a:ext uri="{9D8B030D-6E8A-4147-A177-3AD203B41FA5}">
                      <a16:colId xmlns:a16="http://schemas.microsoft.com/office/drawing/2014/main" val="2008709917"/>
                    </a:ext>
                  </a:extLst>
                </a:gridCol>
              </a:tblGrid>
              <a:tr h="422913">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89E0FF"/>
                    </a:solidFill>
                  </a:tcPr>
                </a:tc>
                <a:extLst>
                  <a:ext uri="{0D108BD9-81ED-4DB2-BD59-A6C34878D82A}">
                    <a16:rowId xmlns:a16="http://schemas.microsoft.com/office/drawing/2014/main" val="3686363448"/>
                  </a:ext>
                </a:extLst>
              </a:tr>
              <a:tr h="1505477">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Articulación y apropiación de la Política de Bienestar Institucional</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89E0FF"/>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800" kern="1200" dirty="0" smtClean="0">
                          <a:solidFill>
                            <a:schemeClr val="tx1"/>
                          </a:solidFill>
                          <a:effectLst/>
                          <a:latin typeface="Calibri" panose="020F0502020204030204"/>
                          <a:ea typeface="+mn-ea"/>
                          <a:cs typeface="+mn-cs"/>
                        </a:rPr>
                        <a:t>Fortalecer el trabajo colaborativo entre dependencias para la política de bienestar. Generar estrategias de sensibilización sobre la política de Bienestar Institucional. Desarrollar actividades y estrategias en articulación con otras instancias para el Bienestar Institucional.	</a:t>
                      </a:r>
                      <a:endParaRPr lang="es-CO" sz="1800" kern="1200" dirty="0" smtClean="0">
                        <a:solidFill>
                          <a:schemeClr val="tx1"/>
                        </a:solidFill>
                        <a:effectLst/>
                        <a:latin typeface="Calibri" panose="020F0502020204030204"/>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D5F4FF"/>
                    </a:solidFill>
                  </a:tcPr>
                </a:tc>
                <a:extLst>
                  <a:ext uri="{0D108BD9-81ED-4DB2-BD59-A6C34878D82A}">
                    <a16:rowId xmlns:a16="http://schemas.microsoft.com/office/drawing/2014/main" val="3877856177"/>
                  </a:ext>
                </a:extLst>
              </a:tr>
            </a:tbl>
          </a:graphicData>
        </a:graphic>
      </p:graphicFrame>
      <p:sp>
        <p:nvSpPr>
          <p:cNvPr id="9" name="Rectángulo 8"/>
          <p:cNvSpPr/>
          <p:nvPr/>
        </p:nvSpPr>
        <p:spPr>
          <a:xfrm rot="16200000">
            <a:off x="-1049706" y="3504842"/>
            <a:ext cx="2614870" cy="338554"/>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40. </a:t>
            </a:r>
            <a:r>
              <a:rPr lang="es-CO" sz="800" dirty="0">
                <a:solidFill>
                  <a:schemeClr val="bg1">
                    <a:lumMod val="50000"/>
                  </a:schemeClr>
                </a:solidFill>
                <a:latin typeface="Arial Rounded MT Bold" panose="020F0704030504030204" pitchFamily="34" charset="0"/>
              </a:rPr>
              <a:t>Articulación de la Política de Bienestar Institucional</a:t>
            </a:r>
          </a:p>
        </p:txBody>
      </p:sp>
    </p:spTree>
    <p:extLst>
      <p:ext uri="{BB962C8B-B14F-4D97-AF65-F5344CB8AC3E}">
        <p14:creationId xmlns:p14="http://schemas.microsoft.com/office/powerpoint/2010/main" val="1663697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chemeClr val="accent6">
                    <a:lumMod val="50000"/>
                  </a:schemeClr>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3184333879"/>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6296</TotalTime>
  <Words>1032</Words>
  <Application>Microsoft Office PowerPoint</Application>
  <PresentationFormat>Panorámica</PresentationFormat>
  <Paragraphs>82</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722</cp:revision>
  <cp:lastPrinted>2017-05-16T14:27:28Z</cp:lastPrinted>
  <dcterms:created xsi:type="dcterms:W3CDTF">2017-03-06T22:18:18Z</dcterms:created>
  <dcterms:modified xsi:type="dcterms:W3CDTF">2025-08-15T14:04:10Z</dcterms:modified>
</cp:coreProperties>
</file>