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8" r:id="rId4"/>
    <p:sldId id="1119" r:id="rId5"/>
    <p:sldId id="1120" r:id="rId6"/>
    <p:sldId id="1121" r:id="rId7"/>
    <p:sldId id="1122"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E0FF"/>
    <a:srgbClr val="D5F4FF"/>
    <a:srgbClr val="79DCFF"/>
    <a:srgbClr val="18355E"/>
    <a:srgbClr val="E4061B"/>
    <a:srgbClr val="C70517"/>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08" autoAdjust="0"/>
  </p:normalViewPr>
  <p:slideViewPr>
    <p:cSldViewPr snapToGrid="0">
      <p:cViewPr varScale="1">
        <p:scale>
          <a:sx n="107" d="100"/>
          <a:sy n="107" d="100"/>
        </p:scale>
        <p:origin x="612"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15/08/2025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15/08/2025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15/08/2025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15/08/2025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15/08/2025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15/08/2025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15/08/2025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64B22C1-DFED-49E8-8F2A-8A27B389265F}"/>
              </a:ext>
            </a:extLst>
          </p:cNvPr>
          <p:cNvSpPr txBox="1">
            <a:spLocks/>
          </p:cNvSpPr>
          <p:nvPr/>
        </p:nvSpPr>
        <p:spPr>
          <a:xfrm>
            <a:off x="2123418" y="4199801"/>
            <a:ext cx="4851123"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2800" b="0" dirty="0" smtClean="0">
                <a:solidFill>
                  <a:schemeClr val="bg1"/>
                </a:solidFill>
              </a:rPr>
              <a:t>Implementación </a:t>
            </a:r>
            <a:r>
              <a:rPr lang="es-CO" sz="2800" b="0" dirty="0">
                <a:solidFill>
                  <a:schemeClr val="bg1"/>
                </a:solidFill>
              </a:rPr>
              <a:t>de la política de Bienestar Institucional</a:t>
            </a:r>
          </a:p>
        </p:txBody>
      </p:sp>
      <p:sp>
        <p:nvSpPr>
          <p:cNvPr id="9" name="Title 1">
            <a:extLst>
              <a:ext uri="{FF2B5EF4-FFF2-40B4-BE49-F238E27FC236}">
                <a16:creationId xmlns:a16="http://schemas.microsoft.com/office/drawing/2014/main" id="{61A03A22-5E25-4D5F-929C-F09EB2E22223}"/>
              </a:ext>
            </a:extLst>
          </p:cNvPr>
          <p:cNvSpPr txBox="1">
            <a:spLocks/>
          </p:cNvSpPr>
          <p:nvPr/>
        </p:nvSpPr>
        <p:spPr>
          <a:xfrm>
            <a:off x="1458910" y="1474837"/>
            <a:ext cx="5990199"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dirty="0" smtClean="0">
                <a:solidFill>
                  <a:schemeClr val="bg1"/>
                </a:solidFill>
                <a:latin typeface="Asap Medium" panose="020F0604030102060203" pitchFamily="2" charset="0"/>
              </a:rPr>
              <a:t>Bienestar institucional, calidad de vida e inclusión en contextos universitarios</a:t>
            </a:r>
            <a:endParaRPr lang="es-ES" sz="3200" dirty="0">
              <a:solidFill>
                <a:schemeClr val="bg1"/>
              </a:solidFill>
              <a:latin typeface="Asap Medium" panose="020F0604030102060203" pitchFamily="2" charset="0"/>
            </a:endParaRPr>
          </a:p>
        </p:txBody>
      </p:sp>
      <p:sp>
        <p:nvSpPr>
          <p:cNvPr id="10" name="Title 1">
            <a:extLst>
              <a:ext uri="{FF2B5EF4-FFF2-40B4-BE49-F238E27FC236}">
                <a16:creationId xmlns:a16="http://schemas.microsoft.com/office/drawing/2014/main" id="{9F06EBA9-2D7D-495E-A223-1CDD07DAAED5}"/>
              </a:ext>
            </a:extLst>
          </p:cNvPr>
          <p:cNvSpPr txBox="1">
            <a:spLocks/>
          </p:cNvSpPr>
          <p:nvPr/>
        </p:nvSpPr>
        <p:spPr>
          <a:xfrm>
            <a:off x="7862046" y="1203258"/>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5400" dirty="0" smtClean="0">
                <a:solidFill>
                  <a:schemeClr val="bg1"/>
                </a:solidFill>
                <a:latin typeface="Asap Medium" panose="020F0604030102060203" pitchFamily="2" charset="0"/>
              </a:rPr>
              <a:t>2025 - 2028</a:t>
            </a:r>
            <a:endParaRPr lang="es-ES" sz="1800" dirty="0">
              <a:solidFill>
                <a:schemeClr val="bg1"/>
              </a:solidFill>
              <a:latin typeface="Asap Medium" panose="020F0604030102060203" pitchFamily="2" charset="0"/>
            </a:endParaRPr>
          </a:p>
        </p:txBody>
      </p:sp>
      <p:sp>
        <p:nvSpPr>
          <p:cNvPr id="11" name="Anillo 10"/>
          <p:cNvSpPr/>
          <p:nvPr/>
        </p:nvSpPr>
        <p:spPr>
          <a:xfrm>
            <a:off x="204412" y="4468314"/>
            <a:ext cx="1586753" cy="1442131"/>
          </a:xfrm>
          <a:prstGeom prst="donut">
            <a:avLst>
              <a:gd name="adj" fmla="val 1461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41</a:t>
            </a:r>
            <a:endParaRPr lang="es-ES" sz="4800" b="1" dirty="0">
              <a:solidFill>
                <a:schemeClr val="bg1"/>
              </a:solidFill>
              <a:latin typeface="Arial Rounded MT Bold" panose="020F0704030504030204" pitchFamily="34" charset="0"/>
              <a:ea typeface="+mj-ea"/>
              <a:cs typeface="+mj-cs"/>
            </a:endParaRPr>
          </a:p>
        </p:txBody>
      </p: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47592" y="180331"/>
            <a:ext cx="1052554" cy="1022927"/>
          </a:xfrm>
          <a:prstGeom prst="rect">
            <a:avLst/>
          </a:prstGeom>
        </p:spPr>
      </p:pic>
      <p:pic>
        <p:nvPicPr>
          <p:cNvPr id="15" name="Imagen 14"/>
          <p:cNvPicPr/>
          <p:nvPr/>
        </p:nvPicPr>
        <p:blipFill>
          <a:blip r:embed="rId3" cstate="print">
            <a:extLst>
              <a:ext uri="{28A0092B-C50C-407E-A947-70E740481C1C}">
                <a14:useLocalDpi xmlns:a14="http://schemas.microsoft.com/office/drawing/2010/main" val="0"/>
              </a:ext>
            </a:extLst>
          </a:blip>
          <a:stretch>
            <a:fillRect/>
          </a:stretch>
        </p:blipFill>
        <p:spPr>
          <a:xfrm>
            <a:off x="6386500" y="3137782"/>
            <a:ext cx="4922183" cy="3312591"/>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6E8F9C17-DF16-4503-A23D-C04985936785}"/>
              </a:ext>
            </a:extLst>
          </p:cNvPr>
          <p:cNvSpPr txBox="1">
            <a:spLocks/>
          </p:cNvSpPr>
          <p:nvPr/>
        </p:nvSpPr>
        <p:spPr>
          <a:xfrm>
            <a:off x="2355477" y="315960"/>
            <a:ext cx="6853518"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ES" sz="3600" dirty="0" smtClean="0">
                <a:solidFill>
                  <a:schemeClr val="accent6">
                    <a:lumMod val="50000"/>
                  </a:schemeClr>
                </a:solidFill>
                <a:effectLst>
                  <a:outerShdw blurRad="38100" dist="38100" dir="2700000" algn="tl">
                    <a:srgbClr val="000000">
                      <a:alpha val="43137"/>
                    </a:srgbClr>
                  </a:outerShdw>
                </a:effectLst>
              </a:rPr>
              <a:t>Información general del proyecto</a:t>
            </a:r>
            <a:endParaRPr lang="en-US" sz="3600" dirty="0">
              <a:solidFill>
                <a:schemeClr val="accent6">
                  <a:lumMod val="50000"/>
                </a:schemeClr>
              </a:solidFill>
              <a:effectLst>
                <a:outerShdw blurRad="38100" dist="38100" dir="2700000" algn="tl">
                  <a:srgbClr val="000000">
                    <a:alpha val="43137"/>
                  </a:srgbClr>
                </a:outerShdw>
              </a:effectLst>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Rectángulo 6"/>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41. </a:t>
            </a:r>
            <a:r>
              <a:rPr lang="es-CO" sz="800" dirty="0">
                <a:solidFill>
                  <a:schemeClr val="bg1">
                    <a:lumMod val="50000"/>
                  </a:schemeClr>
                </a:solidFill>
                <a:latin typeface="Arial Rounded MT Bold" panose="020F0704030504030204" pitchFamily="34" charset="0"/>
              </a:rPr>
              <a:t>Implementación de la política de Bienestar Institucional</a:t>
            </a:r>
            <a:endParaRPr lang="es-CO" sz="800" dirty="0">
              <a:solidFill>
                <a:schemeClr val="bg1">
                  <a:lumMod val="50000"/>
                </a:schemeClr>
              </a:solidFill>
              <a:latin typeface="Arial Rounded MT Bold" panose="020F0704030504030204" pitchFamily="34" charset="0"/>
            </a:endParaRPr>
          </a:p>
        </p:txBody>
      </p:sp>
      <p:graphicFrame>
        <p:nvGraphicFramePr>
          <p:cNvPr id="2" name="Tabla 1"/>
          <p:cNvGraphicFramePr>
            <a:graphicFrameLocks noGrp="1"/>
          </p:cNvGraphicFramePr>
          <p:nvPr>
            <p:extLst>
              <p:ext uri="{D42A27DB-BD31-4B8C-83A1-F6EECF244321}">
                <p14:modId xmlns:p14="http://schemas.microsoft.com/office/powerpoint/2010/main" val="1937858080"/>
              </p:ext>
            </p:extLst>
          </p:nvPr>
        </p:nvGraphicFramePr>
        <p:xfrm>
          <a:off x="918882" y="1471584"/>
          <a:ext cx="9874623" cy="4462272"/>
        </p:xfrm>
        <a:graphic>
          <a:graphicData uri="http://schemas.openxmlformats.org/drawingml/2006/table">
            <a:tbl>
              <a:tblPr firstRow="1" firstCol="1" bandRow="1"/>
              <a:tblGrid>
                <a:gridCol w="2541494">
                  <a:extLst>
                    <a:ext uri="{9D8B030D-6E8A-4147-A177-3AD203B41FA5}">
                      <a16:colId xmlns:a16="http://schemas.microsoft.com/office/drawing/2014/main" val="477748904"/>
                    </a:ext>
                  </a:extLst>
                </a:gridCol>
                <a:gridCol w="7333129">
                  <a:extLst>
                    <a:ext uri="{9D8B030D-6E8A-4147-A177-3AD203B41FA5}">
                      <a16:colId xmlns:a16="http://schemas.microsoft.com/office/drawing/2014/main" val="3657858859"/>
                    </a:ext>
                  </a:extLst>
                </a:gridCol>
              </a:tblGrid>
              <a:tr h="81280">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BCV - 41)</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6016148"/>
                  </a:ext>
                </a:extLst>
              </a:tr>
              <a:tr h="8699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de Responsabilidad Social y Bienestar Universitario      </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2047261"/>
                  </a:ext>
                </a:extLst>
              </a:tr>
              <a:tr h="12890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Bienestar Institucional, calidad de vida e inclusión en contextos universitarios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5625961"/>
                  </a:ext>
                </a:extLst>
              </a:tr>
              <a:tr h="15176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Yetsika Natalia Villa Montes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934349"/>
                  </a:ext>
                </a:extLst>
              </a:tr>
              <a:tr h="6667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Gestión e Implementación de la Política de Bienestar Institucional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8197761"/>
                  </a:ext>
                </a:extLst>
              </a:tr>
              <a:tr h="135255">
                <a:tc rowSpan="2">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apoyo - Bienestar Institucional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43440"/>
                  </a:ext>
                </a:extLst>
              </a:tr>
              <a:tr h="44450">
                <a:tc vMerge="1">
                  <a:txBody>
                    <a:bodyPr/>
                    <a:lstStyle/>
                    <a:p>
                      <a:endParaRPr lang="es-CO"/>
                    </a:p>
                  </a:txBody>
                  <a:tcPr/>
                </a:tc>
                <a:tc>
                  <a:txBody>
                    <a:bodyPr/>
                    <a:lstStyle/>
                    <a:p>
                      <a:pPr>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evaluación y seguimiento - Control y seguimiento institucional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6698616"/>
                  </a:ext>
                </a:extLst>
              </a:tr>
              <a:tr h="44450">
                <a:tc rowSpan="4">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 Misión y proyecto institucional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00825760"/>
                  </a:ext>
                </a:extLst>
              </a:tr>
              <a:tr h="143510">
                <a:tc vMerge="1">
                  <a:txBody>
                    <a:bodyPr/>
                    <a:lstStyle/>
                    <a:p>
                      <a:endParaRPr lang="es-CO"/>
                    </a:p>
                  </a:txBody>
                  <a:tcPr/>
                </a:tc>
                <a:tc>
                  <a:txBody>
                    <a:bodyPr/>
                    <a:lstStyle/>
                    <a:p>
                      <a:pPr>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Estudiantes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25649201"/>
                  </a:ext>
                </a:extLst>
              </a:tr>
              <a:tr h="143510">
                <a:tc vMerge="1">
                  <a:txBody>
                    <a:bodyPr/>
                    <a:lstStyle/>
                    <a:p>
                      <a:endParaRPr lang="es-CO"/>
                    </a:p>
                  </a:txBody>
                  <a:tcPr/>
                </a:tc>
                <a:tc>
                  <a:txBody>
                    <a:bodyPr/>
                    <a:lstStyle/>
                    <a:p>
                      <a:pPr>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 Profesores</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36950852"/>
                  </a:ext>
                </a:extLst>
              </a:tr>
              <a:tr h="14351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9. Bienestar institucional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20240412"/>
                  </a:ext>
                </a:extLst>
              </a:tr>
              <a:tr h="44450">
                <a:tc rowSpan="2">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nSpc>
                          <a:spcPct val="115000"/>
                        </a:lnSpc>
                        <a:spcAft>
                          <a:spcPts val="0"/>
                        </a:spcAft>
                      </a:pPr>
                      <a:r>
                        <a:rPr lang="es-CO" sz="1200">
                          <a:effectLst/>
                          <a:latin typeface="Arial Narrow" panose="020B0606020202030204" pitchFamily="34" charset="0"/>
                          <a:ea typeface="Times New Roman" panose="02020603050405020304" pitchFamily="18" charset="0"/>
                          <a:cs typeface="Calibri" panose="020F0502020204030204" pitchFamily="34" charset="0"/>
                        </a:rPr>
                        <a:t>1. Política y estrategia</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04366372"/>
                  </a:ext>
                </a:extLst>
              </a:tr>
              <a:tr h="44450">
                <a:tc vMerge="1">
                  <a:txBody>
                    <a:bodyPr/>
                    <a:lstStyle/>
                    <a:p>
                      <a:endParaRPr lang="es-CO"/>
                    </a:p>
                  </a:txBody>
                  <a:tcPr/>
                </a:tc>
                <a:tc>
                  <a:txBody>
                    <a:bodyPr/>
                    <a:lstStyle/>
                    <a:p>
                      <a:pPr>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10. Gestión de la información</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3291175"/>
                  </a:ext>
                </a:extLst>
              </a:tr>
              <a:tr h="44450">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2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Comunidad Universitaria (Estudiantes, Docentes, Administrativos y egresados), todas las vicerrectorías y todas las que hacen parte del bienestar      </a:t>
                      </a:r>
                      <a:endParaRPr lang="es-CO" sz="18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938463"/>
                  </a:ext>
                </a:extLst>
              </a:tr>
              <a:tr h="19875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2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Comunidad, Empresa, Instituciones del Estado.</a:t>
                      </a:r>
                      <a:endParaRPr lang="es-CO" sz="18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0617790"/>
                  </a:ext>
                </a:extLst>
              </a:tr>
              <a:tr h="44450">
                <a:tc rowSpan="3">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Acceso, inserción y acompañamiento estudiantil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7193548"/>
                  </a:ext>
                </a:extLst>
              </a:tr>
              <a:tr h="44450">
                <a:tc vMerge="1">
                  <a:txBody>
                    <a:bodyPr/>
                    <a:lstStyle/>
                    <a:p>
                      <a:endParaRPr lang="es-CO"/>
                    </a:p>
                  </a:txBody>
                  <a:tcPr/>
                </a:tc>
                <a:tc>
                  <a:txBody>
                    <a:bodyPr/>
                    <a:lstStyle/>
                    <a:p>
                      <a:pPr>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Articulación interna para la gestión del contexto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0284877"/>
                  </a:ext>
                </a:extLst>
              </a:tr>
              <a:tr h="44450">
                <a:tc vMerge="1">
                  <a:txBody>
                    <a:bodyPr/>
                    <a:lstStyle/>
                    <a:p>
                      <a:endParaRPr lang="es-CO"/>
                    </a:p>
                  </a:txBody>
                  <a:tcPr/>
                </a:tc>
                <a:tc>
                  <a:txBody>
                    <a:bodyPr/>
                    <a:lstStyle/>
                    <a:p>
                      <a:pPr>
                        <a:spcAft>
                          <a:spcPts val="0"/>
                        </a:spcAft>
                      </a:pPr>
                      <a:r>
                        <a:rPr lang="es-CO" sz="12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Gestión del Desarrollo Humano y organizacional</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7129724"/>
                  </a:ext>
                </a:extLst>
              </a:tr>
              <a:tr h="46355">
                <a:tc>
                  <a:txBody>
                    <a:bodyPr/>
                    <a:lstStyle/>
                    <a:p>
                      <a:pPr>
                        <a:lnSpc>
                          <a:spcPct val="115000"/>
                        </a:lnSpc>
                        <a:spcAft>
                          <a:spcPts val="0"/>
                        </a:spcAft>
                      </a:pPr>
                      <a:r>
                        <a:rPr lang="es-CO" sz="12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8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2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8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1196327"/>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52917" y="292710"/>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Identificación del problema, necesidad u oportunidad </a:t>
            </a:r>
          </a:p>
        </p:txBody>
      </p:sp>
      <p:sp>
        <p:nvSpPr>
          <p:cNvPr id="2" name="Rectángulo 1"/>
          <p:cNvSpPr/>
          <p:nvPr/>
        </p:nvSpPr>
        <p:spPr>
          <a:xfrm>
            <a:off x="939643" y="1290361"/>
            <a:ext cx="10123936" cy="954107"/>
          </a:xfrm>
          <a:prstGeom prst="rect">
            <a:avLst/>
          </a:prstGeom>
        </p:spPr>
        <p:txBody>
          <a:bodyPr wrap="square">
            <a:spAutoFit/>
          </a:bodyPr>
          <a:lstStyle/>
          <a:p>
            <a:pPr algn="just"/>
            <a:r>
              <a:rPr lang="es-CO" sz="1400" dirty="0">
                <a:latin typeface="Arial Narrow" panose="020B0606020202030204" pitchFamily="34" charset="0"/>
              </a:rPr>
              <a:t>En la Política de Bienestar Institucional es necesario contar con un sistema seguimiento que permita realizar monitoreo a los indicadores, medición de impactos e implementar acciones de mejora que garanticen la efectividad de la implementación, puesto que se han identificado avances, pero con requerimientos de análisis de la información de las acciones que aportan al Bienestar y se desconoce a profundad algunos procesos por parte de la comunidad.</a:t>
            </a:r>
          </a:p>
        </p:txBody>
      </p:sp>
      <p:graphicFrame>
        <p:nvGraphicFramePr>
          <p:cNvPr id="5" name="Tabla 4"/>
          <p:cNvGraphicFramePr>
            <a:graphicFrameLocks noGrp="1"/>
          </p:cNvGraphicFramePr>
          <p:nvPr>
            <p:extLst>
              <p:ext uri="{D42A27DB-BD31-4B8C-83A1-F6EECF244321}">
                <p14:modId xmlns:p14="http://schemas.microsoft.com/office/powerpoint/2010/main" val="2046118415"/>
              </p:ext>
            </p:extLst>
          </p:nvPr>
        </p:nvGraphicFramePr>
        <p:xfrm>
          <a:off x="1282908" y="2366684"/>
          <a:ext cx="9232691" cy="3915885"/>
        </p:xfrm>
        <a:graphic>
          <a:graphicData uri="http://schemas.openxmlformats.org/drawingml/2006/table">
            <a:tbl>
              <a:tblPr firstRow="1" firstCol="1" bandRow="1"/>
              <a:tblGrid>
                <a:gridCol w="2317241">
                  <a:extLst>
                    <a:ext uri="{9D8B030D-6E8A-4147-A177-3AD203B41FA5}">
                      <a16:colId xmlns:a16="http://schemas.microsoft.com/office/drawing/2014/main" val="402517494"/>
                    </a:ext>
                  </a:extLst>
                </a:gridCol>
                <a:gridCol w="3649827">
                  <a:extLst>
                    <a:ext uri="{9D8B030D-6E8A-4147-A177-3AD203B41FA5}">
                      <a16:colId xmlns:a16="http://schemas.microsoft.com/office/drawing/2014/main" val="1436824737"/>
                    </a:ext>
                  </a:extLst>
                </a:gridCol>
                <a:gridCol w="3265623">
                  <a:extLst>
                    <a:ext uri="{9D8B030D-6E8A-4147-A177-3AD203B41FA5}">
                      <a16:colId xmlns:a16="http://schemas.microsoft.com/office/drawing/2014/main" val="1967832204"/>
                    </a:ext>
                  </a:extLst>
                </a:gridCol>
              </a:tblGrid>
              <a:tr h="172175">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extLst>
                  <a:ext uri="{0D108BD9-81ED-4DB2-BD59-A6C34878D82A}">
                    <a16:rowId xmlns:a16="http://schemas.microsoft.com/office/drawing/2014/main" val="264305589"/>
                  </a:ext>
                </a:extLst>
              </a:tr>
              <a:tr h="375655">
                <a:tc rowSpan="8">
                  <a:txBody>
                    <a:bodyPr/>
                    <a:lstStyle/>
                    <a:p>
                      <a:pPr algn="ctr">
                        <a:lnSpc>
                          <a:spcPct val="115000"/>
                        </a:lnSpc>
                        <a:spcAft>
                          <a:spcPts val="0"/>
                        </a:spcAft>
                      </a:pPr>
                      <a:r>
                        <a:rPr lang="es-CO" sz="10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Desarticulación en la ejecución y apropiación de las acciones de bienestar institucional para la Comunidad Universitaria.</a:t>
                      </a:r>
                      <a:endParaRPr lang="es-CO" sz="1100" dirty="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 Debilidad de indicadores de gestión que permitan </a:t>
                      </a:r>
                      <a:b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realizar monitoreo, seguimiento y control integrado de las actividades ofrecidas para el bienestar de la comunidad universitaria.</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1.1. Carencia de línea base en temas de bienestar y calidad de vida de toda la comunidad universitaria.</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0786676"/>
                  </a:ext>
                </a:extLst>
              </a:tr>
              <a:tr h="331936">
                <a:tc vMerge="1">
                  <a:txBody>
                    <a:bodyPr/>
                    <a:lstStyle/>
                    <a:p>
                      <a:endParaRPr lang="es-CO"/>
                    </a:p>
                  </a:txBody>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Debilidad en la a comunicación para la generación de información producto de las acciones desarrolladas por los procesos que le aportan al Bienestar Institucional.</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2.1. Falta de estrategias de comunicación para recopilación de información asociada al Bienestar Institucional.</a:t>
                      </a:r>
                      <a:b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2.2. No existe un proceso de divulgación entorno al bienestar</a:t>
                      </a:r>
                      <a:b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2.3. Subutilización de los canales de comunicación existentes en la Universidad para la promoción de los programas y actividades de Bienestar Institucional</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5811858"/>
                  </a:ext>
                </a:extLst>
              </a:tr>
              <a:tr h="340901">
                <a:tc vMerge="1">
                  <a:txBody>
                    <a:bodyPr/>
                    <a:lstStyle/>
                    <a:p>
                      <a:endParaRPr lang="es-CO"/>
                    </a:p>
                  </a:txBody>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 Debilidad en la articulación de las dependencias y programas para la difusión y promoción de ofertas de bienestar docente, dificultando el conocimiento, la participación y visibilidad de las actividades.</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3.1 Fallas en los canales de comunicación entre las dependencias </a:t>
                      </a:r>
                      <a:b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3.2 Falta de estrategias para la consolidación de la Oferta de servicios </a:t>
                      </a:r>
                      <a:b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3.3 Falta de acompañamiento integral a los docentes</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0275358"/>
                  </a:ext>
                </a:extLst>
              </a:tr>
              <a:tr h="172175">
                <a:tc vMerge="1">
                  <a:txBody>
                    <a:bodyPr/>
                    <a:lstStyle/>
                    <a:p>
                      <a:endParaRPr lang="es-CO"/>
                    </a:p>
                  </a:txBody>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extLst>
                  <a:ext uri="{0D108BD9-81ED-4DB2-BD59-A6C34878D82A}">
                    <a16:rowId xmlns:a16="http://schemas.microsoft.com/office/drawing/2014/main" val="2256181972"/>
                  </a:ext>
                </a:extLst>
              </a:tr>
              <a:tr h="308575">
                <a:tc vMerge="1">
                  <a:txBody>
                    <a:bodyPr/>
                    <a:lstStyle/>
                    <a:p>
                      <a:endParaRPr lang="es-CO"/>
                    </a:p>
                  </a:txBody>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 Deficiente control de los resultados que permitan diagnosticar las condiciones de bienestar de la comunidad universitaria y el impacto al implementar las estrategias.</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1.1. Escasa elaboración de propuestas de mejora.</a:t>
                      </a:r>
                      <a:b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1.2. Desconocimiento de los impactos que causan los programas, proyectos y acciones de Bienestar.</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4488188"/>
                  </a:ext>
                </a:extLst>
              </a:tr>
              <a:tr h="375655">
                <a:tc vMerge="1">
                  <a:txBody>
                    <a:bodyPr/>
                    <a:lstStyle/>
                    <a:p>
                      <a:endParaRPr lang="es-CO"/>
                    </a:p>
                  </a:txBody>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Información incompleta que no permite identificar si los resultados e impactos dan cuenta del avance en términos de la estrategia de bienestar.</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2.1. Escasa claridad en las metas e impactos medibles en cada proceso que desarrolle actividades dirigidas al Bienestar.</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1718402"/>
                  </a:ext>
                </a:extLst>
              </a:tr>
              <a:tr h="375655">
                <a:tc vMerge="1">
                  <a:txBody>
                    <a:bodyPr/>
                    <a:lstStyle/>
                    <a:p>
                      <a:endParaRPr lang="es-CO"/>
                    </a:p>
                  </a:txBody>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3.Desconocimiento de la comunidad universitaria por los programas, proyectos y accione dirigidas al bienestar</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3.1. No ha reconocimiento de la actividades y estrategias alrededor del Bienestar dirigido a los diferentes estamentos.</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6174576"/>
                  </a:ext>
                </a:extLst>
              </a:tr>
              <a:tr h="375655">
                <a:tc vMerge="1">
                  <a:txBody>
                    <a:bodyPr/>
                    <a:lstStyle/>
                    <a:p>
                      <a:endParaRPr lang="es-CO"/>
                    </a:p>
                  </a:txBody>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Poca participación de los Docentes en las estrategias relacionadas con el Bienestar.</a:t>
                      </a:r>
                      <a:endParaRPr lang="es-CO" sz="110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4.1. Desconocimiento de parte del docente de las estrategias que pueden generarle bienestar.</a:t>
                      </a:r>
                      <a:endParaRPr lang="es-CO" sz="1100" dirty="0">
                        <a:effectLst/>
                        <a:latin typeface="Times New Roman" panose="02020603050405020304" pitchFamily="18" charset="0"/>
                        <a:ea typeface="SimSun" panose="02010600030101010101" pitchFamily="2" charset="-122"/>
                      </a:endParaRPr>
                    </a:p>
                  </a:txBody>
                  <a:tcPr marL="36522" marR="3652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7895526"/>
                  </a:ext>
                </a:extLst>
              </a:tr>
            </a:tbl>
          </a:graphicData>
        </a:graphic>
      </p:graphicFrame>
      <p:sp>
        <p:nvSpPr>
          <p:cNvPr id="10" name="Rectángulo 9"/>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41. </a:t>
            </a:r>
            <a:r>
              <a:rPr lang="es-CO" sz="800" dirty="0">
                <a:solidFill>
                  <a:schemeClr val="bg1">
                    <a:lumMod val="50000"/>
                  </a:schemeClr>
                </a:solidFill>
                <a:latin typeface="Arial Rounded MT Bold" panose="020F0704030504030204" pitchFamily="34" charset="0"/>
              </a:rPr>
              <a:t>Implementación de la política de Bienestar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213643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cxnSp>
        <p:nvCxnSpPr>
          <p:cNvPr id="12" name="Conector recto 11"/>
          <p:cNvCxnSpPr/>
          <p:nvPr/>
        </p:nvCxnSpPr>
        <p:spPr>
          <a:xfrm>
            <a:off x="6641555" y="3845859"/>
            <a:ext cx="2538303"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13" name="Conector recto 3"/>
          <p:cNvSpPr/>
          <p:nvPr/>
        </p:nvSpPr>
        <p:spPr>
          <a:xfrm>
            <a:off x="6650521" y="1829709"/>
            <a:ext cx="262897" cy="521610"/>
          </a:xfrm>
          <a:custGeom>
            <a:avLst/>
            <a:gdLst/>
            <a:ahLst/>
            <a:cxnLst/>
            <a:rect l="0" t="0" r="0" b="0"/>
            <a:pathLst>
              <a:path>
                <a:moveTo>
                  <a:pt x="0" y="0"/>
                </a:moveTo>
                <a:lnTo>
                  <a:pt x="0" y="1316593"/>
                </a:lnTo>
                <a:lnTo>
                  <a:pt x="234424" y="1316593"/>
                </a:lnTo>
              </a:path>
            </a:pathLst>
          </a:custGeom>
          <a:noFill/>
          <a:ln w="28575">
            <a:solidFill>
              <a:srgbClr val="002060"/>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Título 1">
            <a:extLst>
              <a:ext uri="{FF2B5EF4-FFF2-40B4-BE49-F238E27FC236}">
                <a16:creationId xmlns:a16="http://schemas.microsoft.com/office/drawing/2014/main" id="{6E8F9C17-DF16-4503-A23D-C04985936785}"/>
              </a:ext>
            </a:extLst>
          </p:cNvPr>
          <p:cNvSpPr txBox="1">
            <a:spLocks/>
          </p:cNvSpPr>
          <p:nvPr/>
        </p:nvSpPr>
        <p:spPr>
          <a:xfrm>
            <a:off x="2142564" y="145215"/>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Descripción del proyecto</a:t>
            </a:r>
          </a:p>
        </p:txBody>
      </p:sp>
      <p:cxnSp>
        <p:nvCxnSpPr>
          <p:cNvPr id="15" name="Conector recto 14"/>
          <p:cNvCxnSpPr/>
          <p:nvPr/>
        </p:nvCxnSpPr>
        <p:spPr>
          <a:xfrm>
            <a:off x="6650521" y="2367341"/>
            <a:ext cx="2538303"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16" name="Grupo 15"/>
          <p:cNvGrpSpPr/>
          <p:nvPr/>
        </p:nvGrpSpPr>
        <p:grpSpPr>
          <a:xfrm>
            <a:off x="6893905" y="2032184"/>
            <a:ext cx="4169673" cy="607119"/>
            <a:chOff x="481236" y="1624130"/>
            <a:chExt cx="4001276" cy="666178"/>
          </a:xfrm>
        </p:grpSpPr>
        <p:sp>
          <p:nvSpPr>
            <p:cNvPr id="17" name="Rectángulo redondeado 16"/>
            <p:cNvSpPr/>
            <p:nvPr/>
          </p:nvSpPr>
          <p:spPr>
            <a:xfrm>
              <a:off x="481236" y="1624130"/>
              <a:ext cx="4001276" cy="666178"/>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8" name="CuadroTexto 17"/>
            <p:cNvSpPr txBox="1"/>
            <p:nvPr/>
          </p:nvSpPr>
          <p:spPr>
            <a:xfrm>
              <a:off x="500748" y="1643642"/>
              <a:ext cx="3962252" cy="627154"/>
            </a:xfrm>
            <a:prstGeom prst="rect">
              <a:avLst/>
            </a:prstGeom>
            <a:solidFill>
              <a:schemeClr val="bg1"/>
            </a:solidFill>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Comunidad Universitaria (Estudiantes, Docentes, Administrativos y egresados), todas las vicerrectorías y todas las que hacen parte del </a:t>
              </a:r>
              <a:r>
                <a:rPr lang="es-CO" sz="11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bienestar.</a:t>
              </a:r>
              <a:endParaRPr lang="es-CO" sz="1600" dirty="0">
                <a:latin typeface="Times New Roman" panose="02020603050405020304" pitchFamily="18" charset="0"/>
                <a:ea typeface="SimSun" panose="02010600030101010101" pitchFamily="2" charset="-122"/>
              </a:endParaRPr>
            </a:p>
          </p:txBody>
        </p:sp>
      </p:grpSp>
      <p:grpSp>
        <p:nvGrpSpPr>
          <p:cNvPr id="19" name="Grupo 18"/>
          <p:cNvGrpSpPr/>
          <p:nvPr/>
        </p:nvGrpSpPr>
        <p:grpSpPr>
          <a:xfrm>
            <a:off x="6893905" y="2878713"/>
            <a:ext cx="4177553" cy="387605"/>
            <a:chOff x="472275" y="2459414"/>
            <a:chExt cx="4022445" cy="516696"/>
          </a:xfrm>
        </p:grpSpPr>
        <p:sp>
          <p:nvSpPr>
            <p:cNvPr id="20" name="Rectángulo redondeado 19"/>
            <p:cNvSpPr/>
            <p:nvPr/>
          </p:nvSpPr>
          <p:spPr>
            <a:xfrm>
              <a:off x="472275" y="2459414"/>
              <a:ext cx="4022445" cy="516696"/>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1" name="CuadroTexto 20"/>
            <p:cNvSpPr txBox="1"/>
            <p:nvPr/>
          </p:nvSpPr>
          <p:spPr>
            <a:xfrm>
              <a:off x="487409" y="2495739"/>
              <a:ext cx="3987733" cy="431229"/>
            </a:xfrm>
            <a:prstGeom prst="rect">
              <a:avLst/>
            </a:prstGeom>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Comunidad, Empresa, Instituciones del Estado</a:t>
              </a:r>
              <a:r>
                <a:rPr lang="es-CO" sz="11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a:t>
              </a:r>
              <a:endParaRPr lang="es-CO" sz="1600" dirty="0">
                <a:latin typeface="Times New Roman" panose="02020603050405020304" pitchFamily="18" charset="0"/>
                <a:ea typeface="SimSun" panose="02010600030101010101" pitchFamily="2" charset="-122"/>
              </a:endParaRPr>
            </a:p>
          </p:txBody>
        </p:sp>
      </p:grpSp>
      <p:grpSp>
        <p:nvGrpSpPr>
          <p:cNvPr id="22" name="Grupo 21"/>
          <p:cNvGrpSpPr/>
          <p:nvPr/>
        </p:nvGrpSpPr>
        <p:grpSpPr>
          <a:xfrm>
            <a:off x="6886025" y="3511745"/>
            <a:ext cx="4177553" cy="511894"/>
            <a:chOff x="472275" y="3145215"/>
            <a:chExt cx="4036699" cy="626053"/>
          </a:xfrm>
        </p:grpSpPr>
        <p:sp>
          <p:nvSpPr>
            <p:cNvPr id="23" name="Rectángulo redondeado 22"/>
            <p:cNvSpPr/>
            <p:nvPr/>
          </p:nvSpPr>
          <p:spPr>
            <a:xfrm>
              <a:off x="472275" y="3145215"/>
              <a:ext cx="4036699" cy="626053"/>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CuadroTexto 23"/>
            <p:cNvSpPr txBox="1"/>
            <p:nvPr/>
          </p:nvSpPr>
          <p:spPr>
            <a:xfrm>
              <a:off x="490611" y="3163551"/>
              <a:ext cx="4000027" cy="589381"/>
            </a:xfrm>
            <a:prstGeom prst="rect">
              <a:avLst/>
            </a:prstGeom>
            <a:solidFill>
              <a:schemeClr val="bg1"/>
            </a:solidFill>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1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Estudiantes. Docentes. Administrativos. Egresados. Indirectamente </a:t>
              </a: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la comunidad, las empresas privadas y del estado.	</a:t>
              </a:r>
            </a:p>
          </p:txBody>
        </p:sp>
      </p:grpSp>
      <p:sp>
        <p:nvSpPr>
          <p:cNvPr id="25" name="Marco 24"/>
          <p:cNvSpPr/>
          <p:nvPr/>
        </p:nvSpPr>
        <p:spPr>
          <a:xfrm>
            <a:off x="6452738" y="1289618"/>
            <a:ext cx="2189240" cy="612273"/>
          </a:xfrm>
          <a:prstGeom prst="frame">
            <a:avLst/>
          </a:prstGeom>
          <a:solidFill>
            <a:srgbClr val="002060"/>
          </a:solidFill>
          <a:ln>
            <a:solidFill>
              <a:srgbClr val="0042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pic>
        <p:nvPicPr>
          <p:cNvPr id="26" name="Imagen 25"/>
          <p:cNvPicPr>
            <a:picLocks noChangeAspect="1"/>
          </p:cNvPicPr>
          <p:nvPr/>
        </p:nvPicPr>
        <p:blipFill>
          <a:blip r:embed="rId3"/>
          <a:stretch>
            <a:fillRect/>
          </a:stretch>
        </p:blipFill>
        <p:spPr>
          <a:xfrm>
            <a:off x="6403735" y="4357231"/>
            <a:ext cx="4476486" cy="671473"/>
          </a:xfrm>
          <a:prstGeom prst="rect">
            <a:avLst/>
          </a:prstGeom>
        </p:spPr>
      </p:pic>
      <p:sp>
        <p:nvSpPr>
          <p:cNvPr id="27" name="CuadroTexto 26"/>
          <p:cNvSpPr txBox="1"/>
          <p:nvPr/>
        </p:nvSpPr>
        <p:spPr>
          <a:xfrm>
            <a:off x="6571465" y="1442279"/>
            <a:ext cx="1880356" cy="319786"/>
          </a:xfrm>
          <a:prstGeom prst="rect">
            <a:avLst/>
          </a:prstGeom>
          <a:solidFill>
            <a:schemeClr val="bg1"/>
          </a:solidFill>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chemeClr val="accent6">
                    <a:lumMod val="50000"/>
                  </a:schemeClr>
                </a:solidFill>
                <a:effectLst>
                  <a:outerShdw blurRad="38100" dist="38100" dir="2700000" algn="tl">
                    <a:srgbClr val="000000">
                      <a:alpha val="43137"/>
                    </a:srgbClr>
                  </a:outerShdw>
                </a:effectLst>
                <a:latin typeface="+mj-lt"/>
                <a:ea typeface="+mj-ea"/>
                <a:cs typeface="+mj-cs"/>
              </a:rPr>
              <a:t>Involucrados</a:t>
            </a:r>
          </a:p>
        </p:txBody>
      </p:sp>
      <p:cxnSp>
        <p:nvCxnSpPr>
          <p:cNvPr id="28" name="Conector recto 27"/>
          <p:cNvCxnSpPr/>
          <p:nvPr/>
        </p:nvCxnSpPr>
        <p:spPr>
          <a:xfrm flipH="1">
            <a:off x="6650520" y="2520149"/>
            <a:ext cx="1" cy="132571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2" name="Rectángulo 1"/>
          <p:cNvSpPr/>
          <p:nvPr/>
        </p:nvSpPr>
        <p:spPr>
          <a:xfrm>
            <a:off x="764172" y="1526586"/>
            <a:ext cx="5252144" cy="4478149"/>
          </a:xfrm>
          <a:prstGeom prst="rect">
            <a:avLst/>
          </a:prstGeom>
        </p:spPr>
        <p:txBody>
          <a:bodyPr wrap="square">
            <a:spAutoFit/>
          </a:bodyPr>
          <a:lstStyle/>
          <a:p>
            <a:pPr algn="just"/>
            <a:r>
              <a:rPr lang="es-CO" sz="1500" dirty="0">
                <a:latin typeface="Arial Narrow" panose="020B0606020202030204" pitchFamily="34" charset="0"/>
              </a:rPr>
              <a:t>La política de Bienestar Institucional hace parte del plan de gobierno del actual Rector, la cual la cual se complementa bajo las necesidades de alta dirección y los diferentes estamentos de la Universidad, el objetivo en términos generales de la misma es brindar oportunidades para el desarrollo humano desde la formación integral, la construcción de comunidad y la calidad de vida a estudiantes, docentes, administrativos y egresados, con proyectos dirigidos al desarrollo intelectual, físico, psicoactivo, social y cultural en ambientes favorables que proporcionan satisfacción a las personas de la institución en el cumplimiento de sus objetivos e intereses.</a:t>
            </a:r>
          </a:p>
          <a:p>
            <a:pPr algn="just"/>
            <a:r>
              <a:rPr lang="es-CO" sz="1500" dirty="0">
                <a:latin typeface="Arial Narrow" panose="020B0606020202030204" pitchFamily="34" charset="0"/>
              </a:rPr>
              <a:t> </a:t>
            </a:r>
          </a:p>
          <a:p>
            <a:pPr algn="just"/>
            <a:r>
              <a:rPr lang="es-CO" sz="1500" dirty="0">
                <a:latin typeface="Arial Narrow" panose="020B0606020202030204" pitchFamily="34" charset="0"/>
              </a:rPr>
              <a:t>Con el proyecto se pretende generar un sistema de seguimiento de los programas, proyectos y acciones de la Política de Bienestar, con indicadores de gestión que permitan realizar monitoreo y control, articulando los procesos que le aportan al Bienestar Institucional. De este modo conocer el comportamiento en el proceso de implementación y tomar decisiones pertinentes que le aporten al mejoramiento y contribución del desarrollo humano integral de quienes conforman la comunidad universitaria.</a:t>
            </a:r>
          </a:p>
        </p:txBody>
      </p:sp>
      <p:pic>
        <p:nvPicPr>
          <p:cNvPr id="5122" name="Picture 2" descr="Objetivo 4 - EDUCACIÓN DE CALIDA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1091" y="4957206"/>
            <a:ext cx="1782861" cy="1782861"/>
          </a:xfrm>
          <a:prstGeom prst="rect">
            <a:avLst/>
          </a:prstGeom>
          <a:noFill/>
          <a:extLst>
            <a:ext uri="{909E8E84-426E-40DD-AFC4-6F175D3DCCD1}">
              <a14:hiddenFill xmlns:a14="http://schemas.microsoft.com/office/drawing/2010/main">
                <a:solidFill>
                  <a:srgbClr val="FFFFFF"/>
                </a:solidFill>
              </a14:hiddenFill>
            </a:ext>
          </a:extLst>
        </p:spPr>
      </p:pic>
      <p:sp>
        <p:nvSpPr>
          <p:cNvPr id="31" name="Rectángulo 30"/>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41. </a:t>
            </a:r>
            <a:r>
              <a:rPr lang="es-CO" sz="800" dirty="0">
                <a:solidFill>
                  <a:schemeClr val="bg1">
                    <a:lumMod val="50000"/>
                  </a:schemeClr>
                </a:solidFill>
                <a:latin typeface="Arial Rounded MT Bold" panose="020F0704030504030204" pitchFamily="34" charset="0"/>
              </a:rPr>
              <a:t>Implementación de la política de Bienestar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350411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29" name="Título 1">
            <a:extLst>
              <a:ext uri="{FF2B5EF4-FFF2-40B4-BE49-F238E27FC236}">
                <a16:creationId xmlns:a16="http://schemas.microsoft.com/office/drawing/2014/main" id="{6E8F9C17-DF16-4503-A23D-C04985936785}"/>
              </a:ext>
            </a:extLst>
          </p:cNvPr>
          <p:cNvSpPr txBox="1">
            <a:spLocks/>
          </p:cNvSpPr>
          <p:nvPr/>
        </p:nvSpPr>
        <p:spPr>
          <a:xfrm>
            <a:off x="2164976" y="1950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Objetivos del proyecto</a:t>
            </a:r>
          </a:p>
        </p:txBody>
      </p:sp>
      <p:sp>
        <p:nvSpPr>
          <p:cNvPr id="30"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chemeClr val="accent6">
                    <a:lumMod val="50000"/>
                  </a:schemeClr>
                </a:solidFill>
                <a:effectLst>
                  <a:outerShdw blurRad="38100" dist="38100" dir="2700000" algn="tl">
                    <a:srgbClr val="000000">
                      <a:alpha val="43137"/>
                    </a:srgbClr>
                  </a:outerShdw>
                </a:effectLst>
              </a:rPr>
              <a:t>General</a:t>
            </a:r>
            <a:endParaRPr lang="es-CO" sz="3200" dirty="0">
              <a:solidFill>
                <a:schemeClr val="accent6">
                  <a:lumMod val="50000"/>
                </a:schemeClr>
              </a:solidFill>
              <a:effectLst>
                <a:outerShdw blurRad="38100" dist="38100" dir="2700000" algn="tl">
                  <a:srgbClr val="000000">
                    <a:alpha val="43137"/>
                  </a:srgbClr>
                </a:outerShdw>
              </a:effectLst>
            </a:endParaRPr>
          </a:p>
        </p:txBody>
      </p:sp>
      <p:sp>
        <p:nvSpPr>
          <p:cNvPr id="31" name="Título 1">
            <a:extLst>
              <a:ext uri="{FF2B5EF4-FFF2-40B4-BE49-F238E27FC236}">
                <a16:creationId xmlns:a16="http://schemas.microsoft.com/office/drawing/2014/main" id="{6E8F9C17-DF16-4503-A23D-C04985936785}"/>
              </a:ext>
            </a:extLst>
          </p:cNvPr>
          <p:cNvSpPr txBox="1">
            <a:spLocks/>
          </p:cNvSpPr>
          <p:nvPr/>
        </p:nvSpPr>
        <p:spPr>
          <a:xfrm>
            <a:off x="645459" y="2790736"/>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chemeClr val="accent6">
                    <a:lumMod val="50000"/>
                  </a:schemeClr>
                </a:solidFill>
                <a:effectLst>
                  <a:outerShdw blurRad="38100" dist="38100" dir="2700000" algn="tl">
                    <a:srgbClr val="000000">
                      <a:alpha val="43137"/>
                    </a:srgbClr>
                  </a:outerShdw>
                </a:effectLst>
              </a:rPr>
              <a:t>Específicos</a:t>
            </a:r>
            <a:endParaRPr lang="es-CO" sz="3200" dirty="0">
              <a:solidFill>
                <a:schemeClr val="accent6">
                  <a:lumMod val="50000"/>
                </a:schemeClr>
              </a:solidFill>
              <a:effectLst>
                <a:outerShdw blurRad="38100" dist="38100" dir="2700000" algn="tl">
                  <a:srgbClr val="000000">
                    <a:alpha val="43137"/>
                  </a:srgbClr>
                </a:outerShdw>
              </a:effectLst>
            </a:endParaRPr>
          </a:p>
        </p:txBody>
      </p:sp>
      <p:sp>
        <p:nvSpPr>
          <p:cNvPr id="2" name="Rectángulo 1"/>
          <p:cNvSpPr/>
          <p:nvPr/>
        </p:nvSpPr>
        <p:spPr>
          <a:xfrm>
            <a:off x="797857" y="1780593"/>
            <a:ext cx="10336307" cy="369332"/>
          </a:xfrm>
          <a:prstGeom prst="rect">
            <a:avLst/>
          </a:prstGeom>
        </p:spPr>
        <p:txBody>
          <a:bodyPr wrap="square">
            <a:spAutoFit/>
          </a:bodyPr>
          <a:lstStyle/>
          <a:p>
            <a:r>
              <a:rPr lang="es-CO" dirty="0">
                <a:latin typeface="Arial Narrow" panose="020B0606020202030204" pitchFamily="34" charset="0"/>
              </a:rPr>
              <a:t>Establecer un sistema de seguimiento y comunicación que facilite los procesos asociados a la Política de Bienestar.</a:t>
            </a:r>
            <a:endParaRPr lang="es-CO" dirty="0">
              <a:latin typeface="Arial Narrow" panose="020B0606020202030204" pitchFamily="34" charset="0"/>
            </a:endParaRPr>
          </a:p>
        </p:txBody>
      </p:sp>
      <p:sp>
        <p:nvSpPr>
          <p:cNvPr id="3" name="Rectángulo 2"/>
          <p:cNvSpPr/>
          <p:nvPr/>
        </p:nvSpPr>
        <p:spPr>
          <a:xfrm>
            <a:off x="950258" y="3674119"/>
            <a:ext cx="9753601" cy="2616101"/>
          </a:xfrm>
          <a:prstGeom prst="rect">
            <a:avLst/>
          </a:prstGeom>
        </p:spPr>
        <p:txBody>
          <a:bodyPr wrap="square">
            <a:spAutoFit/>
          </a:bodyPr>
          <a:lstStyle/>
          <a:p>
            <a:pPr marL="285750" lvl="0" indent="-285750" algn="just">
              <a:buFontTx/>
              <a:buChar char="-"/>
            </a:pPr>
            <a:r>
              <a:rPr lang="es-CO" sz="1600" dirty="0" smtClean="0">
                <a:latin typeface="Arial Narrow" panose="020B0606020202030204" pitchFamily="34" charset="0"/>
              </a:rPr>
              <a:t>Implementar </a:t>
            </a:r>
            <a:r>
              <a:rPr lang="es-CO" sz="1600" dirty="0">
                <a:latin typeface="Arial Narrow" panose="020B0606020202030204" pitchFamily="34" charset="0"/>
              </a:rPr>
              <a:t>un sistema de seguimiento con los respectivos indicadores que permitan analizar los resultados de los programas, proyectos y acciones de la Política de Bienestar.		</a:t>
            </a:r>
            <a:endParaRPr lang="es-CO" sz="1600" dirty="0" smtClean="0">
              <a:latin typeface="Arial Narrow" panose="020B0606020202030204" pitchFamily="34" charset="0"/>
            </a:endParaRPr>
          </a:p>
          <a:p>
            <a:pPr marL="285750" lvl="0" indent="-285750" algn="just">
              <a:buFontTx/>
              <a:buChar char="-"/>
            </a:pPr>
            <a:endParaRPr lang="es-CO" sz="1600" dirty="0">
              <a:latin typeface="Arial Narrow" panose="020B0606020202030204" pitchFamily="34" charset="0"/>
            </a:endParaRPr>
          </a:p>
          <a:p>
            <a:pPr marL="285750" lvl="0" indent="-285750" algn="just">
              <a:buFontTx/>
              <a:buChar char="-"/>
            </a:pPr>
            <a:r>
              <a:rPr lang="es-CO" sz="1600" dirty="0" smtClean="0">
                <a:latin typeface="Arial Narrow" panose="020B0606020202030204" pitchFamily="34" charset="0"/>
              </a:rPr>
              <a:t>Implementar </a:t>
            </a:r>
            <a:r>
              <a:rPr lang="es-CO" sz="1600" dirty="0">
                <a:latin typeface="Arial Narrow" panose="020B0606020202030204" pitchFamily="34" charset="0"/>
              </a:rPr>
              <a:t>estrategias para la comunicación y difusión de los programas y actividades encaminadas al bienestar institucional.				</a:t>
            </a:r>
            <a:endParaRPr lang="es-CO" sz="1600" dirty="0" smtClean="0">
              <a:latin typeface="Arial Narrow" panose="020B0606020202030204" pitchFamily="34" charset="0"/>
            </a:endParaRPr>
          </a:p>
          <a:p>
            <a:pPr marL="285750" lvl="0" indent="-285750" algn="just">
              <a:buFontTx/>
              <a:buChar char="-"/>
            </a:pPr>
            <a:endParaRPr lang="es-CO" sz="1600" dirty="0">
              <a:latin typeface="Arial Narrow" panose="020B0606020202030204" pitchFamily="34" charset="0"/>
            </a:endParaRPr>
          </a:p>
          <a:p>
            <a:pPr marL="285750" lvl="0" indent="-285750" algn="just">
              <a:buFontTx/>
              <a:buChar char="-"/>
            </a:pPr>
            <a:r>
              <a:rPr lang="es-CO" sz="1600" dirty="0" smtClean="0">
                <a:latin typeface="Arial Narrow" panose="020B0606020202030204" pitchFamily="34" charset="0"/>
              </a:rPr>
              <a:t>Implementar </a:t>
            </a:r>
            <a:r>
              <a:rPr lang="es-CO" sz="1600" dirty="0">
                <a:latin typeface="Arial Narrow" panose="020B0606020202030204" pitchFamily="34" charset="0"/>
              </a:rPr>
              <a:t>un programa de acompañamiento integral para los docentes, que permita identificar las necesidades, a fin de establecer unas líneas estratégicas de acercamiento y orientación, que contribuyan a mejorar, la calidad de vida y las condiciones de trabajo del docente; en articulación con las dependencias y programas de las Vicerrectorías.	</a:t>
            </a:r>
            <a:r>
              <a:rPr lang="es-CO" dirty="0"/>
              <a:t>	</a:t>
            </a:r>
            <a:r>
              <a:rPr lang="es-CO"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	</a:t>
            </a:r>
            <a:endParaRPr lang="es-CO"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endParaRPr>
          </a:p>
        </p:txBody>
      </p:sp>
      <p:sp>
        <p:nvSpPr>
          <p:cNvPr id="9" name="Rectángulo 8"/>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41. </a:t>
            </a:r>
            <a:r>
              <a:rPr lang="es-CO" sz="800" dirty="0">
                <a:solidFill>
                  <a:schemeClr val="bg1">
                    <a:lumMod val="50000"/>
                  </a:schemeClr>
                </a:solidFill>
                <a:latin typeface="Arial Rounded MT Bold" panose="020F0704030504030204" pitchFamily="34" charset="0"/>
              </a:rPr>
              <a:t>Implementación de la política de Bienestar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302514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29" name="Título 1">
            <a:extLst>
              <a:ext uri="{FF2B5EF4-FFF2-40B4-BE49-F238E27FC236}">
                <a16:creationId xmlns:a16="http://schemas.microsoft.com/office/drawing/2014/main" id="{6E8F9C17-DF16-4503-A23D-C04985936785}"/>
              </a:ext>
            </a:extLst>
          </p:cNvPr>
          <p:cNvSpPr txBox="1">
            <a:spLocks/>
          </p:cNvSpPr>
          <p:nvPr/>
        </p:nvSpPr>
        <p:spPr>
          <a:xfrm>
            <a:off x="2164976" y="1950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chemeClr val="accent6">
                    <a:lumMod val="50000"/>
                  </a:schemeClr>
                </a:solidFill>
                <a:effectLst>
                  <a:outerShdw blurRad="38100" dist="38100" dir="2700000" algn="tl">
                    <a:srgbClr val="000000">
                      <a:alpha val="43137"/>
                    </a:srgbClr>
                  </a:outerShdw>
                </a:effectLst>
              </a:rPr>
              <a:t>Planes operativos</a:t>
            </a:r>
            <a:endParaRPr lang="es-CO" sz="3600" dirty="0">
              <a:solidFill>
                <a:schemeClr val="accent6">
                  <a:lumMod val="50000"/>
                </a:schemeClr>
              </a:solidFill>
              <a:effectLst>
                <a:outerShdw blurRad="38100" dist="38100" dir="2700000" algn="tl">
                  <a:srgbClr val="000000">
                    <a:alpha val="43137"/>
                  </a:srgbClr>
                </a:outerShdw>
              </a:effectLst>
            </a:endParaRPr>
          </a:p>
        </p:txBody>
      </p:sp>
      <p:graphicFrame>
        <p:nvGraphicFramePr>
          <p:cNvPr id="8" name="Tabla 7"/>
          <p:cNvGraphicFramePr>
            <a:graphicFrameLocks noGrp="1"/>
          </p:cNvGraphicFramePr>
          <p:nvPr>
            <p:extLst>
              <p:ext uri="{D42A27DB-BD31-4B8C-83A1-F6EECF244321}">
                <p14:modId xmlns:p14="http://schemas.microsoft.com/office/powerpoint/2010/main" val="1988043559"/>
              </p:ext>
            </p:extLst>
          </p:nvPr>
        </p:nvGraphicFramePr>
        <p:xfrm>
          <a:off x="1147482" y="1196634"/>
          <a:ext cx="9592236" cy="5022088"/>
        </p:xfrm>
        <a:graphic>
          <a:graphicData uri="http://schemas.openxmlformats.org/drawingml/2006/table">
            <a:tbl>
              <a:tblPr firstRow="1" firstCol="1" bandRow="1"/>
              <a:tblGrid>
                <a:gridCol w="2640374">
                  <a:extLst>
                    <a:ext uri="{9D8B030D-6E8A-4147-A177-3AD203B41FA5}">
                      <a16:colId xmlns:a16="http://schemas.microsoft.com/office/drawing/2014/main" val="622973615"/>
                    </a:ext>
                  </a:extLst>
                </a:gridCol>
                <a:gridCol w="6951862">
                  <a:extLst>
                    <a:ext uri="{9D8B030D-6E8A-4147-A177-3AD203B41FA5}">
                      <a16:colId xmlns:a16="http://schemas.microsoft.com/office/drawing/2014/main" val="2008709917"/>
                    </a:ext>
                  </a:extLst>
                </a:gridCol>
              </a:tblGrid>
              <a:tr h="13630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extLst>
                  <a:ext uri="{0D108BD9-81ED-4DB2-BD59-A6C34878D82A}">
                    <a16:rowId xmlns:a16="http://schemas.microsoft.com/office/drawing/2014/main" val="3686363448"/>
                  </a:ext>
                </a:extLst>
              </a:tr>
              <a:tr h="1082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Seguimiento de la política de Bienestar Institucional</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800" kern="1200" dirty="0" smtClean="0">
                          <a:solidFill>
                            <a:schemeClr val="tx1"/>
                          </a:solidFill>
                          <a:effectLst/>
                          <a:latin typeface="Arial Narrow" panose="020B0606020202030204" pitchFamily="34" charset="0"/>
                          <a:ea typeface="+mn-ea"/>
                          <a:cs typeface="+mn-cs"/>
                        </a:rPr>
                        <a:t>Identificar las actividades relacionadas con las líneas temáticas de la política de bienestar Institucional. Articular, analizar y comparar datos de las diferentes líneas temáticas de la política para identificar áreas de mejora y logros destacados. Desarrollo y seguimiento de estrategias orientadas a fortalecer la política de bienestar institucional.	</a:t>
                      </a:r>
                      <a:endParaRPr lang="es-CO" sz="1800" kern="1200" dirty="0" smtClean="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3877856177"/>
                  </a:ext>
                </a:extLst>
              </a:tr>
              <a:tr h="1093694">
                <a:tc>
                  <a:txBody>
                    <a:bodyPr/>
                    <a:lstStyle/>
                    <a:p>
                      <a:pPr algn="ctr">
                        <a:lnSpc>
                          <a:spcPct val="107000"/>
                        </a:lnSpc>
                        <a:spcAft>
                          <a:spcPts val="0"/>
                        </a:spcAft>
                      </a:pPr>
                      <a:r>
                        <a:rPr lang="es-CO" sz="1800" b="1" kern="1200" dirty="0" smtClean="0">
                          <a:solidFill>
                            <a:schemeClr val="tx1"/>
                          </a:solidFill>
                          <a:effectLst/>
                          <a:latin typeface="+mn-lt"/>
                          <a:ea typeface="+mn-ea"/>
                          <a:cs typeface="+mn-cs"/>
                        </a:rPr>
                        <a:t>Divulgación y comunicación de política de bienestar institucional</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800" kern="1200" dirty="0" smtClean="0">
                          <a:solidFill>
                            <a:schemeClr val="tx1"/>
                          </a:solidFill>
                          <a:effectLst/>
                          <a:latin typeface="Arial Narrow" panose="020B0606020202030204" pitchFamily="34" charset="0"/>
                          <a:ea typeface="+mn-ea"/>
                          <a:cs typeface="+mn-cs"/>
                        </a:rPr>
                        <a:t>Creación de una identidad visual y verbal unificada para todas las comunicaciones relacionadas con la Política de bienestar. Consolidar avances, eventos, rutas y programas relacionados con la política de bienestar. Promover la interacción y participación de la comunidad universitaria en la política de Bienestar Institucional a través de los diferentes medios de comunicación.</a:t>
                      </a:r>
                      <a:r>
                        <a:rPr lang="es-CO" sz="1800" b="1" kern="1200" dirty="0" smtClean="0">
                          <a:solidFill>
                            <a:schemeClr val="tx1"/>
                          </a:solidFill>
                          <a:effectLst/>
                          <a:latin typeface="Arial Narrow" panose="020B0606020202030204" pitchFamily="34" charset="0"/>
                          <a:ea typeface="+mn-ea"/>
                          <a:cs typeface="+mn-cs"/>
                        </a:rPr>
                        <a:t>	</a:t>
                      </a:r>
                      <a:endParaRPr lang="es-CO" sz="125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4141081159"/>
                  </a:ext>
                </a:extLst>
              </a:tr>
              <a:tr h="1093694">
                <a:tc>
                  <a:txBody>
                    <a:bodyPr/>
                    <a:lstStyle/>
                    <a:p>
                      <a:pPr algn="ctr">
                        <a:lnSpc>
                          <a:spcPct val="107000"/>
                        </a:lnSpc>
                        <a:spcAft>
                          <a:spcPts val="0"/>
                        </a:spcAft>
                      </a:pPr>
                      <a:r>
                        <a:rPr lang="es-CO" sz="1800" b="1" kern="1200" dirty="0" smtClean="0">
                          <a:solidFill>
                            <a:schemeClr val="tx1"/>
                          </a:solidFill>
                          <a:effectLst/>
                          <a:latin typeface="+mn-lt"/>
                          <a:ea typeface="+mn-ea"/>
                          <a:cs typeface="+mn-cs"/>
                        </a:rPr>
                        <a:t>Programa de Acompañamiento Integral Docentes PAID</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800" kern="1200" dirty="0" smtClean="0">
                          <a:solidFill>
                            <a:schemeClr val="tx1"/>
                          </a:solidFill>
                          <a:effectLst/>
                          <a:latin typeface="Arial Narrow" panose="020B0606020202030204" pitchFamily="34" charset="0"/>
                          <a:ea typeface="+mn-ea"/>
                          <a:cs typeface="+mn-cs"/>
                        </a:rPr>
                        <a:t>Consolidar la Oferta de Servicios de Bienestar en alianza con las dependencias de las otras vicerrectorías. Implementación de ruta, formatos y procedimientos de atención. Atención individual, selectiva y universal a docentes y administrativos por los PAI apoyados en las líneas estratégicas de atención. Remisiones a líneas de acompañamiento. Administración de los servicios en el Edificio de Bienestar Docente Administrativo.</a:t>
                      </a:r>
                      <a:endParaRPr lang="es-CO" sz="125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2037645937"/>
                  </a:ext>
                </a:extLst>
              </a:tr>
            </a:tbl>
          </a:graphicData>
        </a:graphic>
      </p:graphicFrame>
      <p:sp>
        <p:nvSpPr>
          <p:cNvPr id="7" name="Rectángulo 6"/>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41. </a:t>
            </a:r>
            <a:r>
              <a:rPr lang="es-CO" sz="800" dirty="0">
                <a:solidFill>
                  <a:schemeClr val="bg1">
                    <a:lumMod val="50000"/>
                  </a:schemeClr>
                </a:solidFill>
                <a:latin typeface="Arial Rounded MT Bold" panose="020F0704030504030204" pitchFamily="34" charset="0"/>
              </a:rPr>
              <a:t>Implementación de la política de Bienestar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663697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chemeClr val="accent6">
                    <a:lumMod val="50000"/>
                  </a:schemeClr>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1066" y="3781669"/>
            <a:ext cx="2272639" cy="2208669"/>
          </a:xfrm>
          <a:prstGeom prst="rect">
            <a:avLst/>
          </a:prstGeom>
        </p:spPr>
      </p:pic>
    </p:spTree>
    <p:extLst>
      <p:ext uri="{BB962C8B-B14F-4D97-AF65-F5344CB8AC3E}">
        <p14:creationId xmlns:p14="http://schemas.microsoft.com/office/powerpoint/2010/main" val="3184333879"/>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6306</TotalTime>
  <Words>1361</Words>
  <Application>Microsoft Office PowerPoint</Application>
  <PresentationFormat>Panorámica</PresentationFormat>
  <Paragraphs>90</Paragraphs>
  <Slides>7</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728</cp:revision>
  <cp:lastPrinted>2017-05-16T14:27:28Z</cp:lastPrinted>
  <dcterms:created xsi:type="dcterms:W3CDTF">2017-03-06T22:18:18Z</dcterms:created>
  <dcterms:modified xsi:type="dcterms:W3CDTF">2025-08-15T14:02:27Z</dcterms:modified>
</cp:coreProperties>
</file>