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8" r:id="rId4"/>
    <p:sldId id="1119" r:id="rId5"/>
    <p:sldId id="1120" r:id="rId6"/>
    <p:sldId id="1125" r:id="rId7"/>
    <p:sldId id="1122"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E0FF"/>
    <a:srgbClr val="D5F4FF"/>
    <a:srgbClr val="79DCFF"/>
    <a:srgbClr val="18355E"/>
    <a:srgbClr val="E4061B"/>
    <a:srgbClr val="C70517"/>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08"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15/08/2025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15/08/2025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15/08/2025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15/08/2025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15/08/2025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15/08/2025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15/08/2025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1928303" y="4333844"/>
            <a:ext cx="4263082"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400" b="0" dirty="0" smtClean="0">
                <a:solidFill>
                  <a:schemeClr val="bg1"/>
                </a:solidFill>
              </a:rPr>
              <a:t>Seguimiento </a:t>
            </a:r>
            <a:r>
              <a:rPr lang="es-CO" sz="2400" b="0" dirty="0">
                <a:solidFill>
                  <a:schemeClr val="bg1"/>
                </a:solidFill>
              </a:rPr>
              <a:t>al bienestar institucional, calidad de vida e inclusión en contextos universitarios</a:t>
            </a: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458910" y="1474837"/>
            <a:ext cx="5990199"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dirty="0" smtClean="0">
                <a:solidFill>
                  <a:schemeClr val="bg1"/>
                </a:solidFill>
                <a:latin typeface="Asap Medium" panose="020F0604030102060203" pitchFamily="2" charset="0"/>
              </a:rPr>
              <a:t>Bienestar institucional, calidad de vida e inclusión en contextos universitarios</a:t>
            </a:r>
            <a:endParaRPr lang="es-ES" sz="32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7862046" y="1203258"/>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smtClean="0">
                <a:solidFill>
                  <a:schemeClr val="bg1"/>
                </a:solidFill>
                <a:latin typeface="Asap Medium" panose="020F0604030102060203" pitchFamily="2" charset="0"/>
              </a:rPr>
              <a:t>2025 - 2028</a:t>
            </a:r>
            <a:endParaRPr lang="es-ES" sz="18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43</a:t>
            </a:r>
            <a:endParaRPr lang="es-ES" sz="4800" b="1" dirty="0">
              <a:solidFill>
                <a:schemeClr val="bg1"/>
              </a:solidFill>
              <a:latin typeface="Arial Rounded MT Bold" panose="020F0704030504030204" pitchFamily="34" charset="0"/>
              <a:ea typeface="+mj-ea"/>
              <a:cs typeface="+mj-cs"/>
            </a:endParaRPr>
          </a:p>
        </p:txBody>
      </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47592" y="180331"/>
            <a:ext cx="1052554" cy="1022927"/>
          </a:xfrm>
          <a:prstGeom prst="rect">
            <a:avLst/>
          </a:prstGeom>
        </p:spPr>
      </p:pic>
      <p:pic>
        <p:nvPicPr>
          <p:cNvPr id="15" name="Imagen 14"/>
          <p:cNvPicPr/>
          <p:nvPr/>
        </p:nvPicPr>
        <p:blipFill>
          <a:blip r:embed="rId3" cstate="print">
            <a:extLst>
              <a:ext uri="{28A0092B-C50C-407E-A947-70E740481C1C}">
                <a14:useLocalDpi xmlns:a14="http://schemas.microsoft.com/office/drawing/2010/main" val="0"/>
              </a:ext>
            </a:extLst>
          </a:blip>
          <a:stretch>
            <a:fillRect/>
          </a:stretch>
        </p:blipFill>
        <p:spPr>
          <a:xfrm>
            <a:off x="5916707" y="3652503"/>
            <a:ext cx="5323788" cy="2560038"/>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6E8F9C17-DF16-4503-A23D-C04985936785}"/>
              </a:ext>
            </a:extLst>
          </p:cNvPr>
          <p:cNvSpPr txBox="1">
            <a:spLocks/>
          </p:cNvSpPr>
          <p:nvPr/>
        </p:nvSpPr>
        <p:spPr>
          <a:xfrm>
            <a:off x="2355477" y="315960"/>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chemeClr val="accent6">
                    <a:lumMod val="50000"/>
                  </a:schemeClr>
                </a:solidFill>
                <a:effectLst>
                  <a:outerShdw blurRad="38100" dist="38100" dir="2700000" algn="tl">
                    <a:srgbClr val="000000">
                      <a:alpha val="43137"/>
                    </a:srgbClr>
                  </a:outerShdw>
                </a:effectLst>
              </a:rPr>
              <a:t>Información general del proyecto</a:t>
            </a:r>
            <a:endParaRPr lang="en-US" sz="3600" dirty="0">
              <a:solidFill>
                <a:schemeClr val="accent6">
                  <a:lumMod val="50000"/>
                </a:schemeClr>
              </a:solidFill>
              <a:effectLst>
                <a:outerShdw blurRad="38100" dist="38100" dir="2700000" algn="tl">
                  <a:srgbClr val="000000">
                    <a:alpha val="43137"/>
                  </a:srgbClr>
                </a:outerShdw>
              </a:effectLst>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Rectángulo 6"/>
          <p:cNvSpPr/>
          <p:nvPr/>
        </p:nvSpPr>
        <p:spPr>
          <a:xfrm rot="16200000">
            <a:off x="-1134872" y="3527254"/>
            <a:ext cx="2749343"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43. </a:t>
            </a:r>
            <a:r>
              <a:rPr lang="es-CO" sz="800" dirty="0">
                <a:solidFill>
                  <a:schemeClr val="bg1">
                    <a:lumMod val="50000"/>
                  </a:schemeClr>
                </a:solidFill>
                <a:latin typeface="Arial Rounded MT Bold" panose="020F0704030504030204" pitchFamily="34" charset="0"/>
              </a:rPr>
              <a:t>Seguimiento al bienestar institucional, calidad de vida e inclusión en contextos universitarios</a:t>
            </a:r>
            <a:endParaRPr lang="es-CO" sz="800" dirty="0">
              <a:solidFill>
                <a:schemeClr val="bg1">
                  <a:lumMod val="50000"/>
                </a:schemeClr>
              </a:solidFill>
              <a:latin typeface="Arial Rounded MT Bold" panose="020F070403050403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3249929626"/>
              </p:ext>
            </p:extLst>
          </p:nvPr>
        </p:nvGraphicFramePr>
        <p:xfrm>
          <a:off x="1156447" y="1077446"/>
          <a:ext cx="9448800" cy="5222589"/>
        </p:xfrm>
        <a:graphic>
          <a:graphicData uri="http://schemas.openxmlformats.org/drawingml/2006/table">
            <a:tbl>
              <a:tblPr firstRow="1" firstCol="1" bandRow="1"/>
              <a:tblGrid>
                <a:gridCol w="2183693">
                  <a:extLst>
                    <a:ext uri="{9D8B030D-6E8A-4147-A177-3AD203B41FA5}">
                      <a16:colId xmlns:a16="http://schemas.microsoft.com/office/drawing/2014/main" val="2474898155"/>
                    </a:ext>
                  </a:extLst>
                </a:gridCol>
                <a:gridCol w="7265107">
                  <a:extLst>
                    <a:ext uri="{9D8B030D-6E8A-4147-A177-3AD203B41FA5}">
                      <a16:colId xmlns:a16="http://schemas.microsoft.com/office/drawing/2014/main" val="203517227"/>
                    </a:ext>
                  </a:extLst>
                </a:gridCol>
              </a:tblGrid>
              <a:tr h="168930">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BCV - 43)</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69459"/>
                  </a:ext>
                </a:extLst>
              </a:tr>
              <a:tr h="279436">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de Responsabilidad Social y Bienestar Universitario      </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5595818"/>
                  </a:ext>
                </a:extLst>
              </a:tr>
              <a:tr h="279436">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Bienestar Institucional, calidad de vida e inclusión en contextos universitarios</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0951834"/>
                  </a:ext>
                </a:extLst>
              </a:tr>
              <a:tr h="168930">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Yetsika Natalia Villa Montes</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80796"/>
                  </a:ext>
                </a:extLst>
              </a:tr>
              <a:tr h="168930">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Acompañamiento Integral e inclusión</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9501462"/>
                  </a:ext>
                </a:extLst>
              </a:tr>
              <a:tr h="337859">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Bienestar Institucional</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9470957"/>
                  </a:ext>
                </a:extLst>
              </a:tr>
              <a:tr h="146895">
                <a:tc rowSpan="4">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Estudiantes</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64364533"/>
                  </a:ext>
                </a:extLst>
              </a:tr>
              <a:tr h="146895">
                <a:tc vMerge="1">
                  <a:txBody>
                    <a:bodyPr/>
                    <a:lstStyle/>
                    <a:p>
                      <a:endParaRPr lang="es-CO"/>
                    </a:p>
                  </a:txBody>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7. Pertinencia e impacto social</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9340954"/>
                  </a:ext>
                </a:extLst>
              </a:tr>
              <a:tr h="146895">
                <a:tc vMerge="1">
                  <a:txBody>
                    <a:bodyPr/>
                    <a:lstStyle/>
                    <a:p>
                      <a:endParaRPr lang="es-CO"/>
                    </a:p>
                  </a:txBody>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 Procesos de autoevaluación y autorregulación</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9631641"/>
                  </a:ext>
                </a:extLst>
              </a:tr>
              <a:tr h="168930">
                <a:tc vMerge="1">
                  <a:txBody>
                    <a:bodyPr/>
                    <a:lstStyle/>
                    <a:p>
                      <a:endParaRPr lang="es-CO"/>
                    </a:p>
                  </a:txBody>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9. Bienestar institucional</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06351433"/>
                  </a:ext>
                </a:extLst>
              </a:tr>
              <a:tr h="337859">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10. Gestión de la información</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39997700"/>
                  </a:ext>
                </a:extLst>
              </a:tr>
              <a:tr h="838310">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Administración de la Información Estratégica - AIE - Oficina de Planeación - Grupos de investigación</a:t>
                      </a:r>
                      <a:br>
                        <a:rPr lang="es-CO" sz="105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5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Las diferentes dependencias de la Vicerrectoría y de la Universidad involucradas en la atención integral a los estudiantes y a la comunidad universitaria. - Facultad de Ciencias Empresariales</a:t>
                      </a:r>
                      <a:endParaRPr lang="es-CO" sz="1100" dirty="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0598050"/>
                  </a:ext>
                </a:extLst>
              </a:tr>
              <a:tr h="337859">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Ninguno</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2980048"/>
                  </a:ext>
                </a:extLst>
              </a:tr>
              <a:tr h="146895">
                <a:tc rowSpan="2">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Articulación interna para la gestión del contexto</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5984851"/>
                  </a:ext>
                </a:extLst>
              </a:tr>
              <a:tr h="190964">
                <a:tc vMerge="1">
                  <a:txBody>
                    <a:bodyPr/>
                    <a:lstStyle/>
                    <a:p>
                      <a:endParaRPr lang="es-CO"/>
                    </a:p>
                  </a:txBody>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Acceso, inserción y acompañamiento estudiantil</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1591989"/>
                  </a:ext>
                </a:extLst>
              </a:tr>
              <a:tr h="279436">
                <a:tc rowSpan="4">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 Poner fin a la pobreza en todas sus formas en todo el mundo</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8957720"/>
                  </a:ext>
                </a:extLst>
              </a:tr>
              <a:tr h="279436">
                <a:tc vMerge="1">
                  <a:txBody>
                    <a:bodyPr/>
                    <a:lstStyle/>
                    <a:p>
                      <a:endParaRPr lang="es-CO"/>
                    </a:p>
                  </a:txBody>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Poner fin al hambre, lograr la seguridad alimentaria y la mejora de la nutrición y promover la agricultura sostenible</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9741182"/>
                  </a:ext>
                </a:extLst>
              </a:tr>
              <a:tr h="279436">
                <a:tc vMerge="1">
                  <a:txBody>
                    <a:bodyPr/>
                    <a:lstStyle/>
                    <a:p>
                      <a:endParaRPr lang="es-CO"/>
                    </a:p>
                  </a:txBody>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 Garantizar una vida sana y promover el bienestar para todos en todas las edades</a:t>
                      </a:r>
                      <a:endParaRPr lang="es-CO" sz="110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752443"/>
                  </a:ext>
                </a:extLst>
              </a:tr>
              <a:tr h="419155">
                <a:tc vMerge="1">
                  <a:txBody>
                    <a:bodyPr/>
                    <a:lstStyle/>
                    <a:p>
                      <a:endParaRPr lang="es-CO"/>
                    </a:p>
                  </a:txBody>
                  <a:tcPr/>
                </a:tc>
                <a:tc>
                  <a:txBody>
                    <a:bodyPr/>
                    <a:lstStyle/>
                    <a:p>
                      <a:pPr>
                        <a:spcAft>
                          <a:spcPts val="0"/>
                        </a:spcAft>
                      </a:pPr>
                      <a:r>
                        <a:rPr lang="es-CO" sz="105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100" dirty="0">
                        <a:effectLst/>
                        <a:latin typeface="Times New Roman" panose="02020603050405020304" pitchFamily="18" charset="0"/>
                        <a:ea typeface="SimSun" panose="02010600030101010101" pitchFamily="2" charset="-122"/>
                      </a:endParaRPr>
                    </a:p>
                  </a:txBody>
                  <a:tcPr marL="38050" marR="38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8313251"/>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52917" y="29271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Identificación del problema, necesidad u oportunidad </a:t>
            </a:r>
          </a:p>
        </p:txBody>
      </p:sp>
      <p:sp>
        <p:nvSpPr>
          <p:cNvPr id="2" name="Rectángulo 1"/>
          <p:cNvSpPr/>
          <p:nvPr/>
        </p:nvSpPr>
        <p:spPr>
          <a:xfrm>
            <a:off x="776631" y="1282880"/>
            <a:ext cx="3840192" cy="4693593"/>
          </a:xfrm>
          <a:prstGeom prst="rect">
            <a:avLst/>
          </a:prstGeom>
        </p:spPr>
        <p:txBody>
          <a:bodyPr wrap="square">
            <a:spAutoFit/>
          </a:bodyPr>
          <a:lstStyle/>
          <a:p>
            <a:pPr algn="just"/>
            <a:r>
              <a:rPr lang="es-CO" sz="1150" dirty="0">
                <a:latin typeface="Arial Narrow" panose="020B0606020202030204" pitchFamily="34" charset="0"/>
              </a:rPr>
              <a:t>La Vicerrectoría de Responsabilidad Social y Bienestar Universitario (VRSBU) diseña e implementa diferentes políticas, planes y programas para mejorar la calidad de vida de la comunidad universitaria. Actualmente, la VRSBU lleva a cabo cinco proyectos institucionales: Formación para la vida, gestión social, promoción de la salud integral, gestión estratégica y el Plan de Acompañamiento Integral (PAI). Cada uno de estos proyectos desarrolla actividades con el fin de atacar y dar solución a diversas problemáticas de la comunidad universitaria. A pesar de esto, no se tienen completamente identificadas y cuantificadas las principales problemáticas sociales que afectan a la población estudiantil de la UTP y por ende los programas de acompañamiento no necesariamente benefician a los grupos más vulnerables en función de las condiciones físicas, económicas, sociales, políticas, técnicas, ideológicas, culturales, educativas, ecológicas e institucionales.</a:t>
            </a:r>
          </a:p>
          <a:p>
            <a:pPr algn="just"/>
            <a:r>
              <a:rPr lang="es-CO" sz="1150" dirty="0">
                <a:latin typeface="Arial Narrow" panose="020B0606020202030204" pitchFamily="34" charset="0"/>
              </a:rPr>
              <a:t> </a:t>
            </a:r>
          </a:p>
          <a:p>
            <a:pPr algn="just"/>
            <a:r>
              <a:rPr lang="es-CO" sz="1150" dirty="0">
                <a:latin typeface="Arial Narrow" panose="020B0606020202030204" pitchFamily="34" charset="0"/>
              </a:rPr>
              <a:t>Además, los resultados de una política, programa o proyecto, son evaluados básicamente determinando cuánta participación ha habido y cuántas actividades se han realizado. Sin embargo, la medición adecuada del impacto debe contemplar diferentes medidas, más allá de simples conteos, como, por ejemplo: focalización, cobertura, eficiencia, eficacia, calidad, recursos, y duración, entre otros. No medir el impacto social de los programas representa un gran problema, ya que, sin esta medición, no es posible determinar si los programas están cumpliendo con sus objetivos</a:t>
            </a:r>
          </a:p>
        </p:txBody>
      </p:sp>
      <p:sp>
        <p:nvSpPr>
          <p:cNvPr id="9" name="Rectángulo 8"/>
          <p:cNvSpPr/>
          <p:nvPr/>
        </p:nvSpPr>
        <p:spPr>
          <a:xfrm rot="16200000">
            <a:off x="-1134872" y="3527254"/>
            <a:ext cx="2749343"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43. </a:t>
            </a:r>
            <a:r>
              <a:rPr lang="es-CO" sz="800" dirty="0">
                <a:solidFill>
                  <a:schemeClr val="bg1">
                    <a:lumMod val="50000"/>
                  </a:schemeClr>
                </a:solidFill>
                <a:latin typeface="Arial Rounded MT Bold" panose="020F0704030504030204" pitchFamily="34" charset="0"/>
              </a:rPr>
              <a:t>Seguimiento al bienestar institucional, calidad de vida e inclusión en contextos universitarios</a:t>
            </a:r>
            <a:endParaRPr lang="es-CO" sz="800" dirty="0">
              <a:solidFill>
                <a:schemeClr val="bg1">
                  <a:lumMod val="50000"/>
                </a:schemeClr>
              </a:solidFill>
              <a:latin typeface="Arial Rounded MT Bold" panose="020F070403050403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55665816"/>
              </p:ext>
            </p:extLst>
          </p:nvPr>
        </p:nvGraphicFramePr>
        <p:xfrm>
          <a:off x="4984377" y="1380238"/>
          <a:ext cx="5898777" cy="5143500"/>
        </p:xfrm>
        <a:graphic>
          <a:graphicData uri="http://schemas.openxmlformats.org/drawingml/2006/table">
            <a:tbl>
              <a:tblPr firstRow="1" firstCol="1" bandRow="1"/>
              <a:tblGrid>
                <a:gridCol w="1389530">
                  <a:extLst>
                    <a:ext uri="{9D8B030D-6E8A-4147-A177-3AD203B41FA5}">
                      <a16:colId xmlns:a16="http://schemas.microsoft.com/office/drawing/2014/main" val="1085947626"/>
                    </a:ext>
                  </a:extLst>
                </a:gridCol>
                <a:gridCol w="2501153">
                  <a:extLst>
                    <a:ext uri="{9D8B030D-6E8A-4147-A177-3AD203B41FA5}">
                      <a16:colId xmlns:a16="http://schemas.microsoft.com/office/drawing/2014/main" val="2367817882"/>
                    </a:ext>
                  </a:extLst>
                </a:gridCol>
                <a:gridCol w="2008094">
                  <a:extLst>
                    <a:ext uri="{9D8B030D-6E8A-4147-A177-3AD203B41FA5}">
                      <a16:colId xmlns:a16="http://schemas.microsoft.com/office/drawing/2014/main" val="372141985"/>
                    </a:ext>
                  </a:extLst>
                </a:gridCol>
              </a:tblGrid>
              <a:tr h="209550">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extLst>
                  <a:ext uri="{0D108BD9-81ED-4DB2-BD59-A6C34878D82A}">
                    <a16:rowId xmlns:a16="http://schemas.microsoft.com/office/drawing/2014/main" val="4108334797"/>
                  </a:ext>
                </a:extLst>
              </a:tr>
              <a:tr h="389890">
                <a:tc rowSpan="7">
                  <a:txBody>
                    <a:bodyPr/>
                    <a:lstStyle/>
                    <a:p>
                      <a:pPr algn="ct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Desarticulación en la ejecución y apropiación de las acciones de bienestar institucional para la Comunidad Universitaria.</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 No se tienen completamente identificadas y cuantificadas las principales problemáticas sociales que afectan a la población estudiantil de la UTP</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1.1 Se desconoce de forma parcial los grupos poblacionales vulnerables de la UTP</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1.2 No hay un adecuado monitoreo de los estudiantes en términos sociales a lo largo de su vida universitaria</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2461193"/>
                  </a:ext>
                </a:extLst>
              </a:tr>
              <a:tr h="389890">
                <a:tc vMerge="1">
                  <a:txBody>
                    <a:bodyPr/>
                    <a:lstStyle/>
                    <a:p>
                      <a:endParaRPr lang="es-CO"/>
                    </a:p>
                  </a:txBody>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No existe una herramienta de medición del impacto social de los programas de acompañamiento implementada como estrategia de inteligencia institucional.</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2.1 Se desconoce la articulación entre recursos, productos y resultados de los programas</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2.2 No todos los programas cuentan con las condiciones necesarias en términos de información respecto a mediciones, antes y después de la intervención.</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7699834"/>
                  </a:ext>
                </a:extLst>
              </a:tr>
              <a:tr h="209550">
                <a:tc vMerge="1">
                  <a:txBody>
                    <a:bodyPr/>
                    <a:lstStyle/>
                    <a:p>
                      <a:endParaRPr lang="es-CO"/>
                    </a:p>
                  </a:txBody>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extLst>
                  <a:ext uri="{0D108BD9-81ED-4DB2-BD59-A6C34878D82A}">
                    <a16:rowId xmlns:a16="http://schemas.microsoft.com/office/drawing/2014/main" val="2373150235"/>
                  </a:ext>
                </a:extLst>
              </a:tr>
              <a:tr h="271780">
                <a:tc vMerge="1">
                  <a:txBody>
                    <a:bodyPr/>
                    <a:lstStyle/>
                    <a:p>
                      <a:endParaRPr lang="es-CO"/>
                    </a:p>
                  </a:txBody>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1.Los programas de acompañamiento social, formación e inclusión no necesariamente benefician a los grupos más vulnerables en función de las condiciones físicas, económicas, sociales, políticas, técnicas, ideológicas, culturales, educativas, ecológicas e institucionales.</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1.1 Deserción estudiantil</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1.2 Bajo rendimiento académico</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1.3 Desigualdad social</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7819292"/>
                  </a:ext>
                </a:extLst>
              </a:tr>
              <a:tr h="271780">
                <a:tc vMerge="1">
                  <a:txBody>
                    <a:bodyPr/>
                    <a:lstStyle/>
                    <a:p>
                      <a:endParaRPr lang="es-CO"/>
                    </a:p>
                  </a:txBody>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No lograr una plena alineación entre los programas de acompañamiento prioritarios y las verdaderas necesidades poblacionales</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2.1 Inadecuado uso de recursos</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7912644"/>
                  </a:ext>
                </a:extLst>
              </a:tr>
              <a:tr h="271780">
                <a:tc vMerge="1">
                  <a:txBody>
                    <a:bodyPr/>
                    <a:lstStyle/>
                    <a:p>
                      <a:endParaRPr lang="es-CO"/>
                    </a:p>
                  </a:txBody>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 Es posible que los recursos empleados, para adelantar los programas de acompañamiento, no se estén ejecutando de manera eficiente y eficaz</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3.1 Pérdida de capacidad de gestión</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3.2 Riesgos de sostenibilidad</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3289918"/>
                  </a:ext>
                </a:extLst>
              </a:tr>
              <a:tr h="271780">
                <a:tc vMerge="1">
                  <a:txBody>
                    <a:bodyPr/>
                    <a:lstStyle/>
                    <a:p>
                      <a:endParaRPr lang="es-CO"/>
                    </a:p>
                  </a:txBody>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4.Los programas de acompañamiento social, formación e inclusión no necesariamente benefician a los grupos más vulnerables en función de las condiciones físicas, económicas, sociales, políticas, técnicas, ideológicas, culturales, educativas, ecológicas e institucionales.</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4.1 Deserción estudiantil</a:t>
                      </a:r>
                      <a:b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4.2 Bajo rendimiento académico</a:t>
                      </a:r>
                      <a:b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4.3 Desigualdad social</a:t>
                      </a:r>
                      <a:endParaRPr lang="es-CO" sz="12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155057"/>
                  </a:ext>
                </a:extLst>
              </a:tr>
            </a:tbl>
          </a:graphicData>
        </a:graphic>
      </p:graphicFrame>
    </p:spTree>
    <p:extLst>
      <p:ext uri="{BB962C8B-B14F-4D97-AF65-F5344CB8AC3E}">
        <p14:creationId xmlns:p14="http://schemas.microsoft.com/office/powerpoint/2010/main" val="213643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cxnSp>
        <p:nvCxnSpPr>
          <p:cNvPr id="12" name="Conector recto 11"/>
          <p:cNvCxnSpPr/>
          <p:nvPr/>
        </p:nvCxnSpPr>
        <p:spPr>
          <a:xfrm>
            <a:off x="6641189" y="4019520"/>
            <a:ext cx="2538303"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13" name="Conector recto 3"/>
          <p:cNvSpPr/>
          <p:nvPr/>
        </p:nvSpPr>
        <p:spPr>
          <a:xfrm>
            <a:off x="6650521" y="1829709"/>
            <a:ext cx="262897" cy="521610"/>
          </a:xfrm>
          <a:custGeom>
            <a:avLst/>
            <a:gdLst/>
            <a:ahLst/>
            <a:cxnLst/>
            <a:rect l="0" t="0" r="0" b="0"/>
            <a:pathLst>
              <a:path>
                <a:moveTo>
                  <a:pt x="0" y="0"/>
                </a:moveTo>
                <a:lnTo>
                  <a:pt x="0" y="1316593"/>
                </a:lnTo>
                <a:lnTo>
                  <a:pt x="234424" y="1316593"/>
                </a:lnTo>
              </a:path>
            </a:pathLst>
          </a:custGeom>
          <a:noFill/>
          <a:ln w="28575">
            <a:solidFill>
              <a:srgbClr val="002060"/>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Título 1">
            <a:extLst>
              <a:ext uri="{FF2B5EF4-FFF2-40B4-BE49-F238E27FC236}">
                <a16:creationId xmlns:a16="http://schemas.microsoft.com/office/drawing/2014/main" id="{6E8F9C17-DF16-4503-A23D-C04985936785}"/>
              </a:ext>
            </a:extLst>
          </p:cNvPr>
          <p:cNvSpPr txBox="1">
            <a:spLocks/>
          </p:cNvSpPr>
          <p:nvPr/>
        </p:nvSpPr>
        <p:spPr>
          <a:xfrm>
            <a:off x="2142564" y="145215"/>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Descripción del proyecto</a:t>
            </a:r>
          </a:p>
        </p:txBody>
      </p:sp>
      <p:cxnSp>
        <p:nvCxnSpPr>
          <p:cNvPr id="15" name="Conector recto 14"/>
          <p:cNvCxnSpPr/>
          <p:nvPr/>
        </p:nvCxnSpPr>
        <p:spPr>
          <a:xfrm>
            <a:off x="6650521" y="2367341"/>
            <a:ext cx="2538303"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16" name="Grupo 15"/>
          <p:cNvGrpSpPr/>
          <p:nvPr/>
        </p:nvGrpSpPr>
        <p:grpSpPr>
          <a:xfrm>
            <a:off x="6893905" y="2032184"/>
            <a:ext cx="4722707" cy="719242"/>
            <a:chOff x="481236" y="1624130"/>
            <a:chExt cx="4001276" cy="666178"/>
          </a:xfrm>
        </p:grpSpPr>
        <p:sp>
          <p:nvSpPr>
            <p:cNvPr id="17" name="Rectángulo redondeado 16"/>
            <p:cNvSpPr/>
            <p:nvPr/>
          </p:nvSpPr>
          <p:spPr>
            <a:xfrm>
              <a:off x="481236" y="1624130"/>
              <a:ext cx="4001276" cy="666178"/>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8" name="CuadroTexto 17"/>
            <p:cNvSpPr txBox="1"/>
            <p:nvPr/>
          </p:nvSpPr>
          <p:spPr>
            <a:xfrm>
              <a:off x="500748" y="1643642"/>
              <a:ext cx="3962252" cy="627154"/>
            </a:xfrm>
            <a:prstGeom prst="rect">
              <a:avLst/>
            </a:prstGeom>
            <a:solidFill>
              <a:schemeClr val="bg1"/>
            </a:solidFill>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Administración de la Información Estratégica - AIE - Oficina de Planeación - Grupos de </a:t>
              </a:r>
              <a:r>
                <a:rPr lang="es-CO" sz="11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investigación- Las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diferentes dependencias de la Vicerrectoría y de la Universidad involucradas en la atención integral a los estudiantes y a la comunidad universitaria. - Facultad de Ciencias Empresariales</a:t>
              </a:r>
              <a:endParaRPr lang="es-CO" sz="1200" dirty="0">
                <a:latin typeface="Times New Roman" panose="02020603050405020304" pitchFamily="18" charset="0"/>
                <a:ea typeface="SimSun" panose="02010600030101010101" pitchFamily="2" charset="-122"/>
              </a:endParaRPr>
            </a:p>
          </p:txBody>
        </p:sp>
      </p:grpSp>
      <p:grpSp>
        <p:nvGrpSpPr>
          <p:cNvPr id="19" name="Grupo 18"/>
          <p:cNvGrpSpPr/>
          <p:nvPr/>
        </p:nvGrpSpPr>
        <p:grpSpPr>
          <a:xfrm>
            <a:off x="6888141" y="2946239"/>
            <a:ext cx="4801838" cy="393086"/>
            <a:chOff x="472275" y="2459414"/>
            <a:chExt cx="4022445" cy="516696"/>
          </a:xfrm>
        </p:grpSpPr>
        <p:sp>
          <p:nvSpPr>
            <p:cNvPr id="20" name="Rectángulo redondeado 19"/>
            <p:cNvSpPr/>
            <p:nvPr/>
          </p:nvSpPr>
          <p:spPr>
            <a:xfrm>
              <a:off x="472275" y="2459414"/>
              <a:ext cx="4022445" cy="516696"/>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CuadroTexto 20"/>
            <p:cNvSpPr txBox="1"/>
            <p:nvPr/>
          </p:nvSpPr>
          <p:spPr>
            <a:xfrm>
              <a:off x="487409" y="2459414"/>
              <a:ext cx="3987733" cy="499931"/>
            </a:xfrm>
            <a:prstGeom prst="rect">
              <a:avLst/>
            </a:prstGeom>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No aplica</a:t>
              </a:r>
              <a:endParaRPr lang="es-CO" sz="1100" dirty="0">
                <a:latin typeface="Times New Roman" panose="02020603050405020304" pitchFamily="18" charset="0"/>
                <a:ea typeface="SimSun" panose="02010600030101010101" pitchFamily="2" charset="-122"/>
              </a:endParaRPr>
            </a:p>
          </p:txBody>
        </p:sp>
      </p:grpSp>
      <p:grpSp>
        <p:nvGrpSpPr>
          <p:cNvPr id="22" name="Grupo 21"/>
          <p:cNvGrpSpPr/>
          <p:nvPr/>
        </p:nvGrpSpPr>
        <p:grpSpPr>
          <a:xfrm>
            <a:off x="6897749" y="3505380"/>
            <a:ext cx="4801839" cy="1066922"/>
            <a:chOff x="472275" y="3145215"/>
            <a:chExt cx="4036699" cy="626053"/>
          </a:xfrm>
        </p:grpSpPr>
        <p:sp>
          <p:nvSpPr>
            <p:cNvPr id="23" name="Rectángulo redondeado 22"/>
            <p:cNvSpPr/>
            <p:nvPr/>
          </p:nvSpPr>
          <p:spPr>
            <a:xfrm>
              <a:off x="472275" y="3145215"/>
              <a:ext cx="4036699" cy="626053"/>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CuadroTexto 23"/>
            <p:cNvSpPr txBox="1"/>
            <p:nvPr/>
          </p:nvSpPr>
          <p:spPr>
            <a:xfrm>
              <a:off x="490611" y="3163551"/>
              <a:ext cx="4000027" cy="589381"/>
            </a:xfrm>
            <a:prstGeom prst="rect">
              <a:avLst/>
            </a:prstGeom>
            <a:solidFill>
              <a:schemeClr val="bg1"/>
            </a:solidFill>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000" dirty="0">
                  <a:latin typeface="Arial Narrow" panose="020B0606020202030204" pitchFamily="34" charset="0"/>
                </a:rPr>
                <a:t>Este proyecto está dirigido a los actores internos y externos de la Universidad Tecnológica de Pereira. En particular es de interés para estudiantes, población en condición de vulnerabilidad que demandan una atención especial en virtud de sus condiciones sociales, ejecutores de los programas de bienestar, acompañamiento, formación e inclusión, directivos y administradores de recursos de componente social, benefactores externos, administración municipal y departamental, entre los más sobresalientes</a:t>
              </a:r>
              <a:r>
                <a:rPr lang="es-CO" sz="1000" dirty="0" smtClean="0">
                  <a:latin typeface="Arial Narrow" panose="020B0606020202030204" pitchFamily="34" charset="0"/>
                </a:rPr>
                <a:t>.</a:t>
              </a:r>
              <a:endParaRPr lang="es-CO" sz="1000" dirty="0">
                <a:latin typeface="Arial Narrow" panose="020B0606020202030204" pitchFamily="34" charset="0"/>
              </a:endParaRPr>
            </a:p>
          </p:txBody>
        </p:sp>
      </p:grpSp>
      <p:sp>
        <p:nvSpPr>
          <p:cNvPr id="25" name="Marco 24"/>
          <p:cNvSpPr/>
          <p:nvPr/>
        </p:nvSpPr>
        <p:spPr>
          <a:xfrm>
            <a:off x="6452738" y="1289618"/>
            <a:ext cx="2189240" cy="612273"/>
          </a:xfrm>
          <a:prstGeom prst="frame">
            <a:avLst/>
          </a:prstGeom>
          <a:solidFill>
            <a:srgbClr val="002060"/>
          </a:solidFill>
          <a:ln>
            <a:solidFill>
              <a:srgbClr val="0042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26" name="Imagen 25"/>
          <p:cNvPicPr>
            <a:picLocks noChangeAspect="1"/>
          </p:cNvPicPr>
          <p:nvPr/>
        </p:nvPicPr>
        <p:blipFill>
          <a:blip r:embed="rId3"/>
          <a:stretch>
            <a:fillRect/>
          </a:stretch>
        </p:blipFill>
        <p:spPr>
          <a:xfrm>
            <a:off x="6051763" y="4694874"/>
            <a:ext cx="4476486" cy="671473"/>
          </a:xfrm>
          <a:prstGeom prst="rect">
            <a:avLst/>
          </a:prstGeom>
        </p:spPr>
      </p:pic>
      <p:sp>
        <p:nvSpPr>
          <p:cNvPr id="27" name="CuadroTexto 26"/>
          <p:cNvSpPr txBox="1"/>
          <p:nvPr/>
        </p:nvSpPr>
        <p:spPr>
          <a:xfrm>
            <a:off x="6571465" y="1442279"/>
            <a:ext cx="1880356" cy="319786"/>
          </a:xfrm>
          <a:prstGeom prst="rect">
            <a:avLst/>
          </a:prstGeom>
          <a:solidFill>
            <a:schemeClr val="bg1"/>
          </a:solidFill>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chemeClr val="accent6">
                    <a:lumMod val="50000"/>
                  </a:schemeClr>
                </a:solidFill>
                <a:effectLst>
                  <a:outerShdw blurRad="38100" dist="38100" dir="2700000" algn="tl">
                    <a:srgbClr val="000000">
                      <a:alpha val="43137"/>
                    </a:srgbClr>
                  </a:outerShdw>
                </a:effectLst>
                <a:latin typeface="+mj-lt"/>
                <a:ea typeface="+mj-ea"/>
                <a:cs typeface="+mj-cs"/>
              </a:rPr>
              <a:t>Involucrados</a:t>
            </a:r>
          </a:p>
        </p:txBody>
      </p:sp>
      <p:cxnSp>
        <p:nvCxnSpPr>
          <p:cNvPr id="28" name="Conector recto 27"/>
          <p:cNvCxnSpPr/>
          <p:nvPr/>
        </p:nvCxnSpPr>
        <p:spPr>
          <a:xfrm flipH="1">
            <a:off x="6650521" y="2520149"/>
            <a:ext cx="1" cy="151770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2" name="Rectángulo 1"/>
          <p:cNvSpPr/>
          <p:nvPr/>
        </p:nvSpPr>
        <p:spPr>
          <a:xfrm>
            <a:off x="781633" y="1089804"/>
            <a:ext cx="4517754" cy="4893647"/>
          </a:xfrm>
          <a:prstGeom prst="rect">
            <a:avLst/>
          </a:prstGeom>
        </p:spPr>
        <p:txBody>
          <a:bodyPr wrap="square">
            <a:spAutoFit/>
          </a:bodyPr>
          <a:lstStyle/>
          <a:p>
            <a:pPr algn="just"/>
            <a:r>
              <a:rPr lang="es-CO" sz="1300" dirty="0">
                <a:latin typeface="Arial Narrow" panose="020B0606020202030204" pitchFamily="34" charset="0"/>
              </a:rPr>
              <a:t>El proyecto se compone fundamentalmente de 2 aristas: la primera se basa en el desarrollo de estudios enfocados a identificar y cuantificar las principales problemáticas sociales a partir del trabajo interdisciplinario con otras áreas encargadas de la atención estudiantil en temas sociales, académicos, de salud física y mental. Estos estudios tienen como primera intención identificar cuáles son las necesidades y problemáticas sociales de la comunidad universitaria y cuantificar su incidencia en la calidad de vida. Adicionalmente, los estudios contribuyen a establecer los grupos más vulnerables que requieren atención priorizada, lo cual sirve de insumo para que cada programa pueda orientarse a la comunidad que realmente lo necesita.</a:t>
            </a:r>
          </a:p>
          <a:p>
            <a:pPr algn="just"/>
            <a:r>
              <a:rPr lang="es-CO" sz="1300" dirty="0">
                <a:latin typeface="Arial Narrow" panose="020B0606020202030204" pitchFamily="34" charset="0"/>
              </a:rPr>
              <a:t> </a:t>
            </a:r>
          </a:p>
          <a:p>
            <a:pPr algn="just"/>
            <a:r>
              <a:rPr lang="es-CO" sz="1300" dirty="0">
                <a:latin typeface="Arial Narrow" panose="020B0606020202030204" pitchFamily="34" charset="0"/>
              </a:rPr>
              <a:t>La segunda arista, consiste en desarrollar herramientas basadas en análisis de datos que permitan evaluar y cuantificar el impacto social de los programas de acompañamiento integral, formación e inclusión, en pro de verificar que la población objetivo mejore su calidad de vida y adicionalmente se proporcione un instrumento de gestión para la toma de decisiones, estratégicas y operacionales. En este sentido, con la medición del impacto se determinará si un programa, política o proyecto cumple con sus objetivos y mejorar su desempeño, logrando plena alineación entre los programas de acompañamiento prioritarios y las verdaderas necesidades poblacionales. Finalmente, la evaluación del impacto también ayuda a determinar con qué eficiencia se ejecutan los programas de acompañamiento, formación e inclusión.</a:t>
            </a:r>
          </a:p>
        </p:txBody>
      </p:sp>
      <p:pic>
        <p:nvPicPr>
          <p:cNvPr id="5122" name="Picture 2" descr="Objetivo 4 - EDUCACIÓN DE CALIDA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42534" y="5410653"/>
            <a:ext cx="1215610" cy="1215610"/>
          </a:xfrm>
          <a:prstGeom prst="rect">
            <a:avLst/>
          </a:prstGeom>
          <a:noFill/>
          <a:extLst>
            <a:ext uri="{909E8E84-426E-40DD-AFC4-6F175D3DCCD1}">
              <a14:hiddenFill xmlns:a14="http://schemas.microsoft.com/office/drawing/2010/main">
                <a:solidFill>
                  <a:srgbClr val="FFFFFF"/>
                </a:solidFill>
              </a14:hiddenFill>
            </a:ext>
          </a:extLst>
        </p:spPr>
      </p:pic>
      <p:sp>
        <p:nvSpPr>
          <p:cNvPr id="30" name="Rectángulo 29"/>
          <p:cNvSpPr/>
          <p:nvPr/>
        </p:nvSpPr>
        <p:spPr>
          <a:xfrm rot="16200000">
            <a:off x="-1134872" y="3527254"/>
            <a:ext cx="2749343"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43. </a:t>
            </a:r>
            <a:r>
              <a:rPr lang="es-CO" sz="800" dirty="0">
                <a:solidFill>
                  <a:schemeClr val="bg1">
                    <a:lumMod val="50000"/>
                  </a:schemeClr>
                </a:solidFill>
                <a:latin typeface="Arial Rounded MT Bold" panose="020F0704030504030204" pitchFamily="34" charset="0"/>
              </a:rPr>
              <a:t>Seguimiento al bienestar institucional, calidad de vida e inclusión en contextos universitarios</a:t>
            </a:r>
            <a:endParaRPr lang="es-CO" sz="800" dirty="0">
              <a:solidFill>
                <a:schemeClr val="bg1">
                  <a:lumMod val="50000"/>
                </a:schemeClr>
              </a:solidFill>
              <a:latin typeface="Arial Rounded MT Bold" panose="020F0704030504030204" pitchFamily="34" charset="0"/>
            </a:endParaRPr>
          </a:p>
        </p:txBody>
      </p:sp>
      <p:pic>
        <p:nvPicPr>
          <p:cNvPr id="4" name="Imagen 3"/>
          <p:cNvPicPr>
            <a:picLocks noChangeAspect="1"/>
          </p:cNvPicPr>
          <p:nvPr/>
        </p:nvPicPr>
        <p:blipFill>
          <a:blip r:embed="rId5"/>
          <a:stretch>
            <a:fillRect/>
          </a:stretch>
        </p:blipFill>
        <p:spPr>
          <a:xfrm>
            <a:off x="5576994" y="5393398"/>
            <a:ext cx="1232147" cy="1232147"/>
          </a:xfrm>
          <a:prstGeom prst="rect">
            <a:avLst/>
          </a:prstGeom>
        </p:spPr>
      </p:pic>
      <p:pic>
        <p:nvPicPr>
          <p:cNvPr id="5" name="Imagen 4"/>
          <p:cNvPicPr>
            <a:picLocks noChangeAspect="1"/>
          </p:cNvPicPr>
          <p:nvPr/>
        </p:nvPicPr>
        <p:blipFill>
          <a:blip r:embed="rId6"/>
          <a:stretch>
            <a:fillRect/>
          </a:stretch>
        </p:blipFill>
        <p:spPr>
          <a:xfrm>
            <a:off x="6936988" y="5401374"/>
            <a:ext cx="1225171" cy="1225171"/>
          </a:xfrm>
          <a:prstGeom prst="rect">
            <a:avLst/>
          </a:prstGeom>
        </p:spPr>
      </p:pic>
      <p:pic>
        <p:nvPicPr>
          <p:cNvPr id="3074" name="Picture 2" descr="Objetivo 3 - SALUD Y BIENESTA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90006" y="5410653"/>
            <a:ext cx="1214892" cy="12148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411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9" name="Título 1">
            <a:extLst>
              <a:ext uri="{FF2B5EF4-FFF2-40B4-BE49-F238E27FC236}">
                <a16:creationId xmlns:a16="http://schemas.microsoft.com/office/drawing/2014/main" id="{6E8F9C17-DF16-4503-A23D-C04985936785}"/>
              </a:ext>
            </a:extLst>
          </p:cNvPr>
          <p:cNvSpPr txBox="1">
            <a:spLocks/>
          </p:cNvSpPr>
          <p:nvPr/>
        </p:nvSpPr>
        <p:spPr>
          <a:xfrm>
            <a:off x="2164976" y="1950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Objetivos del proyecto</a:t>
            </a:r>
          </a:p>
        </p:txBody>
      </p:sp>
      <p:sp>
        <p:nvSpPr>
          <p:cNvPr id="30" name="Título 1">
            <a:extLst>
              <a:ext uri="{FF2B5EF4-FFF2-40B4-BE49-F238E27FC236}">
                <a16:creationId xmlns:a16="http://schemas.microsoft.com/office/drawing/2014/main" id="{6E8F9C17-DF16-4503-A23D-C04985936785}"/>
              </a:ext>
            </a:extLst>
          </p:cNvPr>
          <p:cNvSpPr txBox="1">
            <a:spLocks/>
          </p:cNvSpPr>
          <p:nvPr/>
        </p:nvSpPr>
        <p:spPr>
          <a:xfrm>
            <a:off x="645459" y="818663"/>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chemeClr val="accent6">
                    <a:lumMod val="50000"/>
                  </a:schemeClr>
                </a:solidFill>
                <a:effectLst>
                  <a:outerShdw blurRad="38100" dist="38100" dir="2700000" algn="tl">
                    <a:srgbClr val="000000">
                      <a:alpha val="43137"/>
                    </a:srgbClr>
                  </a:outerShdw>
                </a:effectLst>
              </a:rPr>
              <a:t>General</a:t>
            </a:r>
            <a:endParaRPr lang="es-CO" sz="3200" dirty="0">
              <a:solidFill>
                <a:schemeClr val="accent6">
                  <a:lumMod val="50000"/>
                </a:schemeClr>
              </a:solidFill>
              <a:effectLst>
                <a:outerShdw blurRad="38100" dist="38100" dir="2700000" algn="tl">
                  <a:srgbClr val="000000">
                    <a:alpha val="43137"/>
                  </a:srgbClr>
                </a:outerShdw>
              </a:effectLst>
            </a:endParaRPr>
          </a:p>
        </p:txBody>
      </p:sp>
      <p:sp>
        <p:nvSpPr>
          <p:cNvPr id="31" name="Título 1">
            <a:extLst>
              <a:ext uri="{FF2B5EF4-FFF2-40B4-BE49-F238E27FC236}">
                <a16:creationId xmlns:a16="http://schemas.microsoft.com/office/drawing/2014/main" id="{6E8F9C17-DF16-4503-A23D-C04985936785}"/>
              </a:ext>
            </a:extLst>
          </p:cNvPr>
          <p:cNvSpPr txBox="1">
            <a:spLocks/>
          </p:cNvSpPr>
          <p:nvPr/>
        </p:nvSpPr>
        <p:spPr>
          <a:xfrm>
            <a:off x="645459" y="2635233"/>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chemeClr val="accent6">
                    <a:lumMod val="50000"/>
                  </a:schemeClr>
                </a:solidFill>
                <a:effectLst>
                  <a:outerShdw blurRad="38100" dist="38100" dir="2700000" algn="tl">
                    <a:srgbClr val="000000">
                      <a:alpha val="43137"/>
                    </a:srgbClr>
                  </a:outerShdw>
                </a:effectLst>
              </a:rPr>
              <a:t>Específicos</a:t>
            </a:r>
            <a:endParaRPr lang="es-CO" sz="3200" dirty="0">
              <a:solidFill>
                <a:schemeClr val="accent6">
                  <a:lumMod val="50000"/>
                </a:schemeClr>
              </a:solidFill>
              <a:effectLst>
                <a:outerShdw blurRad="38100" dist="38100" dir="2700000" algn="tl">
                  <a:srgbClr val="000000">
                    <a:alpha val="43137"/>
                  </a:srgbClr>
                </a:outerShdw>
              </a:effectLst>
            </a:endParaRPr>
          </a:p>
        </p:txBody>
      </p:sp>
      <p:sp>
        <p:nvSpPr>
          <p:cNvPr id="2" name="Rectángulo 1"/>
          <p:cNvSpPr/>
          <p:nvPr/>
        </p:nvSpPr>
        <p:spPr>
          <a:xfrm>
            <a:off x="727272" y="1468447"/>
            <a:ext cx="10336307" cy="923330"/>
          </a:xfrm>
          <a:prstGeom prst="rect">
            <a:avLst/>
          </a:prstGeom>
        </p:spPr>
        <p:txBody>
          <a:bodyPr wrap="square">
            <a:spAutoFit/>
          </a:bodyPr>
          <a:lstStyle/>
          <a:p>
            <a:pPr algn="just"/>
            <a:r>
              <a:rPr lang="es-CO" dirty="0">
                <a:latin typeface="Arial Narrow" panose="020B0606020202030204" pitchFamily="34" charset="0"/>
              </a:rPr>
              <a:t>Fortalecer la identificación y el análisis de las problemáticas sociales de la comunidad universitaria, cuantificar y monitorear los niveles y condiciones de calidad de vida, y medir el impacto de los programas de acompañamiento, formación e inclusión tal que se puedan obtener instrumentos para la gestión y toma de decisiones.	</a:t>
            </a:r>
            <a:endParaRPr lang="es-CO" dirty="0">
              <a:latin typeface="Arial Narrow" panose="020B0606020202030204" pitchFamily="34" charset="0"/>
            </a:endParaRPr>
          </a:p>
        </p:txBody>
      </p:sp>
      <p:sp>
        <p:nvSpPr>
          <p:cNvPr id="3" name="Rectángulo 2"/>
          <p:cNvSpPr/>
          <p:nvPr/>
        </p:nvSpPr>
        <p:spPr>
          <a:xfrm>
            <a:off x="1010849" y="3696531"/>
            <a:ext cx="9769151" cy="2308324"/>
          </a:xfrm>
          <a:prstGeom prst="rect">
            <a:avLst/>
          </a:prstGeom>
        </p:spPr>
        <p:txBody>
          <a:bodyPr wrap="square">
            <a:spAutoFit/>
          </a:bodyPr>
          <a:lstStyle/>
          <a:p>
            <a:pPr marL="285750" lvl="0" indent="-285750" algn="just">
              <a:buFontTx/>
              <a:buChar char="-"/>
            </a:pPr>
            <a:r>
              <a:rPr lang="es-CO" dirty="0" smtClean="0">
                <a:latin typeface="Arial Narrow" panose="020B0606020202030204" pitchFamily="34" charset="0"/>
              </a:rPr>
              <a:t>Desarrollar </a:t>
            </a:r>
            <a:r>
              <a:rPr lang="es-CO" dirty="0">
                <a:latin typeface="Arial Narrow" panose="020B0606020202030204" pitchFamily="34" charset="0"/>
              </a:rPr>
              <a:t>estudios enfocados en identificar y cuantificar las principales problemáticas sociales a partir del trabajo interdisciplinario con otras áreas encargadas de la atención estudiantil en temas sociales, académicos, de salud física y mental, entre </a:t>
            </a:r>
            <a:r>
              <a:rPr lang="es-CO" dirty="0" smtClean="0">
                <a:latin typeface="Arial Narrow" panose="020B0606020202030204" pitchFamily="34" charset="0"/>
              </a:rPr>
              <a:t>otros.</a:t>
            </a:r>
          </a:p>
          <a:p>
            <a:pPr marL="285750" lvl="0" indent="-285750" algn="just">
              <a:buFontTx/>
              <a:buChar char="-"/>
            </a:pPr>
            <a:endParaRPr lang="es-CO" dirty="0">
              <a:latin typeface="Arial Narrow" panose="020B0606020202030204" pitchFamily="34" charset="0"/>
            </a:endParaRPr>
          </a:p>
          <a:p>
            <a:pPr marL="285750" lvl="0" indent="-285750" algn="just">
              <a:buFontTx/>
              <a:buChar char="-"/>
            </a:pPr>
            <a:r>
              <a:rPr lang="es-CO" dirty="0" smtClean="0">
                <a:latin typeface="Arial Narrow" panose="020B0606020202030204" pitchFamily="34" charset="0"/>
              </a:rPr>
              <a:t>Desarrollar </a:t>
            </a:r>
            <a:r>
              <a:rPr lang="es-CO" dirty="0">
                <a:latin typeface="Arial Narrow" panose="020B0606020202030204" pitchFamily="34" charset="0"/>
              </a:rPr>
              <a:t>herramientas basadas en análisis de datos que permitan evaluar y cuantificar el impacto social de los programas de acompañamiento integral, formación e inclusión, en pro de verificar que la población objetivo mejore su calidad de vida y proporcionar un instrumento de gestión para la toma de decisiones estratégicas y operacionales.	</a:t>
            </a:r>
            <a:r>
              <a:rPr lang="es-CO" dirty="0"/>
              <a:t>	</a:t>
            </a:r>
            <a:r>
              <a:rPr lang="es-CO" dirty="0"/>
              <a:t>	</a:t>
            </a:r>
            <a:r>
              <a:rPr lang="es-CO"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	</a:t>
            </a:r>
            <a:endParaRPr lang="es-CO"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endParaRPr>
          </a:p>
        </p:txBody>
      </p:sp>
      <p:sp>
        <p:nvSpPr>
          <p:cNvPr id="9" name="Rectángulo 8"/>
          <p:cNvSpPr/>
          <p:nvPr/>
        </p:nvSpPr>
        <p:spPr>
          <a:xfrm rot="16200000">
            <a:off x="-1134872" y="3527254"/>
            <a:ext cx="2749343"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43. </a:t>
            </a:r>
            <a:r>
              <a:rPr lang="es-CO" sz="800" dirty="0">
                <a:solidFill>
                  <a:schemeClr val="bg1">
                    <a:lumMod val="50000"/>
                  </a:schemeClr>
                </a:solidFill>
                <a:latin typeface="Arial Rounded MT Bold" panose="020F0704030504030204" pitchFamily="34" charset="0"/>
              </a:rPr>
              <a:t>Seguimiento al bienestar institucional, calidad de vida e inclusión en contextos universitarios</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302514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9" name="Título 1">
            <a:extLst>
              <a:ext uri="{FF2B5EF4-FFF2-40B4-BE49-F238E27FC236}">
                <a16:creationId xmlns:a16="http://schemas.microsoft.com/office/drawing/2014/main" id="{6E8F9C17-DF16-4503-A23D-C04985936785}"/>
              </a:ext>
            </a:extLst>
          </p:cNvPr>
          <p:cNvSpPr txBox="1">
            <a:spLocks/>
          </p:cNvSpPr>
          <p:nvPr/>
        </p:nvSpPr>
        <p:spPr>
          <a:xfrm>
            <a:off x="2164976" y="1950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chemeClr val="accent6">
                    <a:lumMod val="50000"/>
                  </a:schemeClr>
                </a:solidFill>
                <a:effectLst>
                  <a:outerShdw blurRad="38100" dist="38100" dir="2700000" algn="tl">
                    <a:srgbClr val="000000">
                      <a:alpha val="43137"/>
                    </a:srgbClr>
                  </a:outerShdw>
                </a:effectLst>
              </a:rPr>
              <a:t>Planes operativos</a:t>
            </a:r>
            <a:endParaRPr lang="es-CO" sz="3600" dirty="0">
              <a:solidFill>
                <a:schemeClr val="accent6">
                  <a:lumMod val="50000"/>
                </a:schemeClr>
              </a:solidFill>
              <a:effectLst>
                <a:outerShdw blurRad="38100" dist="38100" dir="2700000" algn="tl">
                  <a:srgbClr val="000000">
                    <a:alpha val="43137"/>
                  </a:srgbClr>
                </a:outerShdw>
              </a:effectLst>
            </a:endParaRPr>
          </a:p>
        </p:txBody>
      </p:sp>
      <p:graphicFrame>
        <p:nvGraphicFramePr>
          <p:cNvPr id="8" name="Tabla 7"/>
          <p:cNvGraphicFramePr>
            <a:graphicFrameLocks noGrp="1"/>
          </p:cNvGraphicFramePr>
          <p:nvPr>
            <p:extLst>
              <p:ext uri="{D42A27DB-BD31-4B8C-83A1-F6EECF244321}">
                <p14:modId xmlns:p14="http://schemas.microsoft.com/office/powerpoint/2010/main" val="971026080"/>
              </p:ext>
            </p:extLst>
          </p:nvPr>
        </p:nvGraphicFramePr>
        <p:xfrm>
          <a:off x="1184804" y="1434106"/>
          <a:ext cx="9592236" cy="4257567"/>
        </p:xfrm>
        <a:graphic>
          <a:graphicData uri="http://schemas.openxmlformats.org/drawingml/2006/table">
            <a:tbl>
              <a:tblPr firstRow="1" firstCol="1" bandRow="1"/>
              <a:tblGrid>
                <a:gridCol w="2640374">
                  <a:extLst>
                    <a:ext uri="{9D8B030D-6E8A-4147-A177-3AD203B41FA5}">
                      <a16:colId xmlns:a16="http://schemas.microsoft.com/office/drawing/2014/main" val="622973615"/>
                    </a:ext>
                  </a:extLst>
                </a:gridCol>
                <a:gridCol w="6951862">
                  <a:extLst>
                    <a:ext uri="{9D8B030D-6E8A-4147-A177-3AD203B41FA5}">
                      <a16:colId xmlns:a16="http://schemas.microsoft.com/office/drawing/2014/main" val="2008709917"/>
                    </a:ext>
                  </a:extLst>
                </a:gridCol>
              </a:tblGrid>
              <a:tr h="35249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latin typeface="Arial Narrow" panose="020B0606020202030204" pitchFamily="34" charset="0"/>
                        </a:rPr>
                        <a:t>Acciones</a:t>
                      </a:r>
                      <a:endParaRPr lang="es-CO" sz="2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extLst>
                  <a:ext uri="{0D108BD9-81ED-4DB2-BD59-A6C34878D82A}">
                    <a16:rowId xmlns:a16="http://schemas.microsoft.com/office/drawing/2014/main" val="3686363448"/>
                  </a:ext>
                </a:extLst>
              </a:tr>
              <a:tr h="167052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Problemáticas sociales de la comunidad universitaria</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600" kern="1200" dirty="0" smtClean="0">
                          <a:solidFill>
                            <a:schemeClr val="tx1"/>
                          </a:solidFill>
                          <a:effectLst/>
                          <a:latin typeface="Arial Narrow" panose="020B0606020202030204" pitchFamily="34" charset="0"/>
                          <a:ea typeface="+mn-ea"/>
                          <a:cs typeface="+mn-cs"/>
                        </a:rPr>
                        <a:t>Actualizar el auto reconocimiento de vulnerabilidad para la población estudiantil de pregrado. Levantamiento de información de la problemática social que aqueja a los grupos de interés de la comunidad universitaria. Análisis y caracterización de la problemática social identificada. Generación de reportes y discusión con grupos de interés de los principales hallazgos acerca de las problemáticas sociales de la comunidad universitaria y de los grupos vulnerables establecidas.</a:t>
                      </a:r>
                      <a:r>
                        <a:rPr lang="es-CO" sz="1600" kern="1200" dirty="0" smtClean="0">
                          <a:solidFill>
                            <a:schemeClr val="tx1"/>
                          </a:solidFill>
                          <a:effectLst/>
                          <a:latin typeface="Arial Narrow" panose="020B0606020202030204" pitchFamily="34" charset="0"/>
                          <a:ea typeface="+mn-ea"/>
                          <a:cs typeface="+mn-cs"/>
                        </a:rPr>
                        <a:t>	</a:t>
                      </a: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3877856177"/>
                  </a:ext>
                </a:extLst>
              </a:tr>
              <a:tr h="2234547">
                <a:tc>
                  <a:txBody>
                    <a:bodyPr/>
                    <a:lstStyle/>
                    <a:p>
                      <a:pPr algn="ctr">
                        <a:lnSpc>
                          <a:spcPct val="107000"/>
                        </a:lnSpc>
                        <a:spcAft>
                          <a:spcPts val="0"/>
                        </a:spcAft>
                      </a:pPr>
                      <a:r>
                        <a:rPr lang="es-CO" sz="1800" b="1" kern="1200" dirty="0" smtClean="0">
                          <a:solidFill>
                            <a:schemeClr val="tx1"/>
                          </a:solidFill>
                          <a:effectLst/>
                          <a:latin typeface="+mn-lt"/>
                          <a:ea typeface="+mn-ea"/>
                          <a:cs typeface="+mn-cs"/>
                        </a:rPr>
                        <a:t>Impacto de los programas sociales</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600" kern="1200" dirty="0" smtClean="0">
                          <a:solidFill>
                            <a:schemeClr val="tx1"/>
                          </a:solidFill>
                          <a:effectLst/>
                          <a:latin typeface="Arial Narrow" panose="020B0606020202030204" pitchFamily="34" charset="0"/>
                          <a:ea typeface="+mn-ea"/>
                          <a:cs typeface="+mn-cs"/>
                        </a:rPr>
                        <a:t>Elaboración de tableros de consulta para apoyar el monitoreo con datos como la salud, riesgo familiar, económico, biopsicosocial y académico de la población estudiantil de la UTP. Levantamiento de la información de recursos y otras variables demográficas, económicas y sociales para la medición del impacto y la eficiencia de los programas de acompañamiento, formación e inclusión que se desarrollan en la VRSBU. Calcular el impacto y la eficiencia de los de los programas de acompañamiento, formación e inclusión que se desarrollan en la VRSBU. Generación de reportes y discusión con grupos de interés de los principales hallazgos del impacto y eficiencia de los programas evaluados.	</a:t>
                      </a:r>
                      <a:r>
                        <a:rPr lang="es-CO" sz="1600" kern="1200" dirty="0" smtClean="0">
                          <a:solidFill>
                            <a:schemeClr val="tx1"/>
                          </a:solidFill>
                          <a:effectLst/>
                          <a:latin typeface="Arial Narrow" panose="020B0606020202030204" pitchFamily="34" charset="0"/>
                          <a:ea typeface="+mn-ea"/>
                          <a:cs typeface="+mn-cs"/>
                        </a:rPr>
                        <a:t>	</a:t>
                      </a:r>
                      <a:endParaRPr lang="es-CO" sz="16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4141081159"/>
                  </a:ext>
                </a:extLst>
              </a:tr>
            </a:tbl>
          </a:graphicData>
        </a:graphic>
      </p:graphicFrame>
      <p:sp>
        <p:nvSpPr>
          <p:cNvPr id="7" name="Rectángulo 6"/>
          <p:cNvSpPr/>
          <p:nvPr/>
        </p:nvSpPr>
        <p:spPr>
          <a:xfrm rot="16200000">
            <a:off x="-1134872" y="3527254"/>
            <a:ext cx="2749343"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43. </a:t>
            </a:r>
            <a:r>
              <a:rPr lang="es-CO" sz="800" dirty="0">
                <a:solidFill>
                  <a:schemeClr val="bg1">
                    <a:lumMod val="50000"/>
                  </a:schemeClr>
                </a:solidFill>
                <a:latin typeface="Arial Rounded MT Bold" panose="020F0704030504030204" pitchFamily="34" charset="0"/>
              </a:rPr>
              <a:t>Seguimiento al bienestar institucional, calidad de vida e inclusión en contextos universitarios</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13299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chemeClr val="accent6">
                    <a:lumMod val="50000"/>
                  </a:schemeClr>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1066" y="3781669"/>
            <a:ext cx="2272639" cy="2208669"/>
          </a:xfrm>
          <a:prstGeom prst="rect">
            <a:avLst/>
          </a:prstGeom>
        </p:spPr>
      </p:pic>
    </p:spTree>
    <p:extLst>
      <p:ext uri="{BB962C8B-B14F-4D97-AF65-F5344CB8AC3E}">
        <p14:creationId xmlns:p14="http://schemas.microsoft.com/office/powerpoint/2010/main" val="3184333879"/>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6361</TotalTime>
  <Words>1713</Words>
  <Application>Microsoft Office PowerPoint</Application>
  <PresentationFormat>Panorámica</PresentationFormat>
  <Paragraphs>86</Paragraphs>
  <Slides>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744</cp:revision>
  <cp:lastPrinted>2017-05-16T14:27:28Z</cp:lastPrinted>
  <dcterms:created xsi:type="dcterms:W3CDTF">2017-03-06T22:18:18Z</dcterms:created>
  <dcterms:modified xsi:type="dcterms:W3CDTF">2025-08-15T15:13:37Z</dcterms:modified>
</cp:coreProperties>
</file>