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8" r:id="rId4"/>
    <p:sldId id="1119" r:id="rId5"/>
    <p:sldId id="1120" r:id="rId6"/>
    <p:sldId id="1125" r:id="rId7"/>
    <p:sldId id="1122"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0FF"/>
    <a:srgbClr val="D5F4FF"/>
    <a:srgbClr val="79DCFF"/>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15/08/2025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15/08/2025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15/08/2025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15/08/2025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15/08/2025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15/08/2025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15/08/2025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28303" y="4333844"/>
            <a:ext cx="4263082"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400" b="0" dirty="0" smtClean="0">
                <a:solidFill>
                  <a:schemeClr val="bg1"/>
                </a:solidFill>
              </a:rPr>
              <a:t>Cultura</a:t>
            </a:r>
            <a:r>
              <a:rPr lang="es-CO" sz="2400" b="0" dirty="0">
                <a:solidFill>
                  <a:schemeClr val="bg1"/>
                </a:solidFill>
              </a:rPr>
              <a:t>, desarrollo humano y deporte universitario como estilo de vida UTP</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458910" y="1474837"/>
            <a:ext cx="5990199"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dirty="0" smtClean="0">
                <a:solidFill>
                  <a:schemeClr val="bg1"/>
                </a:solidFill>
                <a:latin typeface="Asap Medium" panose="020F0604030102060203" pitchFamily="2" charset="0"/>
              </a:rPr>
              <a:t>Bienestar institucional, calidad de vida e inclusión en contextos universitarios</a:t>
            </a:r>
            <a:endParaRPr lang="es-ES" sz="32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44</a:t>
            </a:r>
            <a:endParaRPr lang="es-ES" sz="4800" b="1" dirty="0">
              <a:solidFill>
                <a:schemeClr val="bg1"/>
              </a:solidFill>
              <a:latin typeface="Arial Rounded MT Bold" panose="020F0704030504030204" pitchFamily="34" charset="0"/>
              <a:ea typeface="+mj-ea"/>
              <a:cs typeface="+mj-cs"/>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7592" y="180331"/>
            <a:ext cx="1052554" cy="1022927"/>
          </a:xfrm>
          <a:prstGeom prst="rect">
            <a:avLst/>
          </a:prstGeom>
        </p:spPr>
      </p:pic>
      <p:pic>
        <p:nvPicPr>
          <p:cNvPr id="13" name="Imagen 12"/>
          <p:cNvPicPr/>
          <p:nvPr/>
        </p:nvPicPr>
        <p:blipFill>
          <a:blip r:embed="rId3" cstate="print">
            <a:extLst>
              <a:ext uri="{28A0092B-C50C-407E-A947-70E740481C1C}">
                <a14:useLocalDpi xmlns:a14="http://schemas.microsoft.com/office/drawing/2010/main" val="0"/>
              </a:ext>
            </a:extLst>
          </a:blip>
          <a:stretch>
            <a:fillRect/>
          </a:stretch>
        </p:blipFill>
        <p:spPr>
          <a:xfrm>
            <a:off x="6328523" y="2934939"/>
            <a:ext cx="4910341" cy="3456896"/>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31596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chemeClr val="accent6">
                    <a:lumMod val="50000"/>
                  </a:schemeClr>
                </a:solidFill>
                <a:effectLst>
                  <a:outerShdw blurRad="38100" dist="38100" dir="2700000" algn="tl">
                    <a:srgbClr val="000000">
                      <a:alpha val="43137"/>
                    </a:srgbClr>
                  </a:outerShdw>
                </a:effectLst>
              </a:rPr>
              <a:t>Información general del proyecto</a:t>
            </a:r>
            <a:endParaRPr lang="en-US" sz="3600" dirty="0">
              <a:solidFill>
                <a:schemeClr val="accent6">
                  <a:lumMod val="50000"/>
                </a:schemeClr>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44. </a:t>
            </a:r>
            <a:r>
              <a:rPr lang="es-CO" sz="800" dirty="0">
                <a:solidFill>
                  <a:schemeClr val="bg1">
                    <a:lumMod val="50000"/>
                  </a:schemeClr>
                </a:solidFill>
                <a:latin typeface="Arial Rounded MT Bold" panose="020F0704030504030204" pitchFamily="34" charset="0"/>
              </a:rPr>
              <a:t>Cultura, desarrollo humano y deporte universitario como estilo de vida UTP</a:t>
            </a:r>
            <a:endParaRPr lang="es-CO" sz="800" dirty="0">
              <a:solidFill>
                <a:schemeClr val="bg1">
                  <a:lumMod val="50000"/>
                </a:schemeClr>
              </a:solidFill>
              <a:latin typeface="Arial Rounded MT Bold" panose="020F070403050403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3499048308"/>
              </p:ext>
            </p:extLst>
          </p:nvPr>
        </p:nvGraphicFramePr>
        <p:xfrm>
          <a:off x="1243365" y="1226897"/>
          <a:ext cx="9281200" cy="5226329"/>
        </p:xfrm>
        <a:graphic>
          <a:graphicData uri="http://schemas.openxmlformats.org/drawingml/2006/table">
            <a:tbl>
              <a:tblPr firstRow="1" firstCol="1" bandRow="1"/>
              <a:tblGrid>
                <a:gridCol w="2212806">
                  <a:extLst>
                    <a:ext uri="{9D8B030D-6E8A-4147-A177-3AD203B41FA5}">
                      <a16:colId xmlns:a16="http://schemas.microsoft.com/office/drawing/2014/main" val="4206675789"/>
                    </a:ext>
                  </a:extLst>
                </a:gridCol>
                <a:gridCol w="7068394">
                  <a:extLst>
                    <a:ext uri="{9D8B030D-6E8A-4147-A177-3AD203B41FA5}">
                      <a16:colId xmlns:a16="http://schemas.microsoft.com/office/drawing/2014/main" val="1576486244"/>
                    </a:ext>
                  </a:extLst>
                </a:gridCol>
              </a:tblGrid>
              <a:tr h="13308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0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BCV - 44)</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2448384"/>
                  </a:ext>
                </a:extLst>
              </a:tr>
              <a:tr h="231454">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6452170"/>
                  </a:ext>
                </a:extLst>
              </a:tr>
              <a:tr h="231454">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Institucional, calidad de vida e inclusión en contextos universitarios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728022"/>
                  </a:ext>
                </a:extLst>
              </a:tr>
              <a:tr h="13308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Yetsika Natalia Villa Montes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008589"/>
                  </a:ext>
                </a:extLst>
              </a:tr>
              <a:tr h="13308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Formación Vivencial</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9968123"/>
                  </a:ext>
                </a:extLst>
              </a:tr>
              <a:tr h="115727">
                <a:tc rowSpan="3">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9265434"/>
                  </a:ext>
                </a:extLst>
              </a:tr>
              <a:tr h="115727">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6664884"/>
                  </a:ext>
                </a:extLst>
              </a:tr>
              <a:tr h="115727">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694446"/>
                  </a:ext>
                </a:extLst>
              </a:tr>
              <a:tr h="115727">
                <a:tc rowSpan="3">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10746500"/>
                  </a:ext>
                </a:extLst>
              </a:tr>
              <a:tr h="115727">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6839724"/>
                  </a:ext>
                </a:extLst>
              </a:tr>
              <a:tr h="115727">
                <a:tc vMerge="1">
                  <a:txBody>
                    <a:bodyPr/>
                    <a:lstStyle/>
                    <a:p>
                      <a:endParaRPr lang="es-CO"/>
                    </a:p>
                  </a:txBody>
                  <a:tcPr/>
                </a:tc>
                <a:tc>
                  <a:txBody>
                    <a:bodyPr/>
                    <a:lstStyle/>
                    <a:p>
                      <a:pPr>
                        <a:spcAft>
                          <a:spcPts val="0"/>
                        </a:spcAft>
                      </a:pPr>
                      <a:r>
                        <a:rPr lang="es-CO" sz="10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9261413"/>
                  </a:ext>
                </a:extLst>
              </a:tr>
              <a:tr h="133086">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4. Recursos materiales y servicios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84689442"/>
                  </a:ext>
                </a:extLst>
              </a:tr>
              <a:tr h="462908">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Egresados, jubilados, Comunidad externa, Vicerrectorías (Administrativa, académica, investigación, Facultad Ciencias de la salud, Ciencias de la educación, Gestión de servicios institucionales.</a:t>
                      </a:r>
                      <a:endParaRPr lang="es-CO" sz="1100" dirty="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3821468"/>
                  </a:ext>
                </a:extLst>
              </a:tr>
              <a:tr h="462908">
                <a:tc>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Secretaría de Cultura de Pereira, Secretaría de Deportes Recreación y Cultura Departamental-Ministerios. Entidades territoriales, DNP, Coldeportes Nacional, Ascun deportes, Ministerio de educación.</a:t>
                      </a:r>
                      <a:endParaRPr lang="es-CO" sz="1100" dirty="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7945"/>
                  </a:ext>
                </a:extLst>
              </a:tr>
              <a:tr h="115727">
                <a:tc rowSpan="5">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Gestión curricular</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636572"/>
                  </a:ext>
                </a:extLst>
              </a:tr>
              <a:tr h="115727">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Gestión de egresados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953806"/>
                  </a:ext>
                </a:extLst>
              </a:tr>
              <a:tr h="115727">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428677"/>
                  </a:ext>
                </a:extLst>
              </a:tr>
              <a:tr h="115727">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320556"/>
                  </a:ext>
                </a:extLst>
              </a:tr>
              <a:tr h="347181">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Consolidación de la investigación institucional con impacto en la sociedad y reconocimiento nacional e internacional a través de la generación de conocimiento y la creación artística</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9947641"/>
                  </a:ext>
                </a:extLst>
              </a:tr>
              <a:tr h="231454">
                <a:tc rowSpan="4">
                  <a:txBody>
                    <a:bodyPr/>
                    <a:lstStyle/>
                    <a:p>
                      <a:pPr>
                        <a:lnSpc>
                          <a:spcPct val="115000"/>
                        </a:lnSpc>
                        <a:spcAft>
                          <a:spcPts val="0"/>
                        </a:spcAft>
                      </a:pPr>
                      <a:r>
                        <a:rPr lang="es-CO" sz="10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3. Garantizar una vida sana y promover el bienestar para todos en todas las edades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6970105"/>
                  </a:ext>
                </a:extLst>
              </a:tr>
              <a:tr h="347181">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178669"/>
                  </a:ext>
                </a:extLst>
              </a:tr>
              <a:tr h="231454">
                <a:tc vMerge="1">
                  <a:txBody>
                    <a:bodyPr/>
                    <a:lstStyle/>
                    <a:p>
                      <a:endParaRPr lang="es-CO"/>
                    </a:p>
                  </a:txBody>
                  <a:tcPr/>
                </a:tc>
                <a:tc>
                  <a:txBody>
                    <a:bodyPr/>
                    <a:lstStyle/>
                    <a:p>
                      <a:pPr>
                        <a:spcAft>
                          <a:spcPts val="0"/>
                        </a:spcAft>
                      </a:pPr>
                      <a:r>
                        <a:rPr lang="es-CO" sz="1050">
                          <a:effectLst/>
                          <a:latin typeface="Arial Narrow" panose="020B0606020202030204" pitchFamily="34" charset="0"/>
                          <a:ea typeface="Times New Roman" panose="02020603050405020304" pitchFamily="18" charset="0"/>
                          <a:cs typeface="Calibri" panose="020F0502020204030204" pitchFamily="34" charset="0"/>
                        </a:rPr>
                        <a:t>5. Lograr la igualdad entre todos los géneros y empoderar a todas las mujeres y las niñas</a:t>
                      </a:r>
                      <a:endParaRPr lang="es-CO" sz="110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6668791"/>
                  </a:ext>
                </a:extLst>
              </a:tr>
              <a:tr h="115727">
                <a:tc vMerge="1">
                  <a:txBody>
                    <a:bodyPr/>
                    <a:lstStyle/>
                    <a:p>
                      <a:endParaRPr lang="es-CO"/>
                    </a:p>
                  </a:txBody>
                  <a:tcPr/>
                </a:tc>
                <a:tc>
                  <a:txBody>
                    <a:bodyPr/>
                    <a:lstStyle/>
                    <a:p>
                      <a:pPr>
                        <a:spcAft>
                          <a:spcPts val="0"/>
                        </a:spcAft>
                      </a:pPr>
                      <a:r>
                        <a:rPr lang="es-CO" sz="1050" dirty="0">
                          <a:effectLst/>
                          <a:latin typeface="Arial Narrow" panose="020B0606020202030204" pitchFamily="34" charset="0"/>
                          <a:ea typeface="Times New Roman" panose="02020603050405020304" pitchFamily="18" charset="0"/>
                          <a:cs typeface="Calibri" panose="020F0502020204030204" pitchFamily="34" charset="0"/>
                        </a:rPr>
                        <a:t>16. Promover sociedades justas, pacíficas e inclusivas</a:t>
                      </a:r>
                      <a:endParaRPr lang="es-CO" sz="1100" dirty="0">
                        <a:effectLst/>
                        <a:latin typeface="Times New Roman" panose="02020603050405020304" pitchFamily="18" charset="0"/>
                        <a:ea typeface="SimSun" panose="02010600030101010101" pitchFamily="2" charset="-122"/>
                      </a:endParaRPr>
                    </a:p>
                  </a:txBody>
                  <a:tcPr marL="33754" marR="337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279152"/>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39308" y="1198904"/>
            <a:ext cx="10662700" cy="1223412"/>
          </a:xfrm>
          <a:prstGeom prst="rect">
            <a:avLst/>
          </a:prstGeom>
        </p:spPr>
        <p:txBody>
          <a:bodyPr wrap="square">
            <a:spAutoFit/>
          </a:bodyPr>
          <a:lstStyle/>
          <a:p>
            <a:pPr algn="just"/>
            <a:r>
              <a:rPr lang="es-CO" sz="1050" dirty="0">
                <a:latin typeface="Arial Narrow" panose="020B0606020202030204" pitchFamily="34" charset="0"/>
              </a:rPr>
              <a:t>El Modelo funcional del deporte Universitario, de la cultura y visión del desarrollo humano en la UTP actualmente, es insuficiente de acuerdo al crecimiento actual, así como las necesidades de la comunidad interna y externa que han venido creciendo permanentemente, y con ella, sus gustos, expectativas e intereses en lo deportivo, a lo que la oferta institucional se ha quedado corta (insuficiente y </a:t>
            </a:r>
            <a:r>
              <a:rPr lang="es-CO" sz="1050" dirty="0" smtClean="0">
                <a:latin typeface="Arial Narrow" panose="020B0606020202030204" pitchFamily="34" charset="0"/>
              </a:rPr>
              <a:t>restringida</a:t>
            </a:r>
            <a:r>
              <a:rPr lang="es-CO" sz="1050" dirty="0">
                <a:latin typeface="Arial Narrow" panose="020B0606020202030204" pitchFamily="34" charset="0"/>
              </a:rPr>
              <a:t>) en lo referente a programas, servicios y espacios deportivos que podría ofrecer. En este sentido se considera que las políticas, visión y objetivos institucionales de la UTP, están desarticuladas a tal demanda, así como al contexto, tendencias y normatividad del deporte Universitario a nivel nacional y por consiguiente al modelo de la UTP en sus componentes de deporte formativo, recreativo, competitivo, hábitos saludables, club deportivo y el uso de los escenarios deportivos, presuntamente debido a la falta de claridad por parte de las dependencias involucradas en la toma de decisiones para el desarrollo de este modelo y todo lo que requiere (necesidades en materia de talento humano, espacios, preparación y entrenamiento del deporte competitivo, implementación) para su adecuado y óptimo desarrollo que atienda la demanda creciente. Esto conlleva a que sea insuficiente la asignación de recursos económicos para el desarrollo de la estrategia deportiva UTP y en ella el crecimiento en calidad y cantidad no solo de los programas deportivos, sino de los escenarios existentes.</a:t>
            </a:r>
          </a:p>
        </p:txBody>
      </p:sp>
      <p:sp>
        <p:nvSpPr>
          <p:cNvPr id="7" name="Rectángulo 6"/>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44. </a:t>
            </a:r>
            <a:r>
              <a:rPr lang="es-CO" sz="800" dirty="0">
                <a:solidFill>
                  <a:schemeClr val="bg1">
                    <a:lumMod val="50000"/>
                  </a:schemeClr>
                </a:solidFill>
                <a:latin typeface="Arial Rounded MT Bold" panose="020F0704030504030204" pitchFamily="34" charset="0"/>
              </a:rPr>
              <a:t>Cultura, desarrollo humano y deporte universitario como estilo de vida UTP</a:t>
            </a:r>
            <a:endParaRPr lang="es-CO" sz="800" dirty="0">
              <a:solidFill>
                <a:schemeClr val="bg1">
                  <a:lumMod val="50000"/>
                </a:schemeClr>
              </a:solidFill>
              <a:latin typeface="Arial Rounded MT Bold" panose="020F07040305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1917226459"/>
              </p:ext>
            </p:extLst>
          </p:nvPr>
        </p:nvGraphicFramePr>
        <p:xfrm>
          <a:off x="1579584" y="2538526"/>
          <a:ext cx="8982148" cy="4191000"/>
        </p:xfrm>
        <a:graphic>
          <a:graphicData uri="http://schemas.openxmlformats.org/drawingml/2006/table">
            <a:tbl>
              <a:tblPr firstRow="1" firstCol="1" bandRow="1"/>
              <a:tblGrid>
                <a:gridCol w="1268990">
                  <a:extLst>
                    <a:ext uri="{9D8B030D-6E8A-4147-A177-3AD203B41FA5}">
                      <a16:colId xmlns:a16="http://schemas.microsoft.com/office/drawing/2014/main" val="190631592"/>
                    </a:ext>
                  </a:extLst>
                </a:gridCol>
                <a:gridCol w="2525337">
                  <a:extLst>
                    <a:ext uri="{9D8B030D-6E8A-4147-A177-3AD203B41FA5}">
                      <a16:colId xmlns:a16="http://schemas.microsoft.com/office/drawing/2014/main" val="2755323505"/>
                    </a:ext>
                  </a:extLst>
                </a:gridCol>
                <a:gridCol w="5187821">
                  <a:extLst>
                    <a:ext uri="{9D8B030D-6E8A-4147-A177-3AD203B41FA5}">
                      <a16:colId xmlns:a16="http://schemas.microsoft.com/office/drawing/2014/main" val="3802632817"/>
                    </a:ext>
                  </a:extLst>
                </a:gridCol>
              </a:tblGrid>
              <a:tr h="64787">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3364980580"/>
                  </a:ext>
                </a:extLst>
              </a:tr>
              <a:tr h="466461">
                <a:tc rowSpan="7">
                  <a:txBody>
                    <a:bodyPr/>
                    <a:lstStyle/>
                    <a:p>
                      <a:pPr algn="ctr">
                        <a:lnSpc>
                          <a:spcPct val="115000"/>
                        </a:lnSpc>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Modelo funcional  del deporte Universitario, de la cultura y visión del desarrollo humano en la  UTP insuficiente de acuerdo con el crecimiento actual y futuro de esta demanda.</a:t>
                      </a:r>
                      <a:endParaRPr lang="es-CO" sz="1050" dirty="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La oferta institucional de cultura no corresponde a una estrategia de masificación de sus prácticas artísticas y culturales.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El presupuesto para el desarrollo de las actividades culturales no es suficiente para la masificación.</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La implementación es insuficiente y se encuentra en estado de deterioro por obsolescencia por uso.</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Existen espacios físicos para actividades culturales que no son administrados desde la Vicerrectoría y los que están disponibles no cumplen con los requisitos técnicos para las practicas.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056951"/>
                  </a:ext>
                </a:extLst>
              </a:tr>
              <a:tr h="1229762">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Dificultad para una articulación sistémica de las diferentes intervenciones de desarrollo humano realizadas por la Institución a lo largo de la Vida Universitaria.</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Dificultades en la diferenciación entre temáticas para la adaptación que requieren de proceso formativos de mayor profundidad y duración, frente a temáticas que pueden desarrollarse en un único espacio; La diversidad y cantidad de información dificultan el aprendizaje; La mayor parte de los postgrados no reciben inducción y los administrativos y docentes no tienen un espacio formal con la Vicerrectoría de Responsabilidad Social y Bienestar Universitario.</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El cumplimiento de indicadores sobre Desarrollo Humano se orientan más a comunidad de primer semestre y de último semestre por las actividades de Adaptación a la Vida Universitaria y Símbolos Institucionales. Estudiantes de segundo semestre en adelante no tienen contacto directo con el área de Desarrollo Humano; El desarrollo de competencias blandas no tiene un procesos específico adicional al generado por el currículo oculto.</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No existen procesos estructurados para el Desarrollo Humano en la preparación para el egreso de estudiantes. El acompañamiento en el egreso, de empleados y administrativos, así como las despedidas por fallecimiento no cuentan con un procedimiento por parte de esta Vicerrectoría.</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9557887"/>
                  </a:ext>
                </a:extLst>
              </a:tr>
              <a:tr h="339245">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Poca claridad de la visión, normatividad y modelo del deporte Universitario UTP por parte de las dependencias que toman decisiones en esta materia.</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Escasas condiciones administrativas y técnicas para el desarrollo del deporte Competitivo, formativo, recreativo de la UTP que no cumplen con el estándar mínimo.</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Desarticulación y descontextualización en las políticas institucionales, la formación integral, el deporte Universitario y la normatividad en materia de deporte.</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415724"/>
                  </a:ext>
                </a:extLst>
              </a:tr>
              <a:tr h="64787">
                <a:tc vMerge="1">
                  <a:txBody>
                    <a:bodyPr/>
                    <a:lstStyle/>
                    <a:p>
                      <a:endParaRPr lang="es-CO"/>
                    </a:p>
                  </a:txBody>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887447656"/>
                  </a:ext>
                </a:extLst>
              </a:tr>
              <a:tr h="169623">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Uso inadecuado del tiempo libre y poco desarrollo de la dimensión lúdica en relación a habilidades artísticas y culturales en la comunidad universitaria.</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Participación en actividades de ocio poco saludables </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Desconocimiento del desarrollo de la dimensión lúdica del ser humano.</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274131"/>
                  </a:ext>
                </a:extLst>
              </a:tr>
              <a:tr h="339245">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Dificultad de los estudiantes para desenvolverse en la vida universitaria; La comunidad egresa con las herramientas que espontáneamente hallan logrado adquirir en su proceso formativo a lo largo de la carrera.</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Desconocimiento de trámites y servicios, aprovechamiento de oportunidades y disfrute de derechos.</a:t>
                      </a:r>
                      <a:b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Temas que requieren profundidad para aportar en la adaptación del estudiantes no la alcanzan a tener y los que requieren procesos de memoria no parecen quedar en la recordación de los estudiantes.</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7414613"/>
                  </a:ext>
                </a:extLst>
              </a:tr>
              <a:tr h="254434">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No logro de los objetivos y metas institucionales en materia de deporte Universitario. </a:t>
                      </a:r>
                      <a:endParaRPr lang="es-CO" sz="105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Desmotivación del TH para realizar sus actividades laborales, dada la Inequidad entre los Tipos de contratación.</a:t>
                      </a:r>
                      <a:b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9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Bajo desarrollo deportivo de la UTP 13. Desarticulación entre la demanda y oferta de la UTP.</a:t>
                      </a:r>
                      <a:endParaRPr lang="es-CO" sz="1050" dirty="0">
                        <a:effectLst/>
                        <a:latin typeface="Times New Roman" panose="02020603050405020304" pitchFamily="18" charset="0"/>
                        <a:ea typeface="SimSun" panose="02010600030101010101" pitchFamily="2" charset="-122"/>
                      </a:endParaRPr>
                    </a:p>
                  </a:txBody>
                  <a:tcPr marL="20421" marR="204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1892261"/>
                  </a:ext>
                </a:extLst>
              </a:tr>
            </a:tbl>
          </a:graphicData>
        </a:graphic>
      </p:graphicFrame>
    </p:spTree>
    <p:extLst>
      <p:ext uri="{BB962C8B-B14F-4D97-AF65-F5344CB8AC3E}">
        <p14:creationId xmlns:p14="http://schemas.microsoft.com/office/powerpoint/2010/main" val="21364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cxnSp>
        <p:nvCxnSpPr>
          <p:cNvPr id="12" name="Conector recto 11"/>
          <p:cNvCxnSpPr/>
          <p:nvPr/>
        </p:nvCxnSpPr>
        <p:spPr>
          <a:xfrm>
            <a:off x="6641189" y="4019520"/>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Conector recto 3"/>
          <p:cNvSpPr/>
          <p:nvPr/>
        </p:nvSpPr>
        <p:spPr>
          <a:xfrm>
            <a:off x="6650521" y="1829709"/>
            <a:ext cx="262897" cy="521610"/>
          </a:xfrm>
          <a:custGeom>
            <a:avLst/>
            <a:gdLst/>
            <a:ahLst/>
            <a:cxnLst/>
            <a:rect l="0" t="0" r="0" b="0"/>
            <a:pathLst>
              <a:path>
                <a:moveTo>
                  <a:pt x="0" y="0"/>
                </a:moveTo>
                <a:lnTo>
                  <a:pt x="0" y="1316593"/>
                </a:lnTo>
                <a:lnTo>
                  <a:pt x="234424" y="1316593"/>
                </a:lnTo>
              </a:path>
            </a:pathLst>
          </a:custGeom>
          <a:noFill/>
          <a:ln w="28575">
            <a:solidFill>
              <a:srgbClr val="002060"/>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ítulo 1">
            <a:extLst>
              <a:ext uri="{FF2B5EF4-FFF2-40B4-BE49-F238E27FC236}">
                <a16:creationId xmlns:a16="http://schemas.microsoft.com/office/drawing/2014/main" id="{6E8F9C17-DF16-4503-A23D-C04985936785}"/>
              </a:ext>
            </a:extLst>
          </p:cNvPr>
          <p:cNvSpPr txBox="1">
            <a:spLocks/>
          </p:cNvSpPr>
          <p:nvPr/>
        </p:nvSpPr>
        <p:spPr>
          <a:xfrm>
            <a:off x="2142564" y="145215"/>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Descripción del proyecto</a:t>
            </a:r>
          </a:p>
        </p:txBody>
      </p:sp>
      <p:cxnSp>
        <p:nvCxnSpPr>
          <p:cNvPr id="15" name="Conector recto 14"/>
          <p:cNvCxnSpPr/>
          <p:nvPr/>
        </p:nvCxnSpPr>
        <p:spPr>
          <a:xfrm>
            <a:off x="6650521" y="2367341"/>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6893905" y="2032184"/>
            <a:ext cx="4722707" cy="719242"/>
            <a:chOff x="481236" y="1624130"/>
            <a:chExt cx="4001276" cy="666178"/>
          </a:xfrm>
        </p:grpSpPr>
        <p:sp>
          <p:nvSpPr>
            <p:cNvPr id="17" name="Rectángulo redondeado 16"/>
            <p:cNvSpPr/>
            <p:nvPr/>
          </p:nvSpPr>
          <p:spPr>
            <a:xfrm>
              <a:off x="481236" y="1624130"/>
              <a:ext cx="4001276" cy="666178"/>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CuadroTexto 17"/>
            <p:cNvSpPr txBox="1"/>
            <p:nvPr/>
          </p:nvSpPr>
          <p:spPr>
            <a:xfrm>
              <a:off x="500748" y="1643642"/>
              <a:ext cx="3962252" cy="627154"/>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Egresados, jubilados, Comunidad externa, Vicerrectorías (Administrativa, académica, investigación, Facultad Ciencias de la salud, Ciencias de la educación, Gestión de servicios institucionales.</a:t>
              </a:r>
              <a:endParaRPr lang="es-CO" sz="1200" dirty="0">
                <a:latin typeface="Times New Roman" panose="02020603050405020304" pitchFamily="18" charset="0"/>
                <a:ea typeface="SimSun" panose="02010600030101010101" pitchFamily="2" charset="-122"/>
              </a:endParaRPr>
            </a:p>
          </p:txBody>
        </p:sp>
      </p:grpSp>
      <p:grpSp>
        <p:nvGrpSpPr>
          <p:cNvPr id="19" name="Grupo 18"/>
          <p:cNvGrpSpPr/>
          <p:nvPr/>
        </p:nvGrpSpPr>
        <p:grpSpPr>
          <a:xfrm>
            <a:off x="6893905" y="2907475"/>
            <a:ext cx="4859100" cy="689197"/>
            <a:chOff x="472275" y="2459414"/>
            <a:chExt cx="4022445" cy="516696"/>
          </a:xfrm>
        </p:grpSpPr>
        <p:sp>
          <p:nvSpPr>
            <p:cNvPr id="20" name="Rectángulo redondeado 19"/>
            <p:cNvSpPr/>
            <p:nvPr/>
          </p:nvSpPr>
          <p:spPr>
            <a:xfrm>
              <a:off x="472275" y="2459414"/>
              <a:ext cx="4022445" cy="516696"/>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87409" y="2459414"/>
              <a:ext cx="3987733" cy="499931"/>
            </a:xfrm>
            <a:prstGeom prst="rect">
              <a:avLst/>
            </a:prstGeom>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Secretaría de Cultura de Pereira, Secretaría de Deportes Recreación y Cultura Departamental-Ministerios. Entidades territoriales, DNP, Coldeportes Nacional, Ascun deportes, Ministerio de educación</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t>
              </a:r>
              <a:endParaRPr lang="es-CO" sz="1200" dirty="0">
                <a:latin typeface="Times New Roman" panose="02020603050405020304" pitchFamily="18" charset="0"/>
                <a:ea typeface="SimSun" panose="02010600030101010101" pitchFamily="2" charset="-122"/>
              </a:endParaRPr>
            </a:p>
          </p:txBody>
        </p:sp>
      </p:grpSp>
      <p:grpSp>
        <p:nvGrpSpPr>
          <p:cNvPr id="22" name="Grupo 21"/>
          <p:cNvGrpSpPr/>
          <p:nvPr/>
        </p:nvGrpSpPr>
        <p:grpSpPr>
          <a:xfrm>
            <a:off x="6897749" y="3785111"/>
            <a:ext cx="4768858" cy="601595"/>
            <a:chOff x="472275" y="3145215"/>
            <a:chExt cx="4036699" cy="626053"/>
          </a:xfrm>
        </p:grpSpPr>
        <p:sp>
          <p:nvSpPr>
            <p:cNvPr id="23" name="Rectángulo redondeado 22"/>
            <p:cNvSpPr/>
            <p:nvPr/>
          </p:nvSpPr>
          <p:spPr>
            <a:xfrm>
              <a:off x="472275" y="3145215"/>
              <a:ext cx="4036699" cy="626053"/>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CuadroTexto 23"/>
            <p:cNvSpPr txBox="1"/>
            <p:nvPr/>
          </p:nvSpPr>
          <p:spPr>
            <a:xfrm>
              <a:off x="490611" y="3163551"/>
              <a:ext cx="4000027" cy="589381"/>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lgn="just"/>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smtClean="0">
                  <a:latin typeface="Arial Narrow" panose="020B0606020202030204" pitchFamily="34" charset="0"/>
                </a:rPr>
                <a:t>Estudiantes. Docentes. Administrativos. Comunidad </a:t>
              </a:r>
              <a:r>
                <a:rPr lang="es-CO" sz="1100" dirty="0">
                  <a:latin typeface="Arial Narrow" panose="020B0606020202030204" pitchFamily="34" charset="0"/>
                </a:rPr>
                <a:t>externa como: jubilados, egresados y otra comunidad usuaria de los servicios y espacios de la </a:t>
              </a:r>
              <a:r>
                <a:rPr lang="es-CO" sz="1100" dirty="0" smtClean="0">
                  <a:latin typeface="Arial Narrow" panose="020B0606020202030204" pitchFamily="34" charset="0"/>
                </a:rPr>
                <a:t>Universidad. Tecnológica </a:t>
              </a:r>
              <a:r>
                <a:rPr lang="es-CO" sz="1100" dirty="0">
                  <a:latin typeface="Arial Narrow" panose="020B0606020202030204" pitchFamily="34" charset="0"/>
                </a:rPr>
                <a:t>de Pereira.</a:t>
              </a:r>
              <a:endParaRPr lang="es-CO" sz="600" dirty="0">
                <a:latin typeface="Arial Narrow" panose="020B0606020202030204" pitchFamily="34" charset="0"/>
              </a:endParaRPr>
            </a:p>
          </p:txBody>
        </p:sp>
      </p:grpSp>
      <p:sp>
        <p:nvSpPr>
          <p:cNvPr id="25" name="Marco 24"/>
          <p:cNvSpPr/>
          <p:nvPr/>
        </p:nvSpPr>
        <p:spPr>
          <a:xfrm>
            <a:off x="6452738" y="1289618"/>
            <a:ext cx="2189240" cy="612273"/>
          </a:xfrm>
          <a:prstGeom prst="frame">
            <a:avLst/>
          </a:prstGeom>
          <a:solidFill>
            <a:srgbClr val="002060"/>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6" name="Imagen 25"/>
          <p:cNvPicPr>
            <a:picLocks noChangeAspect="1"/>
          </p:cNvPicPr>
          <p:nvPr/>
        </p:nvPicPr>
        <p:blipFill>
          <a:blip r:embed="rId3"/>
          <a:stretch>
            <a:fillRect/>
          </a:stretch>
        </p:blipFill>
        <p:spPr>
          <a:xfrm>
            <a:off x="5926220" y="4648481"/>
            <a:ext cx="4476486" cy="671473"/>
          </a:xfrm>
          <a:prstGeom prst="rect">
            <a:avLst/>
          </a:prstGeom>
        </p:spPr>
      </p:pic>
      <p:sp>
        <p:nvSpPr>
          <p:cNvPr id="27" name="CuadroTexto 26"/>
          <p:cNvSpPr txBox="1"/>
          <p:nvPr/>
        </p:nvSpPr>
        <p:spPr>
          <a:xfrm>
            <a:off x="6571465" y="1442279"/>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6">
                    <a:lumMod val="50000"/>
                  </a:schemeClr>
                </a:solidFill>
                <a:effectLst>
                  <a:outerShdw blurRad="38100" dist="38100" dir="2700000" algn="tl">
                    <a:srgbClr val="000000">
                      <a:alpha val="43137"/>
                    </a:srgbClr>
                  </a:outerShdw>
                </a:effectLst>
                <a:latin typeface="+mj-lt"/>
                <a:ea typeface="+mj-ea"/>
                <a:cs typeface="+mj-cs"/>
              </a:rPr>
              <a:t>Involucrados</a:t>
            </a:r>
          </a:p>
        </p:txBody>
      </p:sp>
      <p:cxnSp>
        <p:nvCxnSpPr>
          <p:cNvPr id="28" name="Conector recto 27"/>
          <p:cNvCxnSpPr/>
          <p:nvPr/>
        </p:nvCxnSpPr>
        <p:spPr>
          <a:xfrm flipH="1">
            <a:off x="6650521" y="2520149"/>
            <a:ext cx="1" cy="151770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Rectángulo 1"/>
          <p:cNvSpPr/>
          <p:nvPr/>
        </p:nvSpPr>
        <p:spPr>
          <a:xfrm>
            <a:off x="781633" y="1089804"/>
            <a:ext cx="4517754" cy="4832092"/>
          </a:xfrm>
          <a:prstGeom prst="rect">
            <a:avLst/>
          </a:prstGeom>
        </p:spPr>
        <p:txBody>
          <a:bodyPr wrap="square">
            <a:spAutoFit/>
          </a:bodyPr>
          <a:lstStyle/>
          <a:p>
            <a:pPr algn="just"/>
            <a:r>
              <a:rPr lang="es-CO" sz="1400" dirty="0">
                <a:latin typeface="Arial Narrow" panose="020B0606020202030204" pitchFamily="34" charset="0"/>
              </a:rPr>
              <a:t>Consiste en el Fortalecimiento de las dimensiones de la formación integral de la Comunidad Universitaria, a través del desarrollo humano, el deporte y la cultura, durante su permanencia en esta comunidad y aún después de que egrese exitosamente ya con el rol de egresado, jubilado y/o comunidad externa, desde una perspectiva holística; generando acciones positivas que permitan resaltar e integrar a la cultura institucional las expresiones de la comunidad, reconocimiento y apoyando a grupos poblacionales con necesidades educativas especiales y promoviendo sus talentos, habilidades y destrezas. </a:t>
            </a:r>
          </a:p>
          <a:p>
            <a:pPr algn="just"/>
            <a:r>
              <a:rPr lang="es-CO" sz="1400" dirty="0">
                <a:latin typeface="Arial Narrow" panose="020B0606020202030204" pitchFamily="34" charset="0"/>
              </a:rPr>
              <a:t> </a:t>
            </a:r>
          </a:p>
          <a:p>
            <a:pPr algn="just"/>
            <a:r>
              <a:rPr lang="es-CO" sz="1400" dirty="0">
                <a:latin typeface="Arial Narrow" panose="020B0606020202030204" pitchFamily="34" charset="0"/>
              </a:rPr>
              <a:t>El desarrollo de las actividades deportivas en todos sus componentes (formativo, recreativo, competitivo, club deportivo, escenarios deportivos y actividad física saludable), se hace fundamental para lograr este propósito por medio de la dinámica y ejecución continua de los planes operativos que estos componentes desarrollan para todos los nichos poblacionales. Igualmente, estos componentes requieren de espacios que si bien, han venido creciendo en esta última administración de 16 a 35 escenarios deportivos, requieren de adecuaciones, dotaciones, mantenimiento de todos los espacios deportivos que permitan su desarrollo y óptima utilización por parte de los usuarios.</a:t>
            </a:r>
          </a:p>
        </p:txBody>
      </p:sp>
      <p:pic>
        <p:nvPicPr>
          <p:cNvPr id="5122" name="Picture 2" descr="Objetivo 4 - EDUCACIÓN DE CALID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90946" y="5344823"/>
            <a:ext cx="1215610" cy="121561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Objetivo 3 - SALUD Y BIENESTA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38418" y="5344823"/>
            <a:ext cx="1214892" cy="1214892"/>
          </a:xfrm>
          <a:prstGeom prst="rect">
            <a:avLst/>
          </a:prstGeom>
          <a:noFill/>
          <a:extLst>
            <a:ext uri="{909E8E84-426E-40DD-AFC4-6F175D3DCCD1}">
              <a14:hiddenFill xmlns:a14="http://schemas.microsoft.com/office/drawing/2010/main">
                <a:solidFill>
                  <a:srgbClr val="FFFFFF"/>
                </a:solidFill>
              </a14:hiddenFill>
            </a:ext>
          </a:extLst>
        </p:spPr>
      </p:pic>
      <p:sp>
        <p:nvSpPr>
          <p:cNvPr id="29" name="Rectángulo 28"/>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44. </a:t>
            </a:r>
            <a:r>
              <a:rPr lang="es-CO" sz="800" dirty="0">
                <a:solidFill>
                  <a:schemeClr val="bg1">
                    <a:lumMod val="50000"/>
                  </a:schemeClr>
                </a:solidFill>
                <a:latin typeface="Arial Rounded MT Bold" panose="020F0704030504030204" pitchFamily="34" charset="0"/>
              </a:rPr>
              <a:t>Cultura, desarrollo humano y deporte universitario como estilo de vida UTP</a:t>
            </a:r>
            <a:endParaRPr lang="es-CO" sz="800" dirty="0">
              <a:solidFill>
                <a:schemeClr val="bg1">
                  <a:lumMod val="50000"/>
                </a:schemeClr>
              </a:solidFill>
              <a:latin typeface="Arial Rounded MT Bold" panose="020F0704030504030204" pitchFamily="34" charset="0"/>
            </a:endParaRPr>
          </a:p>
        </p:txBody>
      </p:sp>
      <p:pic>
        <p:nvPicPr>
          <p:cNvPr id="8" name="Imagen 7"/>
          <p:cNvPicPr>
            <a:picLocks noChangeAspect="1"/>
          </p:cNvPicPr>
          <p:nvPr/>
        </p:nvPicPr>
        <p:blipFill>
          <a:blip r:embed="rId6"/>
          <a:stretch>
            <a:fillRect/>
          </a:stretch>
        </p:blipFill>
        <p:spPr>
          <a:xfrm>
            <a:off x="8240127" y="5344823"/>
            <a:ext cx="1214892" cy="1214892"/>
          </a:xfrm>
          <a:prstGeom prst="rect">
            <a:avLst/>
          </a:prstGeom>
        </p:spPr>
      </p:pic>
      <p:pic>
        <p:nvPicPr>
          <p:cNvPr id="9" name="Imagen 8"/>
          <p:cNvPicPr>
            <a:picLocks noChangeAspect="1"/>
          </p:cNvPicPr>
          <p:nvPr/>
        </p:nvPicPr>
        <p:blipFill>
          <a:blip r:embed="rId7"/>
          <a:stretch>
            <a:fillRect/>
          </a:stretch>
        </p:blipFill>
        <p:spPr>
          <a:xfrm>
            <a:off x="9588590" y="5344823"/>
            <a:ext cx="1235958" cy="1235958"/>
          </a:xfrm>
          <a:prstGeom prst="rect">
            <a:avLst/>
          </a:prstGeom>
        </p:spPr>
      </p:pic>
    </p:spTree>
    <p:extLst>
      <p:ext uri="{BB962C8B-B14F-4D97-AF65-F5344CB8AC3E}">
        <p14:creationId xmlns:p14="http://schemas.microsoft.com/office/powerpoint/2010/main" val="35041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Objetivos del proyecto</a:t>
            </a:r>
          </a:p>
        </p:txBody>
      </p:sp>
      <p:sp>
        <p:nvSpPr>
          <p:cNvPr id="30" name="Título 1">
            <a:extLst>
              <a:ext uri="{FF2B5EF4-FFF2-40B4-BE49-F238E27FC236}">
                <a16:creationId xmlns:a16="http://schemas.microsoft.com/office/drawing/2014/main" id="{6E8F9C17-DF16-4503-A23D-C04985936785}"/>
              </a:ext>
            </a:extLst>
          </p:cNvPr>
          <p:cNvSpPr txBox="1">
            <a:spLocks/>
          </p:cNvSpPr>
          <p:nvPr/>
        </p:nvSpPr>
        <p:spPr>
          <a:xfrm>
            <a:off x="645459" y="81866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General</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31" name="Título 1">
            <a:extLst>
              <a:ext uri="{FF2B5EF4-FFF2-40B4-BE49-F238E27FC236}">
                <a16:creationId xmlns:a16="http://schemas.microsoft.com/office/drawing/2014/main" id="{6E8F9C17-DF16-4503-A23D-C04985936785}"/>
              </a:ext>
            </a:extLst>
          </p:cNvPr>
          <p:cNvSpPr txBox="1">
            <a:spLocks/>
          </p:cNvSpPr>
          <p:nvPr/>
        </p:nvSpPr>
        <p:spPr>
          <a:xfrm>
            <a:off x="645459" y="263523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Específicos</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2" name="Rectángulo 1"/>
          <p:cNvSpPr/>
          <p:nvPr/>
        </p:nvSpPr>
        <p:spPr>
          <a:xfrm>
            <a:off x="727272" y="1468447"/>
            <a:ext cx="10336307" cy="923330"/>
          </a:xfrm>
          <a:prstGeom prst="rect">
            <a:avLst/>
          </a:prstGeom>
        </p:spPr>
        <p:txBody>
          <a:bodyPr wrap="square">
            <a:spAutoFit/>
          </a:bodyPr>
          <a:lstStyle/>
          <a:p>
            <a:pPr algn="just"/>
            <a:r>
              <a:rPr lang="es-CO" dirty="0">
                <a:latin typeface="Arial Narrow" panose="020B0606020202030204" pitchFamily="34" charset="0"/>
              </a:rPr>
              <a:t>Consolidar un modelo de deporte, cultura y desarrollo humano Universitario construido con la participación de todos los grupos sociales y de interés del deporte UTP (nivel directivo y operativo), conforme a la normatividad nacional, el objetivo visionar de la Universidad y las tendencias y necesidades del deporte y la cultura UTP.	</a:t>
            </a:r>
            <a:r>
              <a:rPr lang="es-CO" dirty="0">
                <a:latin typeface="Arial Narrow" panose="020B0606020202030204" pitchFamily="34" charset="0"/>
              </a:rPr>
              <a:t>	</a:t>
            </a:r>
          </a:p>
        </p:txBody>
      </p:sp>
      <p:sp>
        <p:nvSpPr>
          <p:cNvPr id="3" name="Rectángulo 2"/>
          <p:cNvSpPr/>
          <p:nvPr/>
        </p:nvSpPr>
        <p:spPr>
          <a:xfrm>
            <a:off x="1010849" y="3696531"/>
            <a:ext cx="9769151" cy="1754326"/>
          </a:xfrm>
          <a:prstGeom prst="rect">
            <a:avLst/>
          </a:prstGeom>
        </p:spPr>
        <p:txBody>
          <a:bodyPr wrap="square">
            <a:spAutoFit/>
          </a:bodyPr>
          <a:lstStyle/>
          <a:p>
            <a:pPr marL="285750" lvl="0" indent="-285750" algn="just">
              <a:buFontTx/>
              <a:buChar char="-"/>
            </a:pPr>
            <a:r>
              <a:rPr lang="es-CO" dirty="0" smtClean="0">
                <a:latin typeface="Arial Narrow" panose="020B0606020202030204" pitchFamily="34" charset="0"/>
              </a:rPr>
              <a:t>Implementar </a:t>
            </a:r>
            <a:r>
              <a:rPr lang="es-CO" dirty="0">
                <a:latin typeface="Arial Narrow" panose="020B0606020202030204" pitchFamily="34" charset="0"/>
              </a:rPr>
              <a:t>una estrategia de masificación cultural y artística para la Comunidad </a:t>
            </a:r>
            <a:r>
              <a:rPr lang="es-CO" dirty="0" smtClean="0">
                <a:latin typeface="Arial Narrow" panose="020B0606020202030204" pitchFamily="34" charset="0"/>
              </a:rPr>
              <a:t>Universitaria.</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Transversalizar </a:t>
            </a:r>
            <a:r>
              <a:rPr lang="es-CO" dirty="0">
                <a:latin typeface="Arial Narrow" panose="020B0606020202030204" pitchFamily="34" charset="0"/>
              </a:rPr>
              <a:t>la Estrategia de Formación para el Desarrollo Humano en la Comunidad </a:t>
            </a:r>
            <a:r>
              <a:rPr lang="es-CO" dirty="0" smtClean="0">
                <a:latin typeface="Arial Narrow" panose="020B0606020202030204" pitchFamily="34" charset="0"/>
              </a:rPr>
              <a:t>Universitaria.</a:t>
            </a:r>
          </a:p>
          <a:p>
            <a:pPr marL="285750" lvl="0" indent="-285750" algn="just">
              <a:buFontTx/>
              <a:buChar char="-"/>
            </a:pPr>
            <a:endParaRPr lang="es-CO" dirty="0">
              <a:latin typeface="Arial Narrow" panose="020B0606020202030204" pitchFamily="34" charset="0"/>
            </a:endParaRPr>
          </a:p>
          <a:p>
            <a:pPr marL="285750" lvl="0" indent="-285750" algn="just">
              <a:buFontTx/>
              <a:buChar char="-"/>
            </a:pPr>
            <a:r>
              <a:rPr lang="es-CO" dirty="0" smtClean="0">
                <a:latin typeface="Arial Narrow" panose="020B0606020202030204" pitchFamily="34" charset="0"/>
              </a:rPr>
              <a:t>Implementar </a:t>
            </a:r>
            <a:r>
              <a:rPr lang="es-CO" dirty="0">
                <a:latin typeface="Arial Narrow" panose="020B0606020202030204" pitchFamily="34" charset="0"/>
              </a:rPr>
              <a:t>un modelo consolidado y validado de Deporte Universitario, con todos los actores sociales de la Universidad implicados con el sector.	</a:t>
            </a:r>
            <a:r>
              <a:rPr lang="es-CO" dirty="0">
                <a:latin typeface="Arial Narrow" panose="020B0606020202030204" pitchFamily="34" charset="0"/>
              </a:rPr>
              <a:t>	</a:t>
            </a:r>
            <a:r>
              <a:rPr lang="es-CO" dirty="0"/>
              <a:t>	</a:t>
            </a: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p:txBody>
      </p:sp>
      <p:sp>
        <p:nvSpPr>
          <p:cNvPr id="10" name="Rectángulo 9"/>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44. </a:t>
            </a:r>
            <a:r>
              <a:rPr lang="es-CO" sz="800" dirty="0">
                <a:solidFill>
                  <a:schemeClr val="bg1">
                    <a:lumMod val="50000"/>
                  </a:schemeClr>
                </a:solidFill>
                <a:latin typeface="Arial Rounded MT Bold" panose="020F0704030504030204" pitchFamily="34" charset="0"/>
              </a:rPr>
              <a:t>Cultura, desarrollo humano y deporte universitario como estilo de vida UTP</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0251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2465221212"/>
              </p:ext>
            </p:extLst>
          </p:nvPr>
        </p:nvGraphicFramePr>
        <p:xfrm>
          <a:off x="1184804" y="1443437"/>
          <a:ext cx="9592236" cy="4742759"/>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35249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latin typeface="Arial Narrow" panose="020B0606020202030204" pitchFamily="34" charset="0"/>
                        </a:rPr>
                        <a:t>Acciones</a:t>
                      </a:r>
                      <a:endParaRPr lang="es-CO" sz="2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670522">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Prácticas culturales de la comunidad universitaria, como habito y estilo de vida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Formación Cultural: Formación a los miembros de la comunidad que participen de los cursos artísticos y culturales en las diferentes manifestaciones culturales. Grupos Representativos: Ensayos a los integrantes de cada grupo representativo con niveles altos para participar en los diferentes eventos, festivales y concursos. Programación Cultural Permanente: Programación cultural variada para la comunidad Universitaria. Participación de los grupos representativos al interior y exterior de la Universidad. Apoyo a las solicitudes de amplificación y sonido a los eventos al interior de la Universidad. Resultados de aprendizaje.</a:t>
                      </a:r>
                      <a:endParaRPr lang="es-CO" sz="140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r h="773611">
                <a:tc>
                  <a:txBody>
                    <a:bodyPr/>
                    <a:lstStyle/>
                    <a:p>
                      <a:pPr algn="ctr">
                        <a:lnSpc>
                          <a:spcPct val="107000"/>
                        </a:lnSpc>
                        <a:spcAft>
                          <a:spcPts val="0"/>
                        </a:spcAft>
                      </a:pPr>
                      <a:r>
                        <a:rPr lang="es-CO" sz="1800" b="1" kern="1200" dirty="0" smtClean="0">
                          <a:solidFill>
                            <a:schemeClr val="tx1"/>
                          </a:solidFill>
                          <a:effectLst/>
                          <a:latin typeface="+mn-lt"/>
                          <a:ea typeface="+mn-ea"/>
                          <a:cs typeface="+mn-cs"/>
                        </a:rPr>
                        <a:t>Desarrollo Humano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Proceso Adaptación a la Vida Universitaria. Formación continua en responsabilidad social. Taller de símbolos. Acompañamiento a posgrados.</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141081159"/>
                  </a:ext>
                </a:extLst>
              </a:tr>
              <a:tr h="1810138">
                <a:tc>
                  <a:txBody>
                    <a:bodyPr/>
                    <a:lstStyle/>
                    <a:p>
                      <a:pPr algn="ctr">
                        <a:lnSpc>
                          <a:spcPct val="107000"/>
                        </a:lnSpc>
                        <a:spcAft>
                          <a:spcPts val="0"/>
                        </a:spcAft>
                      </a:pPr>
                      <a:r>
                        <a:rPr lang="es-CO" sz="1800" b="1" kern="1200" dirty="0" smtClean="0">
                          <a:solidFill>
                            <a:schemeClr val="tx1"/>
                          </a:solidFill>
                          <a:effectLst/>
                          <a:latin typeface="+mn-lt"/>
                          <a:ea typeface="+mn-ea"/>
                          <a:cs typeface="+mn-cs"/>
                        </a:rPr>
                        <a:t>El deporte Universitario, como estilo de vida UTP</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Desarrollo del deporte formativo I y II. Desarrollo del deporte competitivo y representativo. Desarrollo del deporte Recreativo y Promoción de estrategias de actividad física saludable para todos. Consolidación y fortalecimiento del club deportivo UTP. Gestión de alianzas y convenios para el fortalecimiento del deporte y escenarios deportivos. Gestión y administración de los escenarios deportivos.</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12466328"/>
                  </a:ext>
                </a:extLst>
              </a:tr>
            </a:tbl>
          </a:graphicData>
        </a:graphic>
      </p:graphicFrame>
      <p:sp>
        <p:nvSpPr>
          <p:cNvPr id="9" name="Rectángulo 8"/>
          <p:cNvSpPr/>
          <p:nvPr/>
        </p:nvSpPr>
        <p:spPr>
          <a:xfrm rot="16200000">
            <a:off x="-1134872" y="3527254"/>
            <a:ext cx="2749343"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44. </a:t>
            </a:r>
            <a:r>
              <a:rPr lang="es-CO" sz="800" dirty="0">
                <a:solidFill>
                  <a:schemeClr val="bg1">
                    <a:lumMod val="50000"/>
                  </a:schemeClr>
                </a:solidFill>
                <a:latin typeface="Arial Rounded MT Bold" panose="020F0704030504030204" pitchFamily="34" charset="0"/>
              </a:rPr>
              <a:t>Cultura, desarrollo humano y deporte universitario como estilo de vida UTP</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3299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18433387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6417</TotalTime>
  <Words>1934</Words>
  <Application>Microsoft Office PowerPoint</Application>
  <PresentationFormat>Panorámica</PresentationFormat>
  <Paragraphs>92</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754</cp:revision>
  <cp:lastPrinted>2017-05-16T14:27:28Z</cp:lastPrinted>
  <dcterms:created xsi:type="dcterms:W3CDTF">2017-03-06T22:18:18Z</dcterms:created>
  <dcterms:modified xsi:type="dcterms:W3CDTF">2025-08-15T16:11:01Z</dcterms:modified>
</cp:coreProperties>
</file>