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9"/>
  </p:notesMasterIdLst>
  <p:handoutMasterIdLst>
    <p:handoutMasterId r:id="rId10"/>
  </p:handoutMasterIdLst>
  <p:sldIdLst>
    <p:sldId id="993" r:id="rId2"/>
    <p:sldId id="1115" r:id="rId3"/>
    <p:sldId id="1118" r:id="rId4"/>
    <p:sldId id="1119" r:id="rId5"/>
    <p:sldId id="1120" r:id="rId6"/>
    <p:sldId id="1125" r:id="rId7"/>
    <p:sldId id="112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UTP" initials="UU" lastIdx="1" clrIdx="0">
    <p:extLst>
      <p:ext uri="{19B8F6BF-5375-455C-9EA6-DF929625EA0E}">
        <p15:presenceInfo xmlns:p15="http://schemas.microsoft.com/office/powerpoint/2012/main" userId="Usuario UT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E0FF"/>
    <a:srgbClr val="D5F4FF"/>
    <a:srgbClr val="79DCFF"/>
    <a:srgbClr val="18355E"/>
    <a:srgbClr val="E4061B"/>
    <a:srgbClr val="C70517"/>
    <a:srgbClr val="22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8" autoAdjust="0"/>
  </p:normalViewPr>
  <p:slideViewPr>
    <p:cSldViewPr snapToGrid="0">
      <p:cViewPr varScale="1">
        <p:scale>
          <a:sx n="107" d="100"/>
          <a:sy n="107" d="100"/>
        </p:scale>
        <p:origin x="61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77EC464-180C-4B6B-9426-94148B22EF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C91C4C-AF50-4841-BAA8-FE8EB6BD4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A9799-4956-413D-BCE1-6FF16979B97F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14A70-F304-4EA8-ABCA-EBCF73A35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43D355-92C9-4A9B-A698-CCD1578EB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BC54-B8AB-4FAE-AB65-B89EE4630A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50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02990-A6AB-4213-B420-404A20E59F7F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117E-C91F-4BCB-B907-251B7F6137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10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93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38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612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C54DF608-6931-41AE-92BE-CF2F228C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Marcador de fecha 8">
            <a:extLst>
              <a:ext uri="{FF2B5EF4-FFF2-40B4-BE49-F238E27FC236}">
                <a16:creationId xmlns:a16="http://schemas.microsoft.com/office/drawing/2014/main" id="{2734E854-772C-47F2-B482-E9B545322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E8751B65-A422-4A65-9929-E0F761CA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7288F579-E24B-4093-AF49-B9A0D3D3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121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13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208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5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96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1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22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500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23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675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6725-CAAA-4356-8325-39E40B4FA7D0}" type="datetimeFigureOut">
              <a:rPr lang="es-CO" smtClean="0"/>
              <a:t>15/08/2025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1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64B22C1-DFED-49E8-8F2A-8A27B389265F}"/>
              </a:ext>
            </a:extLst>
          </p:cNvPr>
          <p:cNvSpPr txBox="1">
            <a:spLocks/>
          </p:cNvSpPr>
          <p:nvPr/>
        </p:nvSpPr>
        <p:spPr>
          <a:xfrm>
            <a:off x="1928303" y="4333844"/>
            <a:ext cx="4263082" cy="1979154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r>
              <a:rPr lang="es-CO" sz="5400" dirty="0" smtClean="0">
                <a:solidFill>
                  <a:schemeClr val="bg1"/>
                </a:solidFill>
              </a:rPr>
              <a:t>P</a:t>
            </a:r>
            <a:r>
              <a:rPr lang="es-CO" sz="3600" dirty="0" smtClean="0">
                <a:solidFill>
                  <a:schemeClr val="bg1"/>
                </a:solidFill>
              </a:rPr>
              <a:t>royecto: </a:t>
            </a:r>
            <a:r>
              <a:rPr lang="es-CO" sz="2400" b="0" dirty="0" smtClean="0">
                <a:solidFill>
                  <a:schemeClr val="bg1"/>
                </a:solidFill>
              </a:rPr>
              <a:t>Gestión </a:t>
            </a:r>
            <a:r>
              <a:rPr lang="es-CO" sz="2400" b="0" dirty="0">
                <a:solidFill>
                  <a:schemeClr val="bg1"/>
                </a:solidFill>
              </a:rPr>
              <a:t>para el fortalecimiento de la responsabilidad social, el bienestar institucional y la calidad de vida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A03A22-5E25-4D5F-929C-F09EB2E22223}"/>
              </a:ext>
            </a:extLst>
          </p:cNvPr>
          <p:cNvSpPr txBox="1">
            <a:spLocks/>
          </p:cNvSpPr>
          <p:nvPr/>
        </p:nvSpPr>
        <p:spPr>
          <a:xfrm>
            <a:off x="1458910" y="1474837"/>
            <a:ext cx="5990199" cy="21149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dirty="0" smtClean="0">
                <a:solidFill>
                  <a:schemeClr val="bg1"/>
                </a:solidFill>
                <a:latin typeface="Asap Medium" panose="020F0604030102060203" pitchFamily="2" charset="0"/>
              </a:rPr>
              <a:t>Bienestar institucional, calidad de vida e inclusión en contextos universitarios</a:t>
            </a:r>
            <a:endParaRPr lang="es-ES" sz="32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F06EBA9-2D7D-495E-A223-1CDD07DAAED5}"/>
              </a:ext>
            </a:extLst>
          </p:cNvPr>
          <p:cNvSpPr txBox="1">
            <a:spLocks/>
          </p:cNvSpPr>
          <p:nvPr/>
        </p:nvSpPr>
        <p:spPr>
          <a:xfrm>
            <a:off x="7862046" y="1203258"/>
            <a:ext cx="4076200" cy="132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 smtClean="0">
                <a:solidFill>
                  <a:schemeClr val="bg1"/>
                </a:solidFill>
                <a:latin typeface="Asap Medium" panose="020F0604030102060203" pitchFamily="2" charset="0"/>
              </a:rPr>
              <a:t>2025 - 2028</a:t>
            </a:r>
            <a:endParaRPr lang="es-ES" sz="18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1" name="Anillo 10"/>
          <p:cNvSpPr/>
          <p:nvPr/>
        </p:nvSpPr>
        <p:spPr>
          <a:xfrm>
            <a:off x="204412" y="4468314"/>
            <a:ext cx="1586753" cy="1442131"/>
          </a:xfrm>
          <a:prstGeom prst="donut">
            <a:avLst>
              <a:gd name="adj" fmla="val 146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2CFDD0A-90DE-4286-B19C-4FCA0ECF311C}"/>
              </a:ext>
            </a:extLst>
          </p:cNvPr>
          <p:cNvSpPr txBox="1">
            <a:spLocks/>
          </p:cNvSpPr>
          <p:nvPr/>
        </p:nvSpPr>
        <p:spPr>
          <a:xfrm>
            <a:off x="536665" y="4794078"/>
            <a:ext cx="922245" cy="790601"/>
          </a:xfrm>
          <a:prstGeom prst="rect">
            <a:avLst/>
          </a:prstGeom>
        </p:spPr>
        <p:txBody>
          <a:bodyPr vert="horz" wrap="square" lIns="34290" tIns="17145" rIns="34290" bIns="342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4800" b="1" dirty="0" smtClean="0">
                <a:solidFill>
                  <a:schemeClr val="bg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46</a:t>
            </a:r>
            <a:endParaRPr lang="es-ES" sz="4800" b="1" dirty="0">
              <a:solidFill>
                <a:schemeClr val="bg1"/>
              </a:solidFill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592" y="180331"/>
            <a:ext cx="1052554" cy="1022927"/>
          </a:xfrm>
          <a:prstGeom prst="rect">
            <a:avLst/>
          </a:prstGeom>
        </p:spPr>
      </p:pic>
      <p:pic>
        <p:nvPicPr>
          <p:cNvPr id="15" name="Imagen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812" y="3180544"/>
            <a:ext cx="4656099" cy="3132454"/>
          </a:xfrm>
          <a:prstGeom prst="teardrop">
            <a:avLst/>
          </a:prstGeom>
        </p:spPr>
      </p:pic>
    </p:spTree>
    <p:extLst>
      <p:ext uri="{BB962C8B-B14F-4D97-AF65-F5344CB8AC3E}">
        <p14:creationId xmlns:p14="http://schemas.microsoft.com/office/powerpoint/2010/main" val="17806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55477" y="315960"/>
            <a:ext cx="6853518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general del proyecto</a:t>
            </a:r>
            <a:endParaRPr lang="en-US" sz="36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46.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Gestión para el fortalecimiento de la responsabilidad social, el bienestar institucional y la calidad de vida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418246"/>
              </p:ext>
            </p:extLst>
          </p:nvPr>
        </p:nvGraphicFramePr>
        <p:xfrm>
          <a:off x="1240971" y="1139478"/>
          <a:ext cx="9470571" cy="5484142"/>
        </p:xfrm>
        <a:graphic>
          <a:graphicData uri="http://schemas.openxmlformats.org/drawingml/2006/table">
            <a:tbl>
              <a:tblPr firstRow="1" firstCol="1" bandRow="1"/>
              <a:tblGrid>
                <a:gridCol w="1888608">
                  <a:extLst>
                    <a:ext uri="{9D8B030D-6E8A-4147-A177-3AD203B41FA5}">
                      <a16:colId xmlns:a16="http://schemas.microsoft.com/office/drawing/2014/main" val="2577785587"/>
                    </a:ext>
                  </a:extLst>
                </a:gridCol>
                <a:gridCol w="7581963">
                  <a:extLst>
                    <a:ext uri="{9D8B030D-6E8A-4147-A177-3AD203B41FA5}">
                      <a16:colId xmlns:a16="http://schemas.microsoft.com/office/drawing/2014/main" val="943797075"/>
                    </a:ext>
                  </a:extLst>
                </a:gridCol>
              </a:tblGrid>
              <a:tr h="171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Código del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(PDI2028 – BCV - 46)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367450"/>
                  </a:ext>
                </a:extLst>
              </a:tr>
              <a:tr h="288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Dependencia responsable del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Vicerrectoría de Responsabilidad Social y Bienestar Universitario      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614723"/>
                  </a:ext>
                </a:extLst>
              </a:tr>
              <a:tr h="288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Pilar de Gestión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Bienestar Institucional, calidad de vida e inclusión en contextos universitarios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569218"/>
                  </a:ext>
                </a:extLst>
              </a:tr>
              <a:tr h="171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Coordinador Pilar de Gestión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Yetsika Natalia Villa Montes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686348"/>
                  </a:ext>
                </a:extLst>
              </a:tr>
              <a:tr h="171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Alianzas para el Bienestar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248200"/>
                  </a:ext>
                </a:extLst>
              </a:tr>
              <a:tr h="14892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Procesos asociados </a:t>
                      </a:r>
                      <a:b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(Sistema Integral de Gestión)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Estratégico - Direccionamiento Institucional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7705581"/>
                  </a:ext>
                </a:extLst>
              </a:tr>
              <a:tr h="14892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apoyo - Bienestar Institucional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599933"/>
                  </a:ext>
                </a:extLst>
              </a:tr>
              <a:tr h="14892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Estratégico - Direccionamiento Institucional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23980"/>
                  </a:ext>
                </a:extLst>
              </a:tr>
              <a:tr h="14892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Factores de calidad institucional a los que apunta 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Estudiantes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74446"/>
                  </a:ext>
                </a:extLst>
              </a:tr>
              <a:tr h="14892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 Pertinencia e impacto social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53527"/>
                  </a:ext>
                </a:extLst>
              </a:tr>
              <a:tr h="14892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 Bienestar institucional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504797"/>
                  </a:ext>
                </a:extLst>
              </a:tr>
              <a:tr h="17126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 Organización, gestión y administración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229907"/>
                  </a:ext>
                </a:extLst>
              </a:tr>
              <a:tr h="342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Estándares de calidad (Modelo de acreditación internacional Sello Sofía)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 Vinculación con el entorno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283241"/>
                  </a:ext>
                </a:extLst>
              </a:tr>
              <a:tr h="577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Otras instancias o dependencias participantes 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Docentes, Administrativos, Jubilados, egresados, asociación de egresados, vicerrectoría administrativa, vicerrectoría académica, oficina de relaciones internacionales, oficina de planeación, oficina de comunicaciones</a:t>
                      </a:r>
                      <a:endParaRPr lang="es-CO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638613"/>
                  </a:ext>
                </a:extLst>
              </a:tr>
              <a:tr h="342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Actores o entidades externas a la UTP que participan en 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MEN, Gobernaciones, alcaldías, Empresas, fundaciones, ONG, particulares</a:t>
                      </a:r>
                      <a:endParaRPr lang="es-CO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351838"/>
                  </a:ext>
                </a:extLst>
              </a:tr>
              <a:tr h="14892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Programas a los cuales le aporta indirectamente 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Sostenibilidad financiera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952467"/>
                  </a:ext>
                </a:extLst>
              </a:tr>
              <a:tr h="14892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Articulación interna para la gestión del contexto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420553"/>
                  </a:ext>
                </a:extLst>
              </a:tr>
              <a:tr h="14892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Acceso, inserción y acompañamiento estudiantil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107760"/>
                  </a:ext>
                </a:extLst>
              </a:tr>
              <a:tr h="2885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Integral para un Campus Sostenible, inteligente e incluyente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663787"/>
                  </a:ext>
                </a:extLst>
              </a:tr>
              <a:tr h="28853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5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Objetivos de Desarrollo Sostenible (ODS) a los cuales le aporta el proyecto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Poner fin a la pobreza en todas sus formas en todo el mundo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961351"/>
                  </a:ext>
                </a:extLst>
              </a:tr>
              <a:tr h="2885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Poner fin al hambre, lograr la seguridad alimentaria y la mejora de la nutrición y promover la agricultura sostenible</a:t>
                      </a:r>
                      <a:endParaRPr lang="es-CO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051653"/>
                  </a:ext>
                </a:extLst>
              </a:tr>
              <a:tr h="2885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5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Garantizar una vida sana y promover el bienestar para todos en todas las edades</a:t>
                      </a:r>
                      <a:endParaRPr lang="es-CO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752" marR="387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749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91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52917" y="292710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Identificación del problema, necesidad u oportunidad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39308" y="1198904"/>
            <a:ext cx="10662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>
                <a:latin typeface="Arial Narrow" panose="020B0606020202030204" pitchFamily="34" charset="0"/>
              </a:rPr>
              <a:t>La capacidad de la Universidad para atender las necesidades de los estudiantes y la comunidad universitaria requiere atención, teniendo en cuenta: la comunidad universitaria enfrenta necesidades crecientes en aspectos de responsabilidad social, bienestar institucional y calidad de vida, lo cual evidencia una brecha entre las demandas reales de la población y la capacidad de respuesta institucional. Además, dadas la situación económica del país, las poblaciones que ingresan a la institución y la disponibilidad e de apoyos desde la Vicerrectoría</a:t>
            </a:r>
            <a:r>
              <a:rPr lang="es-CO" sz="1200" dirty="0" smtClean="0">
                <a:latin typeface="Arial Narrow" panose="020B0606020202030204" pitchFamily="34" charset="0"/>
              </a:rPr>
              <a:t>.</a:t>
            </a:r>
            <a:endParaRPr lang="es-CO" sz="1200" dirty="0"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46.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Gestión para el fortalecimiento de la responsabilidad social, el bienestar institucional y la calidad de vida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977336"/>
              </p:ext>
            </p:extLst>
          </p:nvPr>
        </p:nvGraphicFramePr>
        <p:xfrm>
          <a:off x="2052917" y="2057654"/>
          <a:ext cx="7953438" cy="4555707"/>
        </p:xfrm>
        <a:graphic>
          <a:graphicData uri="http://schemas.openxmlformats.org/drawingml/2006/table">
            <a:tbl>
              <a:tblPr firstRow="1" firstCol="1" bandRow="1"/>
              <a:tblGrid>
                <a:gridCol w="1596868">
                  <a:extLst>
                    <a:ext uri="{9D8B030D-6E8A-4147-A177-3AD203B41FA5}">
                      <a16:colId xmlns:a16="http://schemas.microsoft.com/office/drawing/2014/main" val="1053456"/>
                    </a:ext>
                  </a:extLst>
                </a:gridCol>
                <a:gridCol w="2957804">
                  <a:extLst>
                    <a:ext uri="{9D8B030D-6E8A-4147-A177-3AD203B41FA5}">
                      <a16:colId xmlns:a16="http://schemas.microsoft.com/office/drawing/2014/main" val="1549712308"/>
                    </a:ext>
                  </a:extLst>
                </a:gridCol>
                <a:gridCol w="3398766">
                  <a:extLst>
                    <a:ext uri="{9D8B030D-6E8A-4147-A177-3AD203B41FA5}">
                      <a16:colId xmlns:a16="http://schemas.microsoft.com/office/drawing/2014/main" val="26268670"/>
                    </a:ext>
                  </a:extLst>
                </a:gridCol>
              </a:tblGrid>
              <a:tr h="158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Problema Central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directas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Indirectas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514516"/>
                  </a:ext>
                </a:extLst>
              </a:tr>
              <a:tr h="1152672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Comunidad universitaria con necesidades  crecientes relacionadas con la responsabilidad social, el bienestar institucional y la calidad de vida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Limitada capacidad institucional para garantizar una atención integral y oportuna a las diversas dimensiones del bienestar universitario —biopsicosocial, cultural, deportiva y ambiental—, lo que hace necesario fortalecer la articulación con aliados estratégicos que permitan ampliar la cobertura y el impacto de las acciones.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 Fragmentación o débil articulación entre las dependencias encargadas del bienestar universitario.</a:t>
                      </a:r>
                      <a:b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 Insuficiencia o rigidez en el presupuesto asignado a programas de bienestar.</a:t>
                      </a:r>
                      <a:b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 Falta de alianzas sostenibles con actores externos.</a:t>
                      </a:r>
                      <a:b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 Limitado análisis de necesidades y condiciones cambiantes de la comunidad universitaria.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290162"/>
                  </a:ext>
                </a:extLst>
              </a:tr>
              <a:tr h="15849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directos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indirectos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E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517576"/>
                  </a:ext>
                </a:extLst>
              </a:tr>
              <a:tr h="80687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Cobertura insuficiente de los programas de bienestar.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 Desigualdad en el acceso a los servicios de bienestar.</a:t>
                      </a:r>
                      <a:b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 Incremento de factores de riesgo no atendidos.</a:t>
                      </a:r>
                      <a:b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 aja participación en programas culturales, deportivos y de formación humana.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53514"/>
                  </a:ext>
                </a:extLst>
              </a:tr>
              <a:tr h="69160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Disminución en la calidad de los servicios ofrecidos.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 Débil sentido de pertenencia e identificación con la universidad.</a:t>
                      </a:r>
                      <a:b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 Baja participación en los programas institucionales.</a:t>
                      </a:r>
                      <a:b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 Desaprovechamiento de recursos y capacidades externas disponibles.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177706"/>
                  </a:ext>
                </a:extLst>
              </a:tr>
              <a:tr h="69160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Desarticulación entre los diferentes componentes del bienestar universitario.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3.1 Poca visibilidad e impacto de la política institucional de bienestar.</a:t>
                      </a:r>
                      <a:b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3.2 Desigualdad en el acceso a programas y servicios.</a:t>
                      </a:r>
                      <a:b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3.3 Débil sentido de pertenencia institucional.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448230"/>
                  </a:ext>
                </a:extLst>
              </a:tr>
              <a:tr h="69160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Baja capacidad de respuesta ante situaciones críticas o emergentes.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4.1 Incremento de factores de riesgo no atendidos.</a:t>
                      </a:r>
                      <a:b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4.2 Desconexión entre la comunidad y las acciones institucionales.</a:t>
                      </a:r>
                      <a:b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4.3 Reducción en la confianza hacia los programas de apoyo.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3620" marR="33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747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4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cxnSp>
        <p:nvCxnSpPr>
          <p:cNvPr id="12" name="Conector recto 11"/>
          <p:cNvCxnSpPr/>
          <p:nvPr/>
        </p:nvCxnSpPr>
        <p:spPr>
          <a:xfrm>
            <a:off x="6650521" y="3767594"/>
            <a:ext cx="253830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ector recto 3"/>
          <p:cNvSpPr/>
          <p:nvPr/>
        </p:nvSpPr>
        <p:spPr>
          <a:xfrm>
            <a:off x="6650521" y="1829709"/>
            <a:ext cx="262897" cy="52161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16593"/>
                </a:lnTo>
                <a:lnTo>
                  <a:pt x="234424" y="1316593"/>
                </a:lnTo>
              </a:path>
            </a:pathLst>
          </a:custGeom>
          <a:noFill/>
          <a:ln w="28575">
            <a:solidFill>
              <a:srgbClr val="00206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42564" y="145215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Descripción del proyecto</a:t>
            </a:r>
          </a:p>
        </p:txBody>
      </p:sp>
      <p:cxnSp>
        <p:nvCxnSpPr>
          <p:cNvPr id="15" name="Conector recto 14"/>
          <p:cNvCxnSpPr/>
          <p:nvPr/>
        </p:nvCxnSpPr>
        <p:spPr>
          <a:xfrm>
            <a:off x="6650521" y="2367341"/>
            <a:ext cx="253830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o 15"/>
          <p:cNvGrpSpPr/>
          <p:nvPr/>
        </p:nvGrpSpPr>
        <p:grpSpPr>
          <a:xfrm>
            <a:off x="6893905" y="2032184"/>
            <a:ext cx="4722707" cy="719242"/>
            <a:chOff x="481236" y="1624130"/>
            <a:chExt cx="4001276" cy="666178"/>
          </a:xfrm>
        </p:grpSpPr>
        <p:sp>
          <p:nvSpPr>
            <p:cNvPr id="17" name="Rectángulo redondeado 16"/>
            <p:cNvSpPr/>
            <p:nvPr/>
          </p:nvSpPr>
          <p:spPr>
            <a:xfrm>
              <a:off x="481236" y="1624130"/>
              <a:ext cx="4001276" cy="666178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CuadroTexto 17"/>
            <p:cNvSpPr txBox="1"/>
            <p:nvPr/>
          </p:nvSpPr>
          <p:spPr>
            <a:xfrm>
              <a:off x="500748" y="1643642"/>
              <a:ext cx="3962252" cy="6271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Unidades organizacionales: </a:t>
              </a:r>
              <a:r>
                <a:rPr lang="es-CO" sz="1100" dirty="0">
                  <a:solidFill>
                    <a:srgbClr val="000000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Docentes, Administrativos, Jubilados, egresados, asociación de egresados, vicerrectoría administrativa, vicerrectoría académica, oficina de relaciones internacionales, oficina de planeación, oficina de comunicaciones</a:t>
              </a:r>
              <a:endParaRPr lang="es-CO" sz="12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6893905" y="2907476"/>
            <a:ext cx="4765899" cy="506768"/>
            <a:chOff x="472275" y="2459414"/>
            <a:chExt cx="4022445" cy="516696"/>
          </a:xfrm>
        </p:grpSpPr>
        <p:sp>
          <p:nvSpPr>
            <p:cNvPr id="20" name="Rectángulo redondeado 19"/>
            <p:cNvSpPr/>
            <p:nvPr/>
          </p:nvSpPr>
          <p:spPr>
            <a:xfrm>
              <a:off x="472275" y="2459414"/>
              <a:ext cx="4022445" cy="516696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CuadroTexto 20"/>
            <p:cNvSpPr txBox="1"/>
            <p:nvPr/>
          </p:nvSpPr>
          <p:spPr>
            <a:xfrm>
              <a:off x="487409" y="2459414"/>
              <a:ext cx="3987733" cy="499931"/>
            </a:xfrm>
            <a:prstGeom prst="rect">
              <a:avLst/>
            </a:prstGeom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Entidades externas a la UTP: </a:t>
              </a:r>
              <a:r>
                <a:rPr lang="es-ES" sz="11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 </a:t>
              </a:r>
              <a:r>
                <a:rPr lang="es-CO" sz="1100" dirty="0">
                  <a:solidFill>
                    <a:srgbClr val="000000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MEN, Gobernaciones, alcaldías, Empresas, fundaciones, ONG, particulares</a:t>
              </a:r>
              <a:endParaRPr lang="es-CO" sz="12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890946" y="3578003"/>
            <a:ext cx="4768858" cy="392807"/>
            <a:chOff x="472275" y="3145215"/>
            <a:chExt cx="4036699" cy="626053"/>
          </a:xfrm>
        </p:grpSpPr>
        <p:sp>
          <p:nvSpPr>
            <p:cNvPr id="23" name="Rectángulo redondeado 22"/>
            <p:cNvSpPr/>
            <p:nvPr/>
          </p:nvSpPr>
          <p:spPr>
            <a:xfrm>
              <a:off x="472275" y="3145215"/>
              <a:ext cx="4036699" cy="626053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CuadroTexto 23"/>
            <p:cNvSpPr txBox="1"/>
            <p:nvPr/>
          </p:nvSpPr>
          <p:spPr>
            <a:xfrm>
              <a:off x="490611" y="3163551"/>
              <a:ext cx="4000027" cy="58938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/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Beneficiarios:</a:t>
              </a:r>
              <a:r>
                <a:rPr lang="es-CO" sz="10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CO" sz="1100" dirty="0">
                  <a:solidFill>
                    <a:srgbClr val="000000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Estudiantes Universidad Tecnológica de Pereira </a:t>
              </a:r>
            </a:p>
          </p:txBody>
        </p:sp>
      </p:grpSp>
      <p:sp>
        <p:nvSpPr>
          <p:cNvPr id="25" name="Marco 24"/>
          <p:cNvSpPr/>
          <p:nvPr/>
        </p:nvSpPr>
        <p:spPr>
          <a:xfrm>
            <a:off x="6452738" y="1289618"/>
            <a:ext cx="2189240" cy="612273"/>
          </a:xfrm>
          <a:prstGeom prst="frame">
            <a:avLst/>
          </a:prstGeom>
          <a:solidFill>
            <a:srgbClr val="002060"/>
          </a:solidFill>
          <a:ln>
            <a:solidFill>
              <a:srgbClr val="004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884" y="4289168"/>
            <a:ext cx="4476486" cy="671473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6571465" y="1442279"/>
            <a:ext cx="1880356" cy="319786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Involucrados</a:t>
            </a:r>
          </a:p>
        </p:txBody>
      </p:sp>
      <p:cxnSp>
        <p:nvCxnSpPr>
          <p:cNvPr id="28" name="Conector recto 27"/>
          <p:cNvCxnSpPr/>
          <p:nvPr/>
        </p:nvCxnSpPr>
        <p:spPr>
          <a:xfrm flipH="1">
            <a:off x="6650521" y="2520149"/>
            <a:ext cx="2" cy="124744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781633" y="1089804"/>
            <a:ext cx="451775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>
                <a:latin typeface="Arial Narrow" panose="020B0606020202030204" pitchFamily="34" charset="0"/>
              </a:rPr>
              <a:t>Debido a la creciente población estudiantil y las diferentes necesidades de los estudiantes asociados con proporcionar un acompañamiento integral por parte de la Universidad, se tiene a través de la Vicerrectoría estrategias de apoyo para dar respuesta en contribuir a la permanencia y egreso exitoso de los estudiantes, así como la responsabilidad social, mejorar su sensación de bienestar y la calidad de vida de los mismos.</a:t>
            </a:r>
          </a:p>
          <a:p>
            <a:pPr algn="just"/>
            <a:r>
              <a:rPr lang="es-CO" sz="1600" dirty="0">
                <a:latin typeface="Arial Narrow" panose="020B0606020202030204" pitchFamily="34" charset="0"/>
              </a:rPr>
              <a:t> </a:t>
            </a:r>
          </a:p>
          <a:p>
            <a:pPr algn="just"/>
            <a:r>
              <a:rPr lang="es-CO" sz="1600" dirty="0">
                <a:latin typeface="Arial Narrow" panose="020B0606020202030204" pitchFamily="34" charset="0"/>
              </a:rPr>
              <a:t>A través del proyecto, se busca con la generación de los convenios, alianzas, proyectos enmarcados en la Responsabilidad Social y demás gestiones institucionales, aumentar la capacidad de la institución para atender las necesidades de los estudiantes y la comunidad universitaria aportando al mejoramiento de la calidad de vida, condiciones de estudio, lo biopsicosocial, cultural, deportivo, el ambiente, entre otros factores que aportan a la permanencia y camino al egreso exitoso de los estudiantes.</a:t>
            </a:r>
          </a:p>
        </p:txBody>
      </p:sp>
      <p:pic>
        <p:nvPicPr>
          <p:cNvPr id="3074" name="Picture 2" descr="Objetivo 3 - SALUD Y BIENESTA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885" y="5061840"/>
            <a:ext cx="1472295" cy="147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ángulo 29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46.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Gestión para el fortalecimiento de la responsabilidad social, el bienestar institucional y la calidad de vida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180" y="5092044"/>
            <a:ext cx="1442091" cy="1442091"/>
          </a:xfrm>
          <a:prstGeom prst="rect">
            <a:avLst/>
          </a:prstGeom>
        </p:spPr>
      </p:pic>
      <p:pic>
        <p:nvPicPr>
          <p:cNvPr id="5" name="Picture 2" descr="Objetivo 2 - HAMBRE CER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336" y="5072762"/>
            <a:ext cx="1461373" cy="146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1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29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64976" y="195066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del proyecto</a:t>
            </a: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818663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endParaRPr lang="es-CO" sz="3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2635233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Específicos</a:t>
            </a:r>
            <a:endParaRPr lang="es-CO" sz="3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27272" y="1468447"/>
            <a:ext cx="103363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latin typeface="Arial Narrow" panose="020B0606020202030204" pitchFamily="34" charset="0"/>
              </a:rPr>
              <a:t>Gestionar recursos a partir de diferentes estrategias que permitan aumentar la capacidad de dar respuesta a las necesidades de la comunidad universitaria con enfoque de responsabilidad social y Bienestar Institucional, aportando a su calidad de vida		</a:t>
            </a:r>
            <a:r>
              <a:rPr lang="es-CO" dirty="0"/>
              <a:t>		</a:t>
            </a:r>
            <a:r>
              <a:rPr lang="es-CO" dirty="0">
                <a:latin typeface="Arial Narrow" panose="020B0606020202030204" pitchFamily="34" charset="0"/>
              </a:rPr>
              <a:t>	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010849" y="3696531"/>
            <a:ext cx="97691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es-CO" dirty="0">
                <a:latin typeface="Arial Narrow" panose="020B0606020202030204" pitchFamily="34" charset="0"/>
              </a:rPr>
              <a:t>Aumentar la capacidad de la institución para dar respuesta a las necesidades de la comunidad universitaria a través de las gestiones realizadas.	</a:t>
            </a:r>
            <a:r>
              <a:rPr lang="es-CO" dirty="0">
                <a:latin typeface="Arial Narrow" panose="020B0606020202030204" pitchFamily="34" charset="0"/>
              </a:rPr>
              <a:t>	</a:t>
            </a:r>
            <a:r>
              <a:rPr lang="es-CO" dirty="0"/>
              <a:t>	</a:t>
            </a:r>
            <a:r>
              <a:rPr lang="es-CO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lang="es-CO" dirty="0" smtClean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46.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Gestión para el fortalecimiento de la responsabilidad social, el bienestar institucional y la calidad de vida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1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29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64976" y="195066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Planes operativos</a:t>
            </a:r>
            <a:endParaRPr lang="es-CO" sz="36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0027"/>
              </p:ext>
            </p:extLst>
          </p:nvPr>
        </p:nvGraphicFramePr>
        <p:xfrm>
          <a:off x="1156812" y="1751347"/>
          <a:ext cx="9592236" cy="2941774"/>
        </p:xfrm>
        <a:graphic>
          <a:graphicData uri="http://schemas.openxmlformats.org/drawingml/2006/table">
            <a:tbl>
              <a:tblPr firstRow="1" firstCol="1" bandRow="1"/>
              <a:tblGrid>
                <a:gridCol w="2640374">
                  <a:extLst>
                    <a:ext uri="{9D8B030D-6E8A-4147-A177-3AD203B41FA5}">
                      <a16:colId xmlns:a16="http://schemas.microsoft.com/office/drawing/2014/main" val="622973615"/>
                    </a:ext>
                  </a:extLst>
                </a:gridCol>
                <a:gridCol w="6951862">
                  <a:extLst>
                    <a:ext uri="{9D8B030D-6E8A-4147-A177-3AD203B41FA5}">
                      <a16:colId xmlns:a16="http://schemas.microsoft.com/office/drawing/2014/main" val="2008709917"/>
                    </a:ext>
                  </a:extLst>
                </a:gridCol>
              </a:tblGrid>
              <a:tr h="3524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</a:rPr>
                        <a:t>Plan operativo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Acciones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E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63448"/>
                  </a:ext>
                </a:extLst>
              </a:tr>
              <a:tr h="16705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Gestión de recursos y alianzas para la atención de las necesidades relacionadas con el bienestar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9E0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Gestiones ante los entes Nacionales - MEN y demás actores involucrados para el desarrollo o fortalecimiento de los programas relacionados con la política de gratuidad. Gestiones ante los gobiernos locales - Gobernaciones y Alcaldías, a partir de las experiencias ganadas, permitiendo la propuesta de mejores programas de acompañamiento para el departamento y los municipios y programas de acceso a los excluidos de la política de gratuidad. Gestiones ante los empresarios, particulares y demás, a partir de propuestas y gestiones para el bienestar con grupos económicos, mediante alianzas convenios y demás, que permitan el trato especial y diferencial a la comunidad Universitaria. Realizar gestiones para acompañamiento a la población víctimas de conflicto a partir de los programas existentes o definidos en la política del Gobierno Nacional</a:t>
                      </a:r>
                      <a:endParaRPr lang="es-CO" sz="160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F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56177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 rot="16200000">
            <a:off x="-1272491" y="3571567"/>
            <a:ext cx="3024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46.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Gestión para el fortalecimiento de la responsabilidad social, el bienestar institucional y la calidad de vida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9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6E23B3A-2FD3-4FB4-8F91-E9FFED48E944}"/>
              </a:ext>
            </a:extLst>
          </p:cNvPr>
          <p:cNvSpPr txBox="1">
            <a:spLocks/>
          </p:cNvSpPr>
          <p:nvPr/>
        </p:nvSpPr>
        <p:spPr>
          <a:xfrm>
            <a:off x="3052941" y="2147692"/>
            <a:ext cx="5888891" cy="10924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ES" sz="7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¡GRACIAS!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066" y="3781669"/>
            <a:ext cx="2272639" cy="220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338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6430</TotalTime>
  <Words>1248</Words>
  <Application>Microsoft Office PowerPoint</Application>
  <PresentationFormat>Panorámica</PresentationFormat>
  <Paragraphs>81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SimSun</vt:lpstr>
      <vt:lpstr>Arial</vt:lpstr>
      <vt:lpstr>Arial Narrow</vt:lpstr>
      <vt:lpstr>Arial Rounded MT Bold</vt:lpstr>
      <vt:lpstr>Asap Medium</vt:lpstr>
      <vt:lpstr>Calibri</vt:lpstr>
      <vt:lpstr>Calibri Light</vt:lpstr>
      <vt:lpstr>Khmer UI</vt:lpstr>
      <vt:lpstr>Open Sans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UTP</dc:creator>
  <cp:lastModifiedBy>julian andrés valencia quintero</cp:lastModifiedBy>
  <cp:revision>762</cp:revision>
  <cp:lastPrinted>2017-05-16T14:27:28Z</cp:lastPrinted>
  <dcterms:created xsi:type="dcterms:W3CDTF">2017-03-06T22:18:18Z</dcterms:created>
  <dcterms:modified xsi:type="dcterms:W3CDTF">2025-08-15T16:25:24Z</dcterms:modified>
</cp:coreProperties>
</file>