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8" r:id="rId4"/>
    <p:sldId id="1119" r:id="rId5"/>
    <p:sldId id="1120" r:id="rId6"/>
    <p:sldId id="1125" r:id="rId7"/>
    <p:sldId id="112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E0FF"/>
    <a:srgbClr val="D5F4FF"/>
    <a:srgbClr val="79DCFF"/>
    <a:srgbClr val="18355E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1985726" y="3931291"/>
            <a:ext cx="4263082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s-CO" sz="5400" dirty="0" smtClean="0">
                <a:solidFill>
                  <a:schemeClr val="bg1"/>
                </a:solidFill>
              </a:rPr>
              <a:t>P</a:t>
            </a:r>
            <a:r>
              <a:rPr lang="es-CO" sz="3600" dirty="0" smtClean="0">
                <a:solidFill>
                  <a:schemeClr val="bg1"/>
                </a:solidFill>
              </a:rPr>
              <a:t>royecto: </a:t>
            </a:r>
            <a:r>
              <a:rPr lang="es-CO" sz="2400" b="0" dirty="0" smtClean="0">
                <a:solidFill>
                  <a:schemeClr val="bg1"/>
                </a:solidFill>
              </a:rPr>
              <a:t>Valores</a:t>
            </a:r>
            <a:r>
              <a:rPr lang="es-CO" sz="2400" b="0" dirty="0">
                <a:solidFill>
                  <a:schemeClr val="bg1"/>
                </a:solidFill>
              </a:rPr>
              <a:t>, símbolos e identidad institucional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458910" y="1474837"/>
            <a:ext cx="5990199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Bienestar institucional, calidad de vida e inclusión en contextos universitarios</a:t>
            </a:r>
            <a:endParaRPr lang="es-ES" sz="32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862046" y="1203258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 smtClean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47</a:t>
            </a:r>
            <a:endParaRPr lang="es-ES" sz="4800" b="1" dirty="0">
              <a:solidFill>
                <a:schemeClr val="bg1"/>
              </a:solidFill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592" y="180331"/>
            <a:ext cx="1052554" cy="1022927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370" y="3173158"/>
            <a:ext cx="4808444" cy="3241839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55477" y="315960"/>
            <a:ext cx="6853518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47.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Valores, símbolos e identidad institucional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345241"/>
              </p:ext>
            </p:extLst>
          </p:nvPr>
        </p:nvGraphicFramePr>
        <p:xfrm>
          <a:off x="850230" y="1316092"/>
          <a:ext cx="9864012" cy="4465512"/>
        </p:xfrm>
        <a:graphic>
          <a:graphicData uri="http://schemas.openxmlformats.org/drawingml/2006/table">
            <a:tbl>
              <a:tblPr firstRow="1" firstCol="1" bandRow="1"/>
              <a:tblGrid>
                <a:gridCol w="2604796">
                  <a:extLst>
                    <a:ext uri="{9D8B030D-6E8A-4147-A177-3AD203B41FA5}">
                      <a16:colId xmlns:a16="http://schemas.microsoft.com/office/drawing/2014/main" val="4083182848"/>
                    </a:ext>
                  </a:extLst>
                </a:gridCol>
                <a:gridCol w="7259216">
                  <a:extLst>
                    <a:ext uri="{9D8B030D-6E8A-4147-A177-3AD203B41FA5}">
                      <a16:colId xmlns:a16="http://schemas.microsoft.com/office/drawing/2014/main" val="3230226462"/>
                    </a:ext>
                  </a:extLst>
                </a:gridCol>
              </a:tblGrid>
              <a:tr h="81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BCV - 47)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68934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Vicerrectoría de Responsabilidad Social y Bienestar Universitario      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22674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Bienestar Institucional, calidad de vida e inclusión en contextos universitarios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53540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Yetsika Natalia Villa Montes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54453"/>
                  </a:ext>
                </a:extLst>
              </a:tr>
              <a:tr h="66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Alianzas para el Bienestar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674350"/>
                  </a:ext>
                </a:extLst>
              </a:tr>
              <a:tr h="1352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Bienestar Institucional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548362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Estratégico - Direccionamiento Institucional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781225"/>
                  </a:ext>
                </a:extLst>
              </a:tr>
              <a:tr h="4445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Estudiantes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57772"/>
                  </a:ext>
                </a:extLst>
              </a:tr>
              <a:tr h="1435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Pertinencia e impacto social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82472"/>
                  </a:ext>
                </a:extLst>
              </a:tr>
              <a:tr h="1435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 Bienestar institucional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57786"/>
                  </a:ext>
                </a:extLst>
              </a:tr>
              <a:tr h="1435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Organización, gestión y administración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34628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Vinculación con el entorno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95605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Jubilados, egresados, asociación de egresados, vicerrectoría administrativa, vicerrectoría académica, oficina de relaciones internacionales, oficina de planeación, oficina de comunicaciones, Vicerrectoría de Investigación, innovación y extensión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450584"/>
                  </a:ext>
                </a:extLst>
              </a:tr>
              <a:tr h="198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Gobierno nacional y local, particulares, empresas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452974"/>
                  </a:ext>
                </a:extLst>
              </a:tr>
              <a:tr h="4445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Acceso, inserción y acompañamiento estudiantil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97302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Internacionalización integral de la Universidad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454483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del Desarrollo Humano y organizacional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992721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egresados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078211"/>
                  </a:ext>
                </a:extLst>
              </a:tr>
              <a:tr h="463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Garantizar una vida sana y promover el bienestar para todos en todas las edades</a:t>
                      </a:r>
                      <a:endParaRPr lang="es-CO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836040"/>
                  </a:ext>
                </a:extLst>
              </a:tr>
              <a:tr h="4635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 Revitalizar la alianza mundial para el desarrollo sostenible</a:t>
                      </a:r>
                      <a:endParaRPr lang="es-CO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303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378" y="5469977"/>
            <a:ext cx="1052554" cy="1022927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52917" y="292710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del problema, necesidad u oportunidad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95490" y="1281523"/>
            <a:ext cx="44485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latin typeface="Arial Narrow" panose="020B0606020202030204" pitchFamily="34" charset="0"/>
              </a:rPr>
              <a:t>Todas las estrategias planteadas para atender las necesidades propias de la comunidad universitaria, especialmente de los estudiantes, en relación a la formación adicional y capacitación, el reconocimiento, la cercanía con la institución, le aporta a mejorar el bienestar y la calidad de vida, los estimula no solo para permanecer en la institución hasta terminar sus procesos de formación, sino a cuidar el campus, hacer parte de los procesos que hacen parte de la vida universitaria y finalmente aporta a su formación integral. A partir de la organización logística de eventos y de otras actividades, se permite el fortalecimiento de las relaciones con otros, lo cual implica para la institución la oportunidad de generar acuerdos, convenios, alianzas, procesos comunes entre otros.</a:t>
            </a:r>
          </a:p>
          <a:p>
            <a:pPr algn="just"/>
            <a:r>
              <a:rPr lang="es-CO" sz="1300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es-CO" sz="1300" dirty="0">
                <a:latin typeface="Arial Narrow" panose="020B0606020202030204" pitchFamily="34" charset="0"/>
              </a:rPr>
              <a:t>En este orden de ideas, es necesario planear y desarrollar estrategias que permitan la atención de los eventos institucionales requeridos para generar en la comunidad sentido de pertenencia, motivación, conocimientos adicionales, reconocimiento con el objetivo de aportar a su bienestar, calidad de vida y autorrealización, relaciones sólidas con el medio y/u otras entidades.</a:t>
            </a:r>
          </a:p>
          <a:p>
            <a:r>
              <a:rPr lang="es-CO" sz="1300" dirty="0">
                <a:latin typeface="Arial Narrow" panose="020B0606020202030204" pitchFamily="34" charset="0"/>
              </a:rPr>
              <a:t> </a:t>
            </a:r>
          </a:p>
        </p:txBody>
      </p:sp>
      <p:sp>
        <p:nvSpPr>
          <p:cNvPr id="7" name="Rectángulo 6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47.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Valores, símbolos e identidad institucional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110113"/>
              </p:ext>
            </p:extLst>
          </p:nvPr>
        </p:nvGraphicFramePr>
        <p:xfrm>
          <a:off x="5355771" y="1281523"/>
          <a:ext cx="6159440" cy="5458588"/>
        </p:xfrm>
        <a:graphic>
          <a:graphicData uri="http://schemas.openxmlformats.org/drawingml/2006/table">
            <a:tbl>
              <a:tblPr firstRow="1" firstCol="1" bandRow="1"/>
              <a:tblGrid>
                <a:gridCol w="1595535">
                  <a:extLst>
                    <a:ext uri="{9D8B030D-6E8A-4147-A177-3AD203B41FA5}">
                      <a16:colId xmlns:a16="http://schemas.microsoft.com/office/drawing/2014/main" val="2915297528"/>
                    </a:ext>
                  </a:extLst>
                </a:gridCol>
                <a:gridCol w="1978090">
                  <a:extLst>
                    <a:ext uri="{9D8B030D-6E8A-4147-A177-3AD203B41FA5}">
                      <a16:colId xmlns:a16="http://schemas.microsoft.com/office/drawing/2014/main" val="2497638629"/>
                    </a:ext>
                  </a:extLst>
                </a:gridCol>
                <a:gridCol w="2585815">
                  <a:extLst>
                    <a:ext uri="{9D8B030D-6E8A-4147-A177-3AD203B41FA5}">
                      <a16:colId xmlns:a16="http://schemas.microsoft.com/office/drawing/2014/main" val="2681165846"/>
                    </a:ext>
                  </a:extLst>
                </a:gridCol>
              </a:tblGrid>
              <a:tr h="158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891396"/>
                  </a:ext>
                </a:extLst>
              </a:tr>
              <a:tr h="1498474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Poca visibilidad  por parte de los miembros de la comunidad Universitaria de la existencia de procesos  que les permitan sentirse identificados con el avance y crecimiento  de la institución y procesos de reconocimiento que les aporten a su autorrealización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 Es necesario mejorar la percepción que los miembros de la comunidad tienen de su contexto y la institución; de los procesos realizados para satisfacer las necesidades propias de cada persona, relacionados con la motivación, la exaltación, la integración y el reconocimiento por sus habilidades, o de la Universidad, para generar relacionamiento con otras personas o procesos que le aportan al desarrollo y crecimiento de la misma.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1.1 Crecimiento de la población universitaria y con ello la demanda en general de estrategias para el bienestar.</a:t>
                      </a:r>
                      <a:b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Crecimiento de las relaciones públicas de la institución con el medio, la cantidad de eventos y demás actividades requeridas para el desarrollo de procesos, alianzas y demás.</a:t>
                      </a:r>
                      <a:b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1.2 Necesidad de realizar actos para conmemoración de eventos especiales, fechas memorables, procesos de articulación, reconocimientos, exaltaciones y demás.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178880"/>
                  </a:ext>
                </a:extLst>
              </a:tr>
              <a:tr h="13832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 Es indispensable generar conciencia de grupo para que sus miembros aporten lo mejor de sí en pro de la entidad, de los proceso y /o las áreas.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2.1 Las condiciones laborales y/o económicas de las personas generan falta de sentido de pertenencia.</a:t>
                      </a:r>
                      <a:b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2.2 El desconocimiento sobre algunos procesos institucionales, no permiten el incremento de la motivación, ni del sentido de pertenencia.</a:t>
                      </a:r>
                      <a:b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2.3 El ser humano por naturaleza y dependiendo de su avance en la escala de necesidades, requiere de procesos de reconocimiento por sus aportes, procesos y demás.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992471"/>
                  </a:ext>
                </a:extLst>
              </a:tr>
              <a:tr h="15849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642256"/>
                  </a:ext>
                </a:extLst>
              </a:tr>
              <a:tr h="3458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 Deterioro de la calidad de vida de los miembros de la comunidad universitaria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1.1 Deterioro de la calidad de vida de las familias y personas asociadas a los miembros de la comunidad universitaria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251718"/>
                  </a:ext>
                </a:extLst>
              </a:tr>
              <a:tr h="23053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 Disminución del desempeño académico y laboral de los integrantes de la comunidad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2.1 Disminución de la motivación</a:t>
                      </a:r>
                      <a:b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2.2 Desconocimiento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536661"/>
                  </a:ext>
                </a:extLst>
              </a:tr>
              <a:tr h="5763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 Menos posibilidad de generar relacionamiento con los grupos de interés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3.1 Dificultades para generar relación sólidas y duraderas en el mediano y largo plazo</a:t>
                      </a:r>
                      <a:br>
                        <a:rPr lang="es-CO" sz="10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3.2 Dificultad para generar convenios, alianzas y demás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32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4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cxnSp>
        <p:nvCxnSpPr>
          <p:cNvPr id="12" name="Conector recto 11"/>
          <p:cNvCxnSpPr/>
          <p:nvPr/>
        </p:nvCxnSpPr>
        <p:spPr>
          <a:xfrm>
            <a:off x="6650521" y="3767594"/>
            <a:ext cx="25383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ector recto 3"/>
          <p:cNvSpPr/>
          <p:nvPr/>
        </p:nvSpPr>
        <p:spPr>
          <a:xfrm>
            <a:off x="6650521" y="1829709"/>
            <a:ext cx="262897" cy="52161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16593"/>
                </a:lnTo>
                <a:lnTo>
                  <a:pt x="234424" y="1316593"/>
                </a:lnTo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42564" y="145215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6650521" y="2367341"/>
            <a:ext cx="25383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o 15"/>
          <p:cNvGrpSpPr/>
          <p:nvPr/>
        </p:nvGrpSpPr>
        <p:grpSpPr>
          <a:xfrm>
            <a:off x="6893905" y="2032184"/>
            <a:ext cx="4722707" cy="719242"/>
            <a:chOff x="481236" y="1624130"/>
            <a:chExt cx="4001276" cy="666178"/>
          </a:xfrm>
        </p:grpSpPr>
        <p:sp>
          <p:nvSpPr>
            <p:cNvPr id="17" name="Rectángulo redondeado 16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uadroTexto 17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1100" dirty="0">
                  <a:solidFill>
                    <a:srgbClr val="000000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Docentes, Administrativos, Jubilados, egresados, asociación de egresados, vicerrectoría administrativa, vicerrectoría académica, oficina de relaciones internacionales, oficina de planeación, oficina de comunicaciones</a:t>
              </a:r>
              <a:endParaRPr lang="es-CO" sz="12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6893905" y="2907476"/>
            <a:ext cx="4765899" cy="506768"/>
            <a:chOff x="472275" y="2459414"/>
            <a:chExt cx="4022445" cy="516696"/>
          </a:xfrm>
        </p:grpSpPr>
        <p:sp>
          <p:nvSpPr>
            <p:cNvPr id="20" name="Rectángulo redondeado 19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uadroTexto 20"/>
            <p:cNvSpPr txBox="1"/>
            <p:nvPr/>
          </p:nvSpPr>
          <p:spPr>
            <a:xfrm>
              <a:off x="487409" y="2459414"/>
              <a:ext cx="3987733" cy="499931"/>
            </a:xfrm>
            <a:prstGeom prst="rect">
              <a:avLst/>
            </a:prstGeom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100" dirty="0">
                  <a:solidFill>
                    <a:srgbClr val="000000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MEN, Gobernaciones, alcaldías, Empresas, fundaciones, ONG, particulares</a:t>
              </a:r>
              <a:endParaRPr lang="es-CO" sz="12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870829" y="3550521"/>
            <a:ext cx="4768858" cy="392807"/>
            <a:chOff x="472275" y="3145215"/>
            <a:chExt cx="4036699" cy="626053"/>
          </a:xfrm>
        </p:grpSpPr>
        <p:sp>
          <p:nvSpPr>
            <p:cNvPr id="23" name="Rectángulo redondeado 22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CuadroTexto 23"/>
            <p:cNvSpPr txBox="1"/>
            <p:nvPr/>
          </p:nvSpPr>
          <p:spPr>
            <a:xfrm>
              <a:off x="489090" y="3168771"/>
              <a:ext cx="4000027" cy="5893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/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100" dirty="0" smtClean="0">
                  <a:latin typeface="Arial Narrow" panose="020B0606020202030204" pitchFamily="34" charset="0"/>
                </a:rPr>
                <a:t>Estudiantes - Docentes </a:t>
              </a:r>
              <a:r>
                <a:rPr lang="es-CO" sz="1100" dirty="0">
                  <a:latin typeface="Arial Narrow" panose="020B0606020202030204" pitchFamily="34" charset="0"/>
                </a:rPr>
                <a:t>e </a:t>
              </a:r>
              <a:r>
                <a:rPr lang="es-CO" sz="1100" dirty="0" smtClean="0">
                  <a:latin typeface="Arial Narrow" panose="020B0606020202030204" pitchFamily="34" charset="0"/>
                </a:rPr>
                <a:t>investigadores – Administrativos- Jubilados</a:t>
              </a:r>
              <a:r>
                <a:rPr lang="es-CO" sz="1100" dirty="0">
                  <a:latin typeface="Arial Narrow" panose="020B0606020202030204" pitchFamily="34" charset="0"/>
                </a:rPr>
                <a:t> </a:t>
              </a:r>
              <a:r>
                <a:rPr lang="es-CO" sz="1100" dirty="0" smtClean="0">
                  <a:latin typeface="Arial Narrow" panose="020B0606020202030204" pitchFamily="34" charset="0"/>
                </a:rPr>
                <a:t>– Egresados</a:t>
              </a:r>
              <a:r>
                <a:rPr lang="es-CO" sz="1100" dirty="0">
                  <a:latin typeface="Arial Narrow" panose="020B0606020202030204" pitchFamily="34" charset="0"/>
                </a:rPr>
                <a:t> </a:t>
              </a:r>
              <a:r>
                <a:rPr lang="es-CO" sz="1100" dirty="0" smtClean="0">
                  <a:latin typeface="Arial Narrow" panose="020B0606020202030204" pitchFamily="34" charset="0"/>
                </a:rPr>
                <a:t>- Familias </a:t>
              </a:r>
              <a:r>
                <a:rPr lang="es-CO" sz="1100" dirty="0">
                  <a:latin typeface="Arial Narrow" panose="020B0606020202030204" pitchFamily="34" charset="0"/>
                </a:rPr>
                <a:t>de los miembros de la comunidad universitaria</a:t>
              </a:r>
            </a:p>
          </p:txBody>
        </p:sp>
      </p:grpSp>
      <p:sp>
        <p:nvSpPr>
          <p:cNvPr id="25" name="Marco 24"/>
          <p:cNvSpPr/>
          <p:nvPr/>
        </p:nvSpPr>
        <p:spPr>
          <a:xfrm>
            <a:off x="6452738" y="1289618"/>
            <a:ext cx="2189240" cy="612273"/>
          </a:xfrm>
          <a:prstGeom prst="frame">
            <a:avLst/>
          </a:prstGeom>
          <a:solidFill>
            <a:srgbClr val="002060"/>
          </a:solidFill>
          <a:ln>
            <a:solidFill>
              <a:srgbClr val="004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884" y="4190329"/>
            <a:ext cx="4476486" cy="671473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6571465" y="1442279"/>
            <a:ext cx="1880356" cy="31978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cxnSp>
        <p:nvCxnSpPr>
          <p:cNvPr id="28" name="Conector recto 27"/>
          <p:cNvCxnSpPr/>
          <p:nvPr/>
        </p:nvCxnSpPr>
        <p:spPr>
          <a:xfrm flipH="1">
            <a:off x="6650521" y="2520149"/>
            <a:ext cx="2" cy="124744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898921" y="2228553"/>
            <a:ext cx="45177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>
                <a:latin typeface="Arial Narrow" panose="020B0606020202030204" pitchFamily="34" charset="0"/>
              </a:rPr>
              <a:t>Con </a:t>
            </a:r>
            <a:r>
              <a:rPr lang="es-CO" dirty="0">
                <a:latin typeface="Arial Narrow" panose="020B0606020202030204" pitchFamily="34" charset="0"/>
              </a:rPr>
              <a:t>el proyecto se busca generar estrategias para la planeación y el desarrollo de programas y actividades, que permitan dar respuesta a las necesidades institucionales de atención de eventos de capacitación, reconocimiento, protocolarios, y demás, así como los eventos propios propuestos para incrementar en la comunidad el sentido de pertenencia, la motivación, la sensación de bienestar y los niveles de calidad de vida.</a:t>
            </a:r>
          </a:p>
        </p:txBody>
      </p:sp>
      <p:pic>
        <p:nvPicPr>
          <p:cNvPr id="3074" name="Picture 2" descr="Objetivo 3 - SALUD Y BIENEST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049" y="4950773"/>
            <a:ext cx="1670078" cy="167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ángulo 28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47.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Valores, símbolos e identidad institucional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2392" y="4950773"/>
            <a:ext cx="1657306" cy="165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29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4976" y="195066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818663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CO" sz="3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635233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  <a:endParaRPr lang="es-CO" sz="3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27272" y="1468447"/>
            <a:ext cx="103363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arrow" panose="020B0606020202030204" pitchFamily="34" charset="0"/>
              </a:rPr>
              <a:t>Gestionar estrategias y actividades para dar respuesta a las necesidades de la comunidad universitaria, en relación a los procesos de formación, reconocimiento, motivación, exaltación, responsabilidad social y las relaciones con los grupos de valor, aportando al mejoramiento de la calidad de vida y bienestar en la institución.</a:t>
            </a:r>
            <a:r>
              <a:rPr lang="es-CO" dirty="0">
                <a:latin typeface="Arial Narrow" panose="020B0606020202030204" pitchFamily="34" charset="0"/>
              </a:rPr>
              <a:t>		</a:t>
            </a:r>
            <a:r>
              <a:rPr lang="es-CO" dirty="0"/>
              <a:t>		</a:t>
            </a:r>
            <a:r>
              <a:rPr lang="es-CO" dirty="0">
                <a:latin typeface="Arial Narrow" panose="020B0606020202030204" pitchFamily="34" charset="0"/>
              </a:rPr>
              <a:t>	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010849" y="3696531"/>
            <a:ext cx="9532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es-CO" dirty="0" smtClean="0">
                <a:latin typeface="Arial Narrow" panose="020B0606020202030204" pitchFamily="34" charset="0"/>
              </a:rPr>
              <a:t>Planear</a:t>
            </a:r>
            <a:r>
              <a:rPr lang="es-CO" dirty="0">
                <a:latin typeface="Arial Narrow" panose="020B0606020202030204" pitchFamily="34" charset="0"/>
              </a:rPr>
              <a:t>, diseñar y realizar actividades que se visualicen en la generación de espacios que aporten al mejoramiento de los conocimientos, el que hacer permanente o acciones destacadas de los miembros de la comunidad y grupos de interés que contribuye al mejoramiento de las relaciones y así mismo a mayores gestiones para los procesos.	</a:t>
            </a:r>
            <a:endParaRPr lang="es-CO" dirty="0" smtClean="0">
              <a:latin typeface="Arial Narrow" panose="020B0606020202030204" pitchFamily="34" charset="0"/>
            </a:endParaRPr>
          </a:p>
          <a:p>
            <a:pPr marL="285750" lvl="0" indent="-285750" algn="just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CO" dirty="0" smtClean="0">
                <a:latin typeface="Arial Narrow" panose="020B0606020202030204" pitchFamily="34" charset="0"/>
              </a:rPr>
              <a:t>Brindar </a:t>
            </a:r>
            <a:r>
              <a:rPr lang="es-CO" dirty="0">
                <a:latin typeface="Arial Narrow" panose="020B0606020202030204" pitchFamily="34" charset="0"/>
              </a:rPr>
              <a:t>reconocimiento y exaltación institucional a quienes desarrollen actividades en pro de la responsabilidad social y/o se destaquen y aporten con sus talentos o su quehacer en lo académico, deportivo, artístico y cultural, laboral y científico.</a:t>
            </a:r>
            <a:r>
              <a:rPr lang="es-CO" dirty="0"/>
              <a:t>	</a:t>
            </a:r>
            <a:r>
              <a:rPr lang="es-CO" dirty="0">
                <a:latin typeface="Arial Narrow" panose="020B0606020202030204" pitchFamily="34" charset="0"/>
              </a:rPr>
              <a:t>	</a:t>
            </a:r>
            <a:r>
              <a:rPr lang="es-CO" dirty="0"/>
              <a:t>	</a:t>
            </a:r>
            <a:r>
              <a:rPr lang="es-CO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s-CO" dirty="0" smtClean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47.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Valores, símbolos e identidad institucional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1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29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4976" y="195066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  <a:endParaRPr lang="es-CO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497024"/>
              </p:ext>
            </p:extLst>
          </p:nvPr>
        </p:nvGraphicFramePr>
        <p:xfrm>
          <a:off x="1167537" y="1136443"/>
          <a:ext cx="9592236" cy="5003100"/>
        </p:xfrm>
        <a:graphic>
          <a:graphicData uri="http://schemas.openxmlformats.org/drawingml/2006/table">
            <a:tbl>
              <a:tblPr firstRow="1" firstCol="1" bandRow="1"/>
              <a:tblGrid>
                <a:gridCol w="2640374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951862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3714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9034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Valores, símbolos e identidad institucional para la Pertenencia, los Estímulos y el Bienestar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Actividades de reconocimiento a los estudiantes, Grados de estudiantes, conmemoración y celebración de días de importancia para los estudiantes. Actividades con los pares académicos y demás entes externos relacionados con la academia y los procesos de la Universidad. Actividades de representación institucional o para la toma de decisiones de alto nivel. Planear, diseñar y realizar actividades que evidencien las capacidades de la institución y sus miembros, generar espacio en pro de mejorar los conocimientos no solo de los miembros de la comunidad, sino de los grupos de interés.</a:t>
                      </a:r>
                      <a:endParaRPr lang="es-CO" sz="14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  <a:tr h="2728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Exaltación y pertenencia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Actividades de integración para la comunidad Universitaria.</a:t>
                      </a:r>
                      <a:r>
                        <a:rPr lang="es-CO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Actividades de reconocimiento a los estudiantes y egresados. Ferias y actividades para el reconocimiento a la academia, el rol del estudiante y el rol del docente UTP, así como del egresado y los aportes que de los mismos se debe recibir para el mejoramiento permanente de la institución. Actividades para brindar reconocimiento y exaltación institucional a quienes desarrollen actividades en pro de la responsabilidad social y/o se destaquen y aporten con sus talentos a su quehacer en lo académico, deportivo, artístico y cultural, lo laboral o lo científico. Diseñar y desarrollar estrategias que brinden bienestar y promuevan el sentido de pertenencia dentro del campus UTP, vinculando a todos los estamentos de la Universidad (Estudiantes, docentes, administrativos, egresados y jubilados).	</a:t>
                      </a:r>
                      <a:endParaRPr lang="es-CO" sz="14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6301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47.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Valores, símbolos e identidad institucional</a:t>
            </a:r>
          </a:p>
          <a:p>
            <a:pPr algn="ctr"/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66" y="3781669"/>
            <a:ext cx="2272639" cy="220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33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6439</TotalTime>
  <Words>1482</Words>
  <Application>Microsoft Office PowerPoint</Application>
  <PresentationFormat>Panorámica</PresentationFormat>
  <Paragraphs>84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SimSun</vt:lpstr>
      <vt:lpstr>Arial</vt:lpstr>
      <vt:lpstr>Arial Narrow</vt:lpstr>
      <vt:lpstr>Arial Rounded MT Bold</vt:lpstr>
      <vt:lpstr>Asap Medium</vt:lpstr>
      <vt:lpstr>Calibri</vt:lpstr>
      <vt:lpstr>Calibri Light</vt:lpstr>
      <vt:lpstr>Khmer UI</vt:lpstr>
      <vt:lpstr>Open Sans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julian andrés valencia quintero</cp:lastModifiedBy>
  <cp:revision>769</cp:revision>
  <cp:lastPrinted>2017-05-16T14:27:28Z</cp:lastPrinted>
  <dcterms:created xsi:type="dcterms:W3CDTF">2017-03-06T22:18:18Z</dcterms:created>
  <dcterms:modified xsi:type="dcterms:W3CDTF">2025-08-15T16:35:52Z</dcterms:modified>
</cp:coreProperties>
</file>