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notesMasterIdLst>
    <p:notesMasterId r:id="rId9"/>
  </p:notesMasterIdLst>
  <p:handoutMasterIdLst>
    <p:handoutMasterId r:id="rId10"/>
  </p:handoutMasterIdLst>
  <p:sldIdLst>
    <p:sldId id="993" r:id="rId2"/>
    <p:sldId id="1115" r:id="rId3"/>
    <p:sldId id="1116" r:id="rId4"/>
    <p:sldId id="1118" r:id="rId5"/>
    <p:sldId id="1119" r:id="rId6"/>
    <p:sldId id="1120" r:id="rId7"/>
    <p:sldId id="1117" r:id="rId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uario UTP" initials="UU" lastIdx="1" clrIdx="0">
    <p:extLst>
      <p:ext uri="{19B8F6BF-5375-455C-9EA6-DF929625EA0E}">
        <p15:presenceInfo xmlns:p15="http://schemas.microsoft.com/office/powerpoint/2012/main" userId="Usuario UT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63056"/>
    <a:srgbClr val="18355E"/>
    <a:srgbClr val="FBF4EB"/>
    <a:srgbClr val="FFCDBD"/>
    <a:srgbClr val="CC3300"/>
    <a:srgbClr val="E4061B"/>
    <a:srgbClr val="C70517"/>
    <a:srgbClr val="221D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6408" autoAdjust="0"/>
  </p:normalViewPr>
  <p:slideViewPr>
    <p:cSldViewPr snapToGrid="0">
      <p:cViewPr varScale="1">
        <p:scale>
          <a:sx n="107" d="100"/>
          <a:sy n="107" d="100"/>
        </p:scale>
        <p:origin x="612" y="114"/>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5" d="100"/>
          <a:sy n="85" d="100"/>
        </p:scale>
        <p:origin x="384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D77EC464-180C-4B6B-9426-94148B22EFEA}"/>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CO"/>
          </a:p>
        </p:txBody>
      </p:sp>
      <p:sp>
        <p:nvSpPr>
          <p:cNvPr id="3" name="Marcador de fecha 2">
            <a:extLst>
              <a:ext uri="{FF2B5EF4-FFF2-40B4-BE49-F238E27FC236}">
                <a16:creationId xmlns:a16="http://schemas.microsoft.com/office/drawing/2014/main" id="{8EC91C4C-AF50-4841-BAA8-FE8EB6BD41C4}"/>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A2EA9799-4956-413D-BCE1-6FF16979B97F}" type="datetimeFigureOut">
              <a:rPr lang="es-CO" smtClean="0"/>
              <a:t>12/08/2025</a:t>
            </a:fld>
            <a:endParaRPr lang="es-CO"/>
          </a:p>
        </p:txBody>
      </p:sp>
      <p:sp>
        <p:nvSpPr>
          <p:cNvPr id="4" name="Marcador de pie de página 3">
            <a:extLst>
              <a:ext uri="{FF2B5EF4-FFF2-40B4-BE49-F238E27FC236}">
                <a16:creationId xmlns:a16="http://schemas.microsoft.com/office/drawing/2014/main" id="{F2614A70-F304-4EA8-ABCA-EBCF73A3507A}"/>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s-CO"/>
          </a:p>
        </p:txBody>
      </p:sp>
      <p:sp>
        <p:nvSpPr>
          <p:cNvPr id="5" name="Marcador de número de diapositiva 4">
            <a:extLst>
              <a:ext uri="{FF2B5EF4-FFF2-40B4-BE49-F238E27FC236}">
                <a16:creationId xmlns:a16="http://schemas.microsoft.com/office/drawing/2014/main" id="{F643D355-92C9-4A9B-A698-CCD1578EB5F5}"/>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36AFBC54-B8AB-4FAE-AB65-B89EE4630A8F}" type="slidenum">
              <a:rPr lang="es-CO" smtClean="0"/>
              <a:t>‹Nº›</a:t>
            </a:fld>
            <a:endParaRPr lang="es-CO"/>
          </a:p>
        </p:txBody>
      </p:sp>
    </p:spTree>
    <p:extLst>
      <p:ext uri="{BB962C8B-B14F-4D97-AF65-F5344CB8AC3E}">
        <p14:creationId xmlns:p14="http://schemas.microsoft.com/office/powerpoint/2010/main" val="5285038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3DE02990-A6AB-4213-B420-404A20E59F7F}" type="datetimeFigureOut">
              <a:rPr lang="es-CO" smtClean="0"/>
              <a:t>12/08/2025</a:t>
            </a:fld>
            <a:endParaRPr lang="es-CO"/>
          </a:p>
        </p:txBody>
      </p:sp>
      <p:sp>
        <p:nvSpPr>
          <p:cNvPr id="4" name="Marcador de imagen de diapositiva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5271117E-C91F-4BCB-B907-251B7F613742}" type="slidenum">
              <a:rPr lang="es-CO" smtClean="0"/>
              <a:t>‹Nº›</a:t>
            </a:fld>
            <a:endParaRPr lang="es-CO"/>
          </a:p>
        </p:txBody>
      </p:sp>
    </p:spTree>
    <p:extLst>
      <p:ext uri="{BB962C8B-B14F-4D97-AF65-F5344CB8AC3E}">
        <p14:creationId xmlns:p14="http://schemas.microsoft.com/office/powerpoint/2010/main" val="3843107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4BE6725-CAAA-4356-8325-39E40B4FA7D0}" type="datetimeFigureOut">
              <a:rPr lang="es-CO" smtClean="0"/>
              <a:t>12/08/2025</a:t>
            </a:fld>
            <a:endParaRPr lang="es-CO"/>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692915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n con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E4BE6725-CAAA-4356-8325-39E40B4FA7D0}" type="datetimeFigureOut">
              <a:rPr lang="es-CO" smtClean="0"/>
              <a:t>12/08/2025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1859365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ítulo y texto vertica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12/08/2025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3393884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12/08/2025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37461234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Título 7">
            <a:extLst>
              <a:ext uri="{FF2B5EF4-FFF2-40B4-BE49-F238E27FC236}">
                <a16:creationId xmlns:a16="http://schemas.microsoft.com/office/drawing/2014/main" id="{C54DF608-6931-41AE-92BE-CF2F228C186D}"/>
              </a:ext>
            </a:extLst>
          </p:cNvPr>
          <p:cNvSpPr>
            <a:spLocks noGrp="1"/>
          </p:cNvSpPr>
          <p:nvPr>
            <p:ph type="title"/>
          </p:nvPr>
        </p:nvSpPr>
        <p:spPr/>
        <p:txBody>
          <a:bodyPr/>
          <a:lstStyle>
            <a:lvl1pPr>
              <a:defRPr>
                <a:solidFill>
                  <a:srgbClr val="0070C0"/>
                </a:solidFill>
              </a:defRPr>
            </a:lvl1pPr>
          </a:lstStyle>
          <a:p>
            <a:r>
              <a:rPr lang="es-ES"/>
              <a:t>Haga clic para modificar el estilo de título del patrón</a:t>
            </a:r>
            <a:endParaRPr lang="en-US"/>
          </a:p>
        </p:txBody>
      </p:sp>
      <p:sp>
        <p:nvSpPr>
          <p:cNvPr id="9" name="Marcador de fecha 8">
            <a:extLst>
              <a:ext uri="{FF2B5EF4-FFF2-40B4-BE49-F238E27FC236}">
                <a16:creationId xmlns:a16="http://schemas.microsoft.com/office/drawing/2014/main" id="{2734E854-772C-47F2-B482-E9B5453222D2}"/>
              </a:ext>
            </a:extLst>
          </p:cNvPr>
          <p:cNvSpPr>
            <a:spLocks noGrp="1"/>
          </p:cNvSpPr>
          <p:nvPr>
            <p:ph type="dt" sz="half" idx="10"/>
          </p:nvPr>
        </p:nvSpPr>
        <p:spPr/>
        <p:txBody>
          <a:bodyPr/>
          <a:lstStyle/>
          <a:p>
            <a:fld id="{E4BE6725-CAAA-4356-8325-39E40B4FA7D0}" type="datetimeFigureOut">
              <a:rPr lang="es-CO" smtClean="0"/>
              <a:t>12/08/2025</a:t>
            </a:fld>
            <a:endParaRPr lang="es-CO"/>
          </a:p>
        </p:txBody>
      </p:sp>
      <p:sp>
        <p:nvSpPr>
          <p:cNvPr id="10" name="Marcador de pie de página 9">
            <a:extLst>
              <a:ext uri="{FF2B5EF4-FFF2-40B4-BE49-F238E27FC236}">
                <a16:creationId xmlns:a16="http://schemas.microsoft.com/office/drawing/2014/main" id="{E8751B65-A422-4A65-9929-E0F761CA88F6}"/>
              </a:ext>
            </a:extLst>
          </p:cNvPr>
          <p:cNvSpPr>
            <a:spLocks noGrp="1"/>
          </p:cNvSpPr>
          <p:nvPr>
            <p:ph type="ftr" sz="quarter" idx="11"/>
          </p:nvPr>
        </p:nvSpPr>
        <p:spPr/>
        <p:txBody>
          <a:bodyPr/>
          <a:lstStyle/>
          <a:p>
            <a:endParaRPr lang="es-CO"/>
          </a:p>
        </p:txBody>
      </p:sp>
      <p:sp>
        <p:nvSpPr>
          <p:cNvPr id="11" name="Marcador de número de diapositiva 10">
            <a:extLst>
              <a:ext uri="{FF2B5EF4-FFF2-40B4-BE49-F238E27FC236}">
                <a16:creationId xmlns:a16="http://schemas.microsoft.com/office/drawing/2014/main" id="{7288F579-E24B-4093-AF49-B9A0D3D35DB9}"/>
              </a:ext>
            </a:extLst>
          </p:cNvPr>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891219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970384"/>
            <a:ext cx="10515600" cy="720304"/>
          </a:xfrm>
        </p:spPr>
        <p:txBody>
          <a:bodyPr/>
          <a:lstStyle/>
          <a:p>
            <a:r>
              <a:rPr lang="es-ES" dirty="0"/>
              <a:t>Haga clic para modificar el estilo de título del patrón</a:t>
            </a:r>
            <a:endParaRPr lang="en-US" dirty="0"/>
          </a:p>
        </p:txBody>
      </p:sp>
      <p:sp>
        <p:nvSpPr>
          <p:cNvPr id="3" name="Content Placeholder 2"/>
          <p:cNvSpPr>
            <a:spLocks noGrp="1"/>
          </p:cNvSpPr>
          <p:nvPr>
            <p:ph idx="1"/>
          </p:nvPr>
        </p:nvSpPr>
        <p:spPr>
          <a:xfrm>
            <a:off x="838200" y="1825625"/>
            <a:ext cx="10515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12/08/2025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715130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_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970384"/>
            <a:ext cx="10515600" cy="720304"/>
          </a:xfrm>
        </p:spPr>
        <p:txBody>
          <a:bodyPr/>
          <a:lstStyle/>
          <a:p>
            <a:r>
              <a:rPr lang="es-ES" dirty="0"/>
              <a:t>Haga clic para modificar el estilo de título del patrón</a:t>
            </a:r>
            <a:endParaRPr lang="en-US" dirty="0"/>
          </a:p>
        </p:txBody>
      </p:sp>
      <p:sp>
        <p:nvSpPr>
          <p:cNvPr id="3" name="Content Placeholder 2"/>
          <p:cNvSpPr>
            <a:spLocks noGrp="1"/>
          </p:cNvSpPr>
          <p:nvPr>
            <p:ph idx="1"/>
          </p:nvPr>
        </p:nvSpPr>
        <p:spPr>
          <a:xfrm>
            <a:off x="838200" y="1825625"/>
            <a:ext cx="10515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12/08/2025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892082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E4BE6725-CAAA-4356-8325-39E40B4FA7D0}" type="datetimeFigureOut">
              <a:rPr lang="es-CO" smtClean="0"/>
              <a:t>12/08/2025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891572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4BE6725-CAAA-4356-8325-39E40B4FA7D0}" type="datetimeFigureOut">
              <a:rPr lang="es-CO" smtClean="0"/>
              <a:t>12/08/2025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612961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ció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4BE6725-CAAA-4356-8325-39E40B4FA7D0}" type="datetimeFigureOut">
              <a:rPr lang="es-CO" smtClean="0"/>
              <a:t>12/08/2025</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747155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el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4BE6725-CAAA-4356-8325-39E40B4FA7D0}" type="datetimeFigureOut">
              <a:rPr lang="es-CO" smtClean="0"/>
              <a:t>12/08/2025</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219225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n blanc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BE6725-CAAA-4356-8325-39E40B4FA7D0}" type="datetimeFigureOut">
              <a:rPr lang="es-CO" smtClean="0"/>
              <a:t>12/08/2025</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1985002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ido con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E4BE6725-CAAA-4356-8325-39E40B4FA7D0}" type="datetimeFigureOut">
              <a:rPr lang="es-CO" smtClean="0"/>
              <a:t>12/08/2025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165233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970384"/>
            <a:ext cx="10515600" cy="675854"/>
          </a:xfrm>
          <a:prstGeom prst="rect">
            <a:avLst/>
          </a:prstGeom>
        </p:spPr>
        <p:txBody>
          <a:bodyPr vert="horz" lIns="91440" tIns="45720" rIns="91440" bIns="45720" rtlCol="0" anchor="ctr">
            <a:noAutofit/>
          </a:bodyPr>
          <a:lstStyle/>
          <a:p>
            <a:r>
              <a:rPr lang="es-ES" dirty="0"/>
              <a:t>Haga clic para modificar el estilo de título del patrón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BE6725-CAAA-4356-8325-39E40B4FA7D0}" type="datetimeFigureOut">
              <a:rPr lang="es-CO" smtClean="0"/>
              <a:t>12/08/2025</a:t>
            </a:fld>
            <a:endParaRPr lang="es-CO"/>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C83908-6AE0-4CBC-B4B5-E028BF982975}" type="slidenum">
              <a:rPr lang="es-CO" smtClean="0"/>
              <a:t>‹Nº›</a:t>
            </a:fld>
            <a:endParaRPr lang="es-CO"/>
          </a:p>
        </p:txBody>
      </p:sp>
    </p:spTree>
    <p:extLst>
      <p:ext uri="{BB962C8B-B14F-4D97-AF65-F5344CB8AC3E}">
        <p14:creationId xmlns:p14="http://schemas.microsoft.com/office/powerpoint/2010/main" val="27332073"/>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1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688" r:id="rId13"/>
  </p:sldLayoutIdLst>
  <p:txStyles>
    <p:title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64B22C1-DFED-49E8-8F2A-8A27B389265F}"/>
              </a:ext>
            </a:extLst>
          </p:cNvPr>
          <p:cNvSpPr txBox="1">
            <a:spLocks/>
          </p:cNvSpPr>
          <p:nvPr/>
        </p:nvSpPr>
        <p:spPr>
          <a:xfrm>
            <a:off x="1870156" y="4074295"/>
            <a:ext cx="4423068" cy="1979154"/>
          </a:xfrm>
          <a:prstGeom prst="rect">
            <a:avLst/>
          </a:prstGeom>
        </p:spPr>
        <p:txBody>
          <a:bodyPr anchor="b"/>
          <a:lstStyle>
            <a:lvl1pPr algn="l" defTabSz="914400" rtl="0" eaLnBrk="1" latinLnBrk="0" hangingPunct="1">
              <a:lnSpc>
                <a:spcPct val="90000"/>
              </a:lnSpc>
              <a:spcBef>
                <a:spcPct val="0"/>
              </a:spcBef>
              <a:buNone/>
              <a:defRPr sz="7200" b="1" kern="1200">
                <a:solidFill>
                  <a:schemeClr val="tx1"/>
                </a:solidFill>
                <a:latin typeface="Arial Rounded MT Bold" panose="020F0704030504030204" pitchFamily="34" charset="0"/>
                <a:ea typeface="+mj-ea"/>
                <a:cs typeface="+mj-cs"/>
              </a:defRPr>
            </a:lvl1pPr>
          </a:lstStyle>
          <a:p>
            <a:r>
              <a:rPr lang="es-CO" sz="5400" dirty="0" smtClean="0">
                <a:solidFill>
                  <a:schemeClr val="bg1"/>
                </a:solidFill>
              </a:rPr>
              <a:t>P</a:t>
            </a:r>
            <a:r>
              <a:rPr lang="es-CO" sz="3600" dirty="0" smtClean="0">
                <a:solidFill>
                  <a:schemeClr val="bg1"/>
                </a:solidFill>
              </a:rPr>
              <a:t>royecto</a:t>
            </a:r>
            <a:r>
              <a:rPr lang="es-CO" sz="3600" dirty="0">
                <a:solidFill>
                  <a:schemeClr val="bg1"/>
                </a:solidFill>
              </a:rPr>
              <a:t>: </a:t>
            </a:r>
            <a:r>
              <a:rPr lang="es-CO" sz="3200" b="0" dirty="0" smtClean="0">
                <a:solidFill>
                  <a:schemeClr val="bg1"/>
                </a:solidFill>
              </a:rPr>
              <a:t>Formación </a:t>
            </a:r>
            <a:r>
              <a:rPr lang="es-CO" sz="3200" b="0" dirty="0">
                <a:solidFill>
                  <a:schemeClr val="bg1"/>
                </a:solidFill>
              </a:rPr>
              <a:t>avanzada, continua y permanente</a:t>
            </a:r>
          </a:p>
        </p:txBody>
      </p:sp>
      <p:sp>
        <p:nvSpPr>
          <p:cNvPr id="5" name="Title 1">
            <a:extLst>
              <a:ext uri="{FF2B5EF4-FFF2-40B4-BE49-F238E27FC236}">
                <a16:creationId xmlns:a16="http://schemas.microsoft.com/office/drawing/2014/main" id="{61A03A22-5E25-4D5F-929C-F09EB2E22223}"/>
              </a:ext>
            </a:extLst>
          </p:cNvPr>
          <p:cNvSpPr txBox="1">
            <a:spLocks/>
          </p:cNvSpPr>
          <p:nvPr/>
        </p:nvSpPr>
        <p:spPr>
          <a:xfrm>
            <a:off x="1303720" y="669940"/>
            <a:ext cx="5977813" cy="211491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400" b="1" kern="1200">
                <a:solidFill>
                  <a:schemeClr val="tx1"/>
                </a:solidFill>
                <a:latin typeface="Arial Rounded MT Bold" panose="020F0704030504030204" pitchFamily="34" charset="0"/>
                <a:ea typeface="+mj-ea"/>
                <a:cs typeface="+mj-cs"/>
              </a:defRPr>
            </a:lvl1pPr>
          </a:lstStyle>
          <a:p>
            <a:pPr algn="l"/>
            <a:r>
              <a:rPr lang="es-ES" sz="4800" dirty="0">
                <a:solidFill>
                  <a:schemeClr val="bg1"/>
                </a:solidFill>
                <a:latin typeface="Asap Medium" panose="020F0604030102060203" pitchFamily="2" charset="0"/>
              </a:rPr>
              <a:t>Excelencia Académica para la Formación Integral</a:t>
            </a:r>
            <a:endParaRPr lang="es-ES" sz="3600" dirty="0">
              <a:solidFill>
                <a:schemeClr val="bg1"/>
              </a:solidFill>
              <a:latin typeface="Asap Medium" panose="020F0604030102060203" pitchFamily="2" charset="0"/>
            </a:endParaRPr>
          </a:p>
        </p:txBody>
      </p:sp>
      <p:sp>
        <p:nvSpPr>
          <p:cNvPr id="6" name="Title 1">
            <a:extLst>
              <a:ext uri="{FF2B5EF4-FFF2-40B4-BE49-F238E27FC236}">
                <a16:creationId xmlns:a16="http://schemas.microsoft.com/office/drawing/2014/main" id="{9F06EBA9-2D7D-495E-A223-1CDD07DAAED5}"/>
              </a:ext>
            </a:extLst>
          </p:cNvPr>
          <p:cNvSpPr txBox="1">
            <a:spLocks/>
          </p:cNvSpPr>
          <p:nvPr/>
        </p:nvSpPr>
        <p:spPr>
          <a:xfrm>
            <a:off x="7766177" y="914490"/>
            <a:ext cx="4076200" cy="132903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400" b="1" kern="1200">
                <a:solidFill>
                  <a:schemeClr val="tx1"/>
                </a:solidFill>
                <a:latin typeface="Arial Rounded MT Bold" panose="020F0704030504030204" pitchFamily="34" charset="0"/>
                <a:ea typeface="+mj-ea"/>
                <a:cs typeface="+mj-cs"/>
              </a:defRPr>
            </a:lvl1pPr>
          </a:lstStyle>
          <a:p>
            <a:pPr algn="l"/>
            <a:r>
              <a:rPr lang="es-ES" sz="5400" dirty="0" smtClean="0">
                <a:solidFill>
                  <a:schemeClr val="bg1"/>
                </a:solidFill>
                <a:latin typeface="Asap Medium" panose="020F0604030102060203" pitchFamily="2" charset="0"/>
              </a:rPr>
              <a:t>2025 - 2028</a:t>
            </a:r>
            <a:endParaRPr lang="es-ES" sz="1800" dirty="0">
              <a:solidFill>
                <a:schemeClr val="bg1"/>
              </a:solidFill>
              <a:latin typeface="Asap Medium" panose="020F0604030102060203" pitchFamily="2" charset="0"/>
            </a:endParaRPr>
          </a:p>
        </p:txBody>
      </p:sp>
      <p:sp>
        <p:nvSpPr>
          <p:cNvPr id="8" name="Anillo 7"/>
          <p:cNvSpPr/>
          <p:nvPr/>
        </p:nvSpPr>
        <p:spPr>
          <a:xfrm>
            <a:off x="204412" y="4468314"/>
            <a:ext cx="1586753" cy="1442131"/>
          </a:xfrm>
          <a:prstGeom prst="donut">
            <a:avLst>
              <a:gd name="adj" fmla="val 14617"/>
            </a:avLst>
          </a:prstGeom>
          <a:solidFill>
            <a:srgbClr val="1630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9" name="Subtitle 2">
            <a:extLst>
              <a:ext uri="{FF2B5EF4-FFF2-40B4-BE49-F238E27FC236}">
                <a16:creationId xmlns:a16="http://schemas.microsoft.com/office/drawing/2014/main" id="{C2CFDD0A-90DE-4286-B19C-4FCA0ECF311C}"/>
              </a:ext>
            </a:extLst>
          </p:cNvPr>
          <p:cNvSpPr txBox="1">
            <a:spLocks/>
          </p:cNvSpPr>
          <p:nvPr/>
        </p:nvSpPr>
        <p:spPr>
          <a:xfrm>
            <a:off x="536665" y="4794078"/>
            <a:ext cx="922245" cy="790601"/>
          </a:xfrm>
          <a:prstGeom prst="rect">
            <a:avLst/>
          </a:prstGeom>
        </p:spPr>
        <p:txBody>
          <a:bodyPr vert="horz" wrap="square" lIns="34290" tIns="17145" rIns="34290" bIns="342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s-ES" sz="4800" b="1" dirty="0" smtClean="0">
                <a:solidFill>
                  <a:schemeClr val="bg1"/>
                </a:solidFill>
                <a:latin typeface="Arial Rounded MT Bold" panose="020F0704030504030204" pitchFamily="34" charset="0"/>
                <a:ea typeface="+mj-ea"/>
                <a:cs typeface="+mj-cs"/>
              </a:rPr>
              <a:t>05</a:t>
            </a:r>
            <a:endParaRPr lang="es-ES" sz="4800" b="1" dirty="0">
              <a:solidFill>
                <a:schemeClr val="bg1"/>
              </a:solidFill>
              <a:latin typeface="Arial Rounded MT Bold" panose="020F0704030504030204" pitchFamily="34" charset="0"/>
              <a:ea typeface="+mj-ea"/>
              <a:cs typeface="+mj-cs"/>
            </a:endParaRPr>
          </a:p>
        </p:txBody>
      </p:sp>
      <p:pic>
        <p:nvPicPr>
          <p:cNvPr id="12" name="Imagen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40185" y="177857"/>
            <a:ext cx="1055100" cy="1025401"/>
          </a:xfrm>
          <a:prstGeom prst="rect">
            <a:avLst/>
          </a:prstGeom>
        </p:spPr>
      </p:pic>
      <p:pic>
        <p:nvPicPr>
          <p:cNvPr id="10" name="Imagen 9"/>
          <p:cNvPicPr/>
          <p:nvPr/>
        </p:nvPicPr>
        <p:blipFill>
          <a:blip r:embed="rId3" cstate="print">
            <a:extLst>
              <a:ext uri="{28A0092B-C50C-407E-A947-70E740481C1C}">
                <a14:useLocalDpi xmlns:a14="http://schemas.microsoft.com/office/drawing/2010/main" val="0"/>
              </a:ext>
            </a:extLst>
          </a:blip>
          <a:stretch>
            <a:fillRect/>
          </a:stretch>
        </p:blipFill>
        <p:spPr>
          <a:xfrm>
            <a:off x="6351409" y="3091174"/>
            <a:ext cx="4971015" cy="3488920"/>
          </a:xfrm>
          <a:prstGeom prst="teardrop">
            <a:avLst/>
          </a:prstGeom>
        </p:spPr>
      </p:pic>
    </p:spTree>
    <p:extLst>
      <p:ext uri="{BB962C8B-B14F-4D97-AF65-F5344CB8AC3E}">
        <p14:creationId xmlns:p14="http://schemas.microsoft.com/office/powerpoint/2010/main" val="1780678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8F9C17-DF16-4503-A23D-C04985936785}"/>
              </a:ext>
            </a:extLst>
          </p:cNvPr>
          <p:cNvSpPr>
            <a:spLocks noGrp="1"/>
          </p:cNvSpPr>
          <p:nvPr>
            <p:ph type="title"/>
          </p:nvPr>
        </p:nvSpPr>
        <p:spPr>
          <a:xfrm>
            <a:off x="2669241" y="154595"/>
            <a:ext cx="6853518" cy="720304"/>
          </a:xfrm>
        </p:spPr>
        <p:txBody>
          <a:bodyPr/>
          <a:lstStyle/>
          <a:p>
            <a:pPr algn="ctr"/>
            <a:r>
              <a:rPr lang="es-ES" sz="3600" dirty="0" smtClean="0">
                <a:solidFill>
                  <a:srgbClr val="CC3300"/>
                </a:solidFill>
                <a:effectLst>
                  <a:outerShdw blurRad="38100" dist="38100" dir="2700000" algn="tl">
                    <a:srgbClr val="000000">
                      <a:alpha val="43137"/>
                    </a:srgbClr>
                  </a:outerShdw>
                </a:effectLst>
              </a:rPr>
              <a:t>Información general del proyecto</a:t>
            </a:r>
            <a:endParaRPr lang="en-US" sz="3600" dirty="0">
              <a:solidFill>
                <a:srgbClr val="CC3300"/>
              </a:solidFill>
              <a:effectLst>
                <a:outerShdw blurRad="38100" dist="38100" dir="2700000" algn="tl">
                  <a:srgbClr val="000000">
                    <a:alpha val="43137"/>
                  </a:srgbClr>
                </a:outerShdw>
              </a:effectLst>
            </a:endParaRPr>
          </a:p>
        </p:txBody>
      </p:sp>
      <p:sp>
        <p:nvSpPr>
          <p:cNvPr id="5" name="Rectángulo 4"/>
          <p:cNvSpPr/>
          <p:nvPr/>
        </p:nvSpPr>
        <p:spPr>
          <a:xfrm rot="16200000">
            <a:off x="-1076601" y="3531734"/>
            <a:ext cx="2614870" cy="338554"/>
          </a:xfrm>
          <a:prstGeom prst="rect">
            <a:avLst/>
          </a:prstGeom>
        </p:spPr>
        <p:txBody>
          <a:bodyPr wrap="square">
            <a:spAutoFit/>
          </a:bodyPr>
          <a:lstStyle/>
          <a:p>
            <a:r>
              <a:rPr lang="es-CO" sz="800" dirty="0" smtClean="0">
                <a:solidFill>
                  <a:schemeClr val="bg1">
                    <a:lumMod val="50000"/>
                  </a:schemeClr>
                </a:solidFill>
                <a:latin typeface="Arial Rounded MT Bold" panose="020F0704030504030204" pitchFamily="34" charset="0"/>
              </a:rPr>
              <a:t>05. Formación avanzada, continua y permanente</a:t>
            </a:r>
            <a:endParaRPr lang="es-CO" sz="800" dirty="0">
              <a:solidFill>
                <a:schemeClr val="bg1">
                  <a:lumMod val="50000"/>
                </a:schemeClr>
              </a:solidFill>
              <a:latin typeface="Arial Rounded MT Bold" panose="020F0704030504030204" pitchFamily="34" charset="0"/>
            </a:endParaRPr>
          </a:p>
          <a:p>
            <a:pPr algn="ctr"/>
            <a:endParaRPr lang="es-CO" sz="800" dirty="0">
              <a:solidFill>
                <a:schemeClr val="bg1">
                  <a:lumMod val="50000"/>
                </a:schemeClr>
              </a:solidFill>
              <a:latin typeface="Arial Rounded MT Bold" panose="020F0704030504030204" pitchFamily="34" charset="0"/>
            </a:endParaRPr>
          </a:p>
        </p:txBody>
      </p:sp>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graphicFrame>
        <p:nvGraphicFramePr>
          <p:cNvPr id="4" name="Tabla 3"/>
          <p:cNvGraphicFramePr>
            <a:graphicFrameLocks noGrp="1"/>
          </p:cNvGraphicFramePr>
          <p:nvPr>
            <p:extLst>
              <p:ext uri="{D42A27DB-BD31-4B8C-83A1-F6EECF244321}">
                <p14:modId xmlns:p14="http://schemas.microsoft.com/office/powerpoint/2010/main" val="1826843885"/>
              </p:ext>
            </p:extLst>
          </p:nvPr>
        </p:nvGraphicFramePr>
        <p:xfrm>
          <a:off x="1278627" y="1374187"/>
          <a:ext cx="9103659" cy="4416552"/>
        </p:xfrm>
        <a:graphic>
          <a:graphicData uri="http://schemas.openxmlformats.org/drawingml/2006/table">
            <a:tbl>
              <a:tblPr firstRow="1" firstCol="1" bandRow="1"/>
              <a:tblGrid>
                <a:gridCol w="2801471">
                  <a:extLst>
                    <a:ext uri="{9D8B030D-6E8A-4147-A177-3AD203B41FA5}">
                      <a16:colId xmlns:a16="http://schemas.microsoft.com/office/drawing/2014/main" val="2054926226"/>
                    </a:ext>
                  </a:extLst>
                </a:gridCol>
                <a:gridCol w="6302188">
                  <a:extLst>
                    <a:ext uri="{9D8B030D-6E8A-4147-A177-3AD203B41FA5}">
                      <a16:colId xmlns:a16="http://schemas.microsoft.com/office/drawing/2014/main" val="4245958461"/>
                    </a:ext>
                  </a:extLst>
                </a:gridCol>
              </a:tblGrid>
              <a:tr h="81280">
                <a:tc>
                  <a:txBody>
                    <a:bodyPr/>
                    <a:lstStyle/>
                    <a:p>
                      <a:pPr>
                        <a:lnSpc>
                          <a:spcPct val="115000"/>
                        </a:lnSpc>
                        <a:spcAft>
                          <a:spcPts val="0"/>
                        </a:spcAft>
                      </a:pP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Código del proyecto</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(PDI2028 – CEA - 05)</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0220402"/>
                  </a:ext>
                </a:extLst>
              </a:tr>
              <a:tr h="86995">
                <a:tc>
                  <a:txBody>
                    <a:bodyPr/>
                    <a:lstStyle/>
                    <a:p>
                      <a:pPr>
                        <a:lnSpc>
                          <a:spcPct val="115000"/>
                        </a:lnSpc>
                        <a:spcAft>
                          <a:spcPts val="0"/>
                        </a:spcAft>
                      </a:pP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Dependencia responsable del proyecto</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Vicerrectoría Académica</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3400945"/>
                  </a:ext>
                </a:extLst>
              </a:tr>
              <a:tr h="128905">
                <a:tc>
                  <a:txBody>
                    <a:bodyPr/>
                    <a:lstStyle/>
                    <a:p>
                      <a:pPr>
                        <a:lnSpc>
                          <a:spcPct val="115000"/>
                        </a:lnSpc>
                        <a:spcAft>
                          <a:spcPts val="0"/>
                        </a:spcAft>
                      </a:pP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Pilar de Gestión</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Excelencia Académica para la Formación Integral </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5604293"/>
                  </a:ext>
                </a:extLst>
              </a:tr>
              <a:tr h="151765">
                <a:tc>
                  <a:txBody>
                    <a:bodyPr/>
                    <a:lstStyle/>
                    <a:p>
                      <a:pPr>
                        <a:lnSpc>
                          <a:spcPct val="115000"/>
                        </a:lnSpc>
                        <a:spcAft>
                          <a:spcPts val="0"/>
                        </a:spcAft>
                      </a:pP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Coordinador Pilar de Gestión</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Wilson Arenas Valencia</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20202717"/>
                  </a:ext>
                </a:extLst>
              </a:tr>
              <a:tr h="66675">
                <a:tc>
                  <a:txBody>
                    <a:bodyPr/>
                    <a:lstStyle/>
                    <a:p>
                      <a:pPr>
                        <a:lnSpc>
                          <a:spcPct val="115000"/>
                        </a:lnSpc>
                        <a:spcAft>
                          <a:spcPts val="0"/>
                        </a:spcAft>
                      </a:pP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Programa</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Desarrollo Docente</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2783508"/>
                  </a:ext>
                </a:extLst>
              </a:tr>
              <a:tr h="135255">
                <a:tc>
                  <a:txBody>
                    <a:bodyPr/>
                    <a:lstStyle/>
                    <a:p>
                      <a:pPr>
                        <a:lnSpc>
                          <a:spcPct val="115000"/>
                        </a:lnSpc>
                        <a:spcAft>
                          <a:spcPts val="0"/>
                        </a:spcAft>
                      </a:pP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Procesos asociados </a:t>
                      </a:r>
                      <a:b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(Sistema Integral de Gestión)</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Misionales - Docencia</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2796477"/>
                  </a:ext>
                </a:extLst>
              </a:tr>
              <a:tr h="44450">
                <a:tc>
                  <a:txBody>
                    <a:bodyPr/>
                    <a:lstStyle/>
                    <a:p>
                      <a:pPr>
                        <a:lnSpc>
                          <a:spcPct val="115000"/>
                        </a:lnSpc>
                        <a:spcAft>
                          <a:spcPts val="0"/>
                        </a:spcAft>
                      </a:pP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Factores de calidad institucional a los que apunta el proyecto</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3. Profesores</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80199087"/>
                  </a:ext>
                </a:extLst>
              </a:tr>
              <a:tr h="44450">
                <a:tc>
                  <a:txBody>
                    <a:bodyPr/>
                    <a:lstStyle/>
                    <a:p>
                      <a:pPr>
                        <a:lnSpc>
                          <a:spcPct val="115000"/>
                        </a:lnSpc>
                        <a:spcAft>
                          <a:spcPts val="0"/>
                        </a:spcAft>
                      </a:pP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Estándares de calidad (Modelo de acreditación internacional Sello Sofía)</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nSpc>
                          <a:spcPct val="115000"/>
                        </a:lnSpc>
                        <a:spcAft>
                          <a:spcPts val="0"/>
                        </a:spcAft>
                      </a:pPr>
                      <a:r>
                        <a:rPr lang="es-CO" sz="1200">
                          <a:effectLst/>
                          <a:latin typeface="Arial Narrow" panose="020B0606020202030204" pitchFamily="34" charset="0"/>
                          <a:ea typeface="Times New Roman" panose="02020603050405020304" pitchFamily="18" charset="0"/>
                          <a:cs typeface="Calibri" panose="020F0502020204030204" pitchFamily="34" charset="0"/>
                        </a:rPr>
                        <a:t>5. Formación</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52655959"/>
                  </a:ext>
                </a:extLst>
              </a:tr>
              <a:tr h="44450">
                <a:tc>
                  <a:txBody>
                    <a:bodyPr/>
                    <a:lstStyle/>
                    <a:p>
                      <a:pPr>
                        <a:lnSpc>
                          <a:spcPct val="115000"/>
                        </a:lnSpc>
                        <a:spcAft>
                          <a:spcPts val="0"/>
                        </a:spcAft>
                      </a:pP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Otras instancias o dependencias participantes </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just">
                        <a:lnSpc>
                          <a:spcPct val="115000"/>
                        </a:lnSpc>
                        <a:spcAft>
                          <a:spcPts val="0"/>
                        </a:spcAft>
                      </a:pPr>
                      <a:r>
                        <a:rPr lang="es-CO" sz="12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Consejo Superior, Consejo Académico, Vicerrectoría Administrativa y Financiera, Vicerrectoría de Investigación, Innovación y Extensión, Vicerrectoría de Responsabilidad Social y Bienestar Universitario, Facultades y Docentes.</a:t>
                      </a:r>
                      <a:endParaRPr lang="es-CO" sz="1800" dirty="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29828684"/>
                  </a:ext>
                </a:extLst>
              </a:tr>
              <a:tr h="198755">
                <a:tc>
                  <a:txBody>
                    <a:bodyPr/>
                    <a:lstStyle/>
                    <a:p>
                      <a:pPr>
                        <a:lnSpc>
                          <a:spcPct val="115000"/>
                        </a:lnSpc>
                        <a:spcAft>
                          <a:spcPts val="0"/>
                        </a:spcAft>
                      </a:pP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Actores o entidades externas a la UTP que participan en el proyecto</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just">
                        <a:lnSpc>
                          <a:spcPct val="115000"/>
                        </a:lnSpc>
                        <a:spcAft>
                          <a:spcPts val="0"/>
                        </a:spcAft>
                      </a:pPr>
                      <a:r>
                        <a:rPr lang="es-CO" sz="12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Ministerio de Educación Nacional, Secretarías de Educación Departamental y Municipal, Instituciones de Educación Superior, otros oferentes de Formación Docente.</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72115106"/>
                  </a:ext>
                </a:extLst>
              </a:tr>
              <a:tr h="44450">
                <a:tc rowSpan="3">
                  <a:txBody>
                    <a:bodyPr/>
                    <a:lstStyle/>
                    <a:p>
                      <a:pPr>
                        <a:lnSpc>
                          <a:spcPct val="115000"/>
                        </a:lnSpc>
                        <a:spcAft>
                          <a:spcPts val="0"/>
                        </a:spcAft>
                      </a:pP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Programas a los cuales le aporta indirectamente el proyecto</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just">
                        <a:lnSpc>
                          <a:spcPct val="115000"/>
                        </a:lnSpc>
                        <a:spcAft>
                          <a:spcPts val="0"/>
                        </a:spcAft>
                      </a:pPr>
                      <a:r>
                        <a:rPr lang="es-CO" sz="12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Gestión del Desarrollo Humano y organizacional</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418013"/>
                  </a:ext>
                </a:extLst>
              </a:tr>
              <a:tr h="44450">
                <a:tc vMerge="1">
                  <a:txBody>
                    <a:bodyPr/>
                    <a:lstStyle/>
                    <a:p>
                      <a:endParaRPr lang="es-CO"/>
                    </a:p>
                  </a:txBody>
                  <a:tcPr/>
                </a:tc>
                <a:tc>
                  <a:txBody>
                    <a:bodyPr/>
                    <a:lstStyle/>
                    <a:p>
                      <a:pPr algn="just">
                        <a:lnSpc>
                          <a:spcPct val="115000"/>
                        </a:lnSpc>
                        <a:spcAft>
                          <a:spcPts val="0"/>
                        </a:spcAft>
                      </a:pPr>
                      <a:r>
                        <a:rPr lang="es-CO" sz="12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Acompañamiento Integral e inclusión</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9617898"/>
                  </a:ext>
                </a:extLst>
              </a:tr>
              <a:tr h="44450">
                <a:tc vMerge="1">
                  <a:txBody>
                    <a:bodyPr/>
                    <a:lstStyle/>
                    <a:p>
                      <a:endParaRPr lang="es-CO"/>
                    </a:p>
                  </a:txBody>
                  <a:tcPr/>
                </a:tc>
                <a:tc>
                  <a:txBody>
                    <a:bodyPr/>
                    <a:lstStyle/>
                    <a:p>
                      <a:pPr algn="just">
                        <a:lnSpc>
                          <a:spcPct val="115000"/>
                        </a:lnSpc>
                        <a:spcAft>
                          <a:spcPts val="0"/>
                        </a:spcAft>
                      </a:pPr>
                      <a:r>
                        <a:rPr lang="es-CO" sz="12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Gestión Estratégica para el Bienestar</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48734450"/>
                  </a:ext>
                </a:extLst>
              </a:tr>
              <a:tr h="46355">
                <a:tc>
                  <a:txBody>
                    <a:bodyPr/>
                    <a:lstStyle/>
                    <a:p>
                      <a:pPr>
                        <a:lnSpc>
                          <a:spcPct val="115000"/>
                        </a:lnSpc>
                        <a:spcAft>
                          <a:spcPts val="0"/>
                        </a:spcAft>
                      </a:pP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Objetivos de Desarrollo Sostenible (ODS) a los cuales le aporta el proyecto</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nSpc>
                          <a:spcPct val="115000"/>
                        </a:lnSpc>
                        <a:spcAft>
                          <a:spcPts val="0"/>
                        </a:spcAft>
                      </a:pPr>
                      <a:r>
                        <a:rPr lang="es-CO" sz="12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4. Garantizar una educación inclusiva, equitativa y de calidad y promover oportunidades de aprendizaje durante toda la vida para todos</a:t>
                      </a:r>
                      <a:endParaRPr lang="es-CO" sz="1800" dirty="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98642748"/>
                  </a:ext>
                </a:extLst>
              </a:tr>
            </a:tbl>
          </a:graphicData>
        </a:graphic>
      </p:graphicFrame>
    </p:spTree>
    <p:extLst>
      <p:ext uri="{BB962C8B-B14F-4D97-AF65-F5344CB8AC3E}">
        <p14:creationId xmlns:p14="http://schemas.microsoft.com/office/powerpoint/2010/main" val="36659132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contenido 4">
            <a:extLst>
              <a:ext uri="{FF2B5EF4-FFF2-40B4-BE49-F238E27FC236}">
                <a16:creationId xmlns:a16="http://schemas.microsoft.com/office/drawing/2014/main" id="{CC540E9C-3026-4179-B918-EF96B94DC409}"/>
              </a:ext>
            </a:extLst>
          </p:cNvPr>
          <p:cNvSpPr>
            <a:spLocks noGrp="1"/>
          </p:cNvSpPr>
          <p:nvPr>
            <p:ph idx="1"/>
          </p:nvPr>
        </p:nvSpPr>
        <p:spPr>
          <a:xfrm>
            <a:off x="926726" y="1144307"/>
            <a:ext cx="10089776" cy="1249269"/>
          </a:xfrm>
        </p:spPr>
        <p:txBody>
          <a:bodyPr>
            <a:noAutofit/>
          </a:bodyPr>
          <a:lstStyle/>
          <a:p>
            <a:pPr marL="0" indent="0" algn="just">
              <a:buNone/>
            </a:pPr>
            <a:r>
              <a:rPr lang="es-CO" sz="1050" dirty="0" smtClean="0">
                <a:latin typeface="Arial Narrow" panose="020B0606020202030204" pitchFamily="34" charset="0"/>
              </a:rPr>
              <a:t>La </a:t>
            </a:r>
            <a:r>
              <a:rPr lang="es-CO" sz="1050" dirty="0">
                <a:latin typeface="Arial Narrow" panose="020B0606020202030204" pitchFamily="34" charset="0"/>
              </a:rPr>
              <a:t>deserción </a:t>
            </a:r>
            <a:r>
              <a:rPr lang="es-CO" sz="1050" dirty="0">
                <a:latin typeface="Arial Narrow" panose="020B0606020202030204" pitchFamily="34" charset="0"/>
              </a:rPr>
              <a:t>La Conferencia Mundial sobre Educación Superior (UNESCO, 2009) señala a las instituciones de educación superior la necesidad de políticas de desarrollo docente que respondan a los desafíos de la “sociedad de la información”. </a:t>
            </a:r>
            <a:r>
              <a:rPr lang="es-CO" sz="1050" dirty="0">
                <a:latin typeface="Arial Narrow" panose="020B0606020202030204" pitchFamily="34" charset="0"/>
              </a:rPr>
              <a:t>Las propuestas deben ser flexibles y estar basadas en la formación a lo largo de la vida, para mejorar los procesos de enseñanza y aprendizaje hacia la renovación educativa y el cambio </a:t>
            </a:r>
            <a:r>
              <a:rPr lang="es-CO" sz="1050" dirty="0" smtClean="0">
                <a:latin typeface="Arial Narrow" panose="020B0606020202030204" pitchFamily="34" charset="0"/>
              </a:rPr>
              <a:t>social. La </a:t>
            </a:r>
            <a:r>
              <a:rPr lang="es-CO" sz="1050" dirty="0">
                <a:latin typeface="Arial Narrow" panose="020B0606020202030204" pitchFamily="34" charset="0"/>
              </a:rPr>
              <a:t>educación superior en la sociedad actual da cada vez más importancia a la formación y el desarrollo del profesorado, vinculándolos, por un lado, con la realidad política, histórica, cultural y social (Jackson, 2001), y por otro lado, con la integralidad del docente como persona y miembro de un colectivo. Además de los componentes cognitivo, disciplinar y pedagógico, se contempla la subjetividad, la intuición, lo emocional y lo relacional, como dimensiones inseparables del desarrollo humano y </a:t>
            </a:r>
            <a:r>
              <a:rPr lang="es-CO" sz="1050" dirty="0" smtClean="0">
                <a:latin typeface="Arial Narrow" panose="020B0606020202030204" pitchFamily="34" charset="0"/>
              </a:rPr>
              <a:t>profesional. En </a:t>
            </a:r>
            <a:r>
              <a:rPr lang="es-CO" sz="1050" dirty="0">
                <a:latin typeface="Arial Narrow" panose="020B0606020202030204" pitchFamily="34" charset="0"/>
              </a:rPr>
              <a:t>las nuevas racionalidades, basadas en la educación como una construcción histórica, cultural y social, el docente es un intelectual, un trabajador de la cultura y un profesional reflexivo en permanente transformación. Se supera así el concepto de educación como un “hacer” y el de formación como simple capacitación o actualización (Proyecto Educativo Institucional, 2018, p 43</a:t>
            </a:r>
            <a:r>
              <a:rPr lang="es-CO" sz="1050" dirty="0" smtClean="0">
                <a:latin typeface="Arial Narrow" panose="020B0606020202030204" pitchFamily="34" charset="0"/>
              </a:rPr>
              <a:t>).</a:t>
            </a:r>
            <a:r>
              <a:rPr lang="es-CO" sz="1050" dirty="0">
                <a:latin typeface="Arial Narrow" panose="020B0606020202030204" pitchFamily="34" charset="0"/>
              </a:rPr>
              <a:t> </a:t>
            </a:r>
            <a:r>
              <a:rPr lang="es-CO" sz="1050" dirty="0" smtClean="0">
                <a:latin typeface="Arial Narrow" panose="020B0606020202030204" pitchFamily="34" charset="0"/>
              </a:rPr>
              <a:t>En </a:t>
            </a:r>
            <a:r>
              <a:rPr lang="es-CO" sz="1050" dirty="0">
                <a:latin typeface="Arial Narrow" panose="020B0606020202030204" pitchFamily="34" charset="0"/>
              </a:rPr>
              <a:t>este sentido, es necesario seguir mejorando el desempeño profesional docente en la UTP con el fin de enfrentar los nuevos desafíos que presenta la educación del siglo XXl, donde el docente no es el único dueño del conocimiento y su responsabilidad se encuentra enfocada en la contribución a la formación integral y la capacidad para generar espacios de seguridad y confianza en el diálogo abierto, reflexivo, crítico y sincero con los estudiantes.</a:t>
            </a:r>
          </a:p>
        </p:txBody>
      </p:sp>
      <p:sp>
        <p:nvSpPr>
          <p:cNvPr id="6" name="Título 1">
            <a:extLst>
              <a:ext uri="{FF2B5EF4-FFF2-40B4-BE49-F238E27FC236}">
                <a16:creationId xmlns:a16="http://schemas.microsoft.com/office/drawing/2014/main" id="{6E8F9C17-DF16-4503-A23D-C04985936785}"/>
              </a:ext>
            </a:extLst>
          </p:cNvPr>
          <p:cNvSpPr txBox="1">
            <a:spLocks/>
          </p:cNvSpPr>
          <p:nvPr/>
        </p:nvSpPr>
        <p:spPr>
          <a:xfrm>
            <a:off x="2312894" y="226313"/>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smtClean="0">
                <a:solidFill>
                  <a:srgbClr val="CC3300"/>
                </a:solidFill>
                <a:effectLst>
                  <a:outerShdw blurRad="38100" dist="38100" dir="2700000" algn="tl">
                    <a:srgbClr val="000000">
                      <a:alpha val="43137"/>
                    </a:srgbClr>
                  </a:outerShdw>
                </a:effectLst>
              </a:rPr>
              <a:t>Identificación </a:t>
            </a:r>
            <a:r>
              <a:rPr lang="es-CO" sz="3600" dirty="0">
                <a:solidFill>
                  <a:srgbClr val="CC3300"/>
                </a:solidFill>
                <a:effectLst>
                  <a:outerShdw blurRad="38100" dist="38100" dir="2700000" algn="tl">
                    <a:srgbClr val="000000">
                      <a:alpha val="43137"/>
                    </a:srgbClr>
                  </a:outerShdw>
                </a:effectLst>
              </a:rPr>
              <a:t>del problema, necesidad u oportunidad </a:t>
            </a:r>
          </a:p>
        </p:txBody>
      </p:sp>
      <p:pic>
        <p:nvPicPr>
          <p:cNvPr id="8" name="Imagen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7" name="Rectángulo 6"/>
          <p:cNvSpPr/>
          <p:nvPr/>
        </p:nvSpPr>
        <p:spPr>
          <a:xfrm rot="16200000">
            <a:off x="-1076601" y="3531734"/>
            <a:ext cx="2614870" cy="338554"/>
          </a:xfrm>
          <a:prstGeom prst="rect">
            <a:avLst/>
          </a:prstGeom>
        </p:spPr>
        <p:txBody>
          <a:bodyPr wrap="square">
            <a:spAutoFit/>
          </a:bodyPr>
          <a:lstStyle/>
          <a:p>
            <a:r>
              <a:rPr lang="es-CO" sz="800" dirty="0" smtClean="0">
                <a:solidFill>
                  <a:schemeClr val="bg1">
                    <a:lumMod val="50000"/>
                  </a:schemeClr>
                </a:solidFill>
                <a:latin typeface="Arial Rounded MT Bold" panose="020F0704030504030204" pitchFamily="34" charset="0"/>
              </a:rPr>
              <a:t>05. Formación avanzada, continua y permanente</a:t>
            </a:r>
            <a:endParaRPr lang="es-CO" sz="800" dirty="0">
              <a:solidFill>
                <a:schemeClr val="bg1">
                  <a:lumMod val="50000"/>
                </a:schemeClr>
              </a:solidFill>
              <a:latin typeface="Arial Rounded MT Bold" panose="020F0704030504030204" pitchFamily="34" charset="0"/>
            </a:endParaRPr>
          </a:p>
          <a:p>
            <a:pPr algn="ctr"/>
            <a:endParaRPr lang="es-CO" sz="800" dirty="0">
              <a:solidFill>
                <a:schemeClr val="bg1">
                  <a:lumMod val="50000"/>
                </a:schemeClr>
              </a:solidFill>
              <a:latin typeface="Arial Rounded MT Bold" panose="020F0704030504030204" pitchFamily="34" charset="0"/>
            </a:endParaRPr>
          </a:p>
        </p:txBody>
      </p:sp>
      <p:graphicFrame>
        <p:nvGraphicFramePr>
          <p:cNvPr id="2" name="Tabla 1"/>
          <p:cNvGraphicFramePr>
            <a:graphicFrameLocks noGrp="1"/>
          </p:cNvGraphicFramePr>
          <p:nvPr>
            <p:extLst>
              <p:ext uri="{D42A27DB-BD31-4B8C-83A1-F6EECF244321}">
                <p14:modId xmlns:p14="http://schemas.microsoft.com/office/powerpoint/2010/main" val="3401331137"/>
              </p:ext>
            </p:extLst>
          </p:nvPr>
        </p:nvGraphicFramePr>
        <p:xfrm>
          <a:off x="1188942" y="2819081"/>
          <a:ext cx="9565343" cy="3505200"/>
        </p:xfrm>
        <a:graphic>
          <a:graphicData uri="http://schemas.openxmlformats.org/drawingml/2006/table">
            <a:tbl>
              <a:tblPr firstRow="1" firstCol="1" bandRow="1"/>
              <a:tblGrid>
                <a:gridCol w="2720384">
                  <a:extLst>
                    <a:ext uri="{9D8B030D-6E8A-4147-A177-3AD203B41FA5}">
                      <a16:colId xmlns:a16="http://schemas.microsoft.com/office/drawing/2014/main" val="689348640"/>
                    </a:ext>
                  </a:extLst>
                </a:gridCol>
                <a:gridCol w="3187749">
                  <a:extLst>
                    <a:ext uri="{9D8B030D-6E8A-4147-A177-3AD203B41FA5}">
                      <a16:colId xmlns:a16="http://schemas.microsoft.com/office/drawing/2014/main" val="3747649360"/>
                    </a:ext>
                  </a:extLst>
                </a:gridCol>
                <a:gridCol w="3657210">
                  <a:extLst>
                    <a:ext uri="{9D8B030D-6E8A-4147-A177-3AD203B41FA5}">
                      <a16:colId xmlns:a16="http://schemas.microsoft.com/office/drawing/2014/main" val="3791073565"/>
                    </a:ext>
                  </a:extLst>
                </a:gridCol>
              </a:tblGrid>
              <a:tr h="209550">
                <a:tc>
                  <a:txBody>
                    <a:bodyPr/>
                    <a:lstStyle/>
                    <a:p>
                      <a:pPr algn="ctr">
                        <a:lnSpc>
                          <a:spcPct val="115000"/>
                        </a:lnSpc>
                        <a:spcAft>
                          <a:spcPts val="0"/>
                        </a:spcAft>
                      </a:pPr>
                      <a:r>
                        <a:rPr lang="es-CO" sz="12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Problema Central</a:t>
                      </a:r>
                      <a:endParaRPr lang="es-CO" sz="12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ctr">
                        <a:lnSpc>
                          <a:spcPct val="115000"/>
                        </a:lnSpc>
                        <a:spcAft>
                          <a:spcPts val="0"/>
                        </a:spcAft>
                      </a:pPr>
                      <a:r>
                        <a:rPr lang="es-CO" sz="12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Causas directas</a:t>
                      </a:r>
                      <a:endParaRPr lang="es-CO" sz="12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ctr">
                        <a:lnSpc>
                          <a:spcPct val="115000"/>
                        </a:lnSpc>
                        <a:spcAft>
                          <a:spcPts val="0"/>
                        </a:spcAft>
                      </a:pPr>
                      <a:r>
                        <a:rPr lang="es-CO" sz="12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Causas Indirectas</a:t>
                      </a:r>
                      <a:endParaRPr lang="es-CO" sz="12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extLst>
                  <a:ext uri="{0D108BD9-81ED-4DB2-BD59-A6C34878D82A}">
                    <a16:rowId xmlns:a16="http://schemas.microsoft.com/office/drawing/2014/main" val="2854541891"/>
                  </a:ext>
                </a:extLst>
              </a:tr>
              <a:tr h="389890">
                <a:tc rowSpan="6">
                  <a:txBody>
                    <a:bodyPr/>
                    <a:lstStyle/>
                    <a:p>
                      <a:pPr algn="ctr">
                        <a:lnSpc>
                          <a:spcPct val="115000"/>
                        </a:lnSpc>
                        <a:spcAft>
                          <a:spcPts val="0"/>
                        </a:spcAft>
                      </a:pPr>
                      <a:r>
                        <a:rPr lang="es-CO" sz="12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Débil desempeño profesional docente con el fin de enfrentar los nuevos desafíos que presenta la educación del siglo XXl.</a:t>
                      </a:r>
                      <a:endParaRPr lang="es-CO" sz="12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12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 Desinterés del docente en participar en los procesos de formación y poca oferta de formación continua y permanente.</a:t>
                      </a:r>
                      <a:endParaRPr lang="es-CO" sz="12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12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1.1. Poca sensibilización del docente frente a la importancia de la formación continua y permanente y poco presupuesto para generar propuestas de formación docente.</a:t>
                      </a:r>
                      <a:endParaRPr lang="es-CO" sz="12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9349473"/>
                  </a:ext>
                </a:extLst>
              </a:tr>
              <a:tr h="410210">
                <a:tc vMerge="1">
                  <a:txBody>
                    <a:bodyPr/>
                    <a:lstStyle/>
                    <a:p>
                      <a:endParaRPr lang="es-CO"/>
                    </a:p>
                  </a:txBody>
                  <a:tcPr/>
                </a:tc>
                <a:tc>
                  <a:txBody>
                    <a:bodyPr/>
                    <a:lstStyle/>
                    <a:p>
                      <a:pPr>
                        <a:lnSpc>
                          <a:spcPct val="115000"/>
                        </a:lnSpc>
                        <a:spcAft>
                          <a:spcPts val="0"/>
                        </a:spcAft>
                      </a:pPr>
                      <a:r>
                        <a:rPr lang="es-CO" sz="12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 Poca cobertura para procesos de formación avanzada.</a:t>
                      </a:r>
                      <a:endParaRPr lang="es-CO" sz="12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12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2.1. Poco presupuesto para apoyo económico de matrículas de posgrado.</a:t>
                      </a:r>
                      <a:endParaRPr lang="es-CO" sz="12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25192488"/>
                  </a:ext>
                </a:extLst>
              </a:tr>
              <a:tr h="209550">
                <a:tc vMerge="1">
                  <a:txBody>
                    <a:bodyPr/>
                    <a:lstStyle/>
                    <a:p>
                      <a:endParaRPr lang="es-CO"/>
                    </a:p>
                  </a:txBody>
                  <a:tcPr/>
                </a:tc>
                <a:tc>
                  <a:txBody>
                    <a:bodyPr/>
                    <a:lstStyle/>
                    <a:p>
                      <a:pPr algn="ctr">
                        <a:lnSpc>
                          <a:spcPct val="115000"/>
                        </a:lnSpc>
                        <a:spcAft>
                          <a:spcPts val="0"/>
                        </a:spcAft>
                      </a:pPr>
                      <a:r>
                        <a:rPr lang="es-CO" sz="12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Efectos directos</a:t>
                      </a:r>
                      <a:endParaRPr lang="es-CO" sz="12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ctr">
                        <a:lnSpc>
                          <a:spcPct val="115000"/>
                        </a:lnSpc>
                        <a:spcAft>
                          <a:spcPts val="0"/>
                        </a:spcAft>
                      </a:pPr>
                      <a:r>
                        <a:rPr lang="es-CO" sz="12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Efectos indirectos</a:t>
                      </a:r>
                      <a:endParaRPr lang="es-CO" sz="12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extLst>
                  <a:ext uri="{0D108BD9-81ED-4DB2-BD59-A6C34878D82A}">
                    <a16:rowId xmlns:a16="http://schemas.microsoft.com/office/drawing/2014/main" val="481480763"/>
                  </a:ext>
                </a:extLst>
              </a:tr>
              <a:tr h="271780">
                <a:tc vMerge="1">
                  <a:txBody>
                    <a:bodyPr/>
                    <a:lstStyle/>
                    <a:p>
                      <a:endParaRPr lang="es-CO"/>
                    </a:p>
                  </a:txBody>
                  <a:tcPr/>
                </a:tc>
                <a:tc>
                  <a:txBody>
                    <a:bodyPr/>
                    <a:lstStyle/>
                    <a:p>
                      <a:pPr>
                        <a:lnSpc>
                          <a:spcPct val="115000"/>
                        </a:lnSpc>
                        <a:spcAft>
                          <a:spcPts val="0"/>
                        </a:spcAft>
                      </a:pPr>
                      <a:r>
                        <a:rPr lang="es-CO" sz="12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 Oferta de cursos de formación continua y permanente no satisface el número de docente que requieren de esta.</a:t>
                      </a:r>
                      <a:endParaRPr lang="es-CO" sz="12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12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1.1. Dificultad en el proceso de ascenso en el escalafón docente.</a:t>
                      </a:r>
                      <a:endParaRPr lang="es-CO" sz="12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4343460"/>
                  </a:ext>
                </a:extLst>
              </a:tr>
              <a:tr h="594360">
                <a:tc vMerge="1">
                  <a:txBody>
                    <a:bodyPr/>
                    <a:lstStyle/>
                    <a:p>
                      <a:endParaRPr lang="es-CO"/>
                    </a:p>
                  </a:txBody>
                  <a:tcPr/>
                </a:tc>
                <a:tc>
                  <a:txBody>
                    <a:bodyPr/>
                    <a:lstStyle/>
                    <a:p>
                      <a:pPr>
                        <a:lnSpc>
                          <a:spcPct val="115000"/>
                        </a:lnSpc>
                        <a:spcAft>
                          <a:spcPts val="0"/>
                        </a:spcAft>
                      </a:pPr>
                      <a:r>
                        <a:rPr lang="es-CO" sz="12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 Docentes sin maestría o doctorado.</a:t>
                      </a:r>
                      <a:endParaRPr lang="es-CO" sz="12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12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2.1. Líneas de investigación sin categorización en Colciencias.</a:t>
                      </a:r>
                      <a:br>
                        <a:rPr lang="es-CO" sz="125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12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2.2. Procesos de renovación curricular estancados.</a:t>
                      </a:r>
                      <a:br>
                        <a:rPr lang="es-CO" sz="125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12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2.3. Poca investigación en los programas académicos.</a:t>
                      </a:r>
                      <a:endParaRPr lang="es-CO" sz="12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89743892"/>
                  </a:ext>
                </a:extLst>
              </a:tr>
              <a:tr h="294640">
                <a:tc vMerge="1">
                  <a:txBody>
                    <a:bodyPr/>
                    <a:lstStyle/>
                    <a:p>
                      <a:endParaRPr lang="es-CO"/>
                    </a:p>
                  </a:txBody>
                  <a:tcPr/>
                </a:tc>
                <a:tc>
                  <a:txBody>
                    <a:bodyPr/>
                    <a:lstStyle/>
                    <a:p>
                      <a:pPr>
                        <a:lnSpc>
                          <a:spcPct val="115000"/>
                        </a:lnSpc>
                        <a:spcAft>
                          <a:spcPts val="0"/>
                        </a:spcAft>
                      </a:pPr>
                      <a:r>
                        <a:rPr lang="es-CO" sz="12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3. Docente sin formación en pedagogía y didáctica.</a:t>
                      </a:r>
                      <a:endParaRPr lang="es-CO" sz="12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125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3.1. Estudiante que pierden asignaturas.</a:t>
                      </a:r>
                      <a:br>
                        <a:rPr lang="es-CO" sz="125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125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3.2. Aumento de la deserción.</a:t>
                      </a:r>
                      <a:endParaRPr lang="es-CO" sz="1250" dirty="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62092402"/>
                  </a:ext>
                </a:extLst>
              </a:tr>
            </a:tbl>
          </a:graphicData>
        </a:graphic>
      </p:graphicFrame>
    </p:spTree>
    <p:extLst>
      <p:ext uri="{BB962C8B-B14F-4D97-AF65-F5344CB8AC3E}">
        <p14:creationId xmlns:p14="http://schemas.microsoft.com/office/powerpoint/2010/main" val="35084011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ector recto 3"/>
          <p:cNvCxnSpPr/>
          <p:nvPr/>
        </p:nvCxnSpPr>
        <p:spPr>
          <a:xfrm>
            <a:off x="6428369" y="2579619"/>
            <a:ext cx="2538303" cy="0"/>
          </a:xfrm>
          <a:prstGeom prst="line">
            <a:avLst/>
          </a:prstGeom>
          <a:ln w="285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5" name="Marcador de contenido 4">
            <a:extLst>
              <a:ext uri="{FF2B5EF4-FFF2-40B4-BE49-F238E27FC236}">
                <a16:creationId xmlns:a16="http://schemas.microsoft.com/office/drawing/2014/main" id="{CC540E9C-3026-4179-B918-EF96B94DC409}"/>
              </a:ext>
            </a:extLst>
          </p:cNvPr>
          <p:cNvSpPr>
            <a:spLocks noGrp="1"/>
          </p:cNvSpPr>
          <p:nvPr>
            <p:ph idx="1"/>
          </p:nvPr>
        </p:nvSpPr>
        <p:spPr>
          <a:xfrm>
            <a:off x="755949" y="1316427"/>
            <a:ext cx="5169721" cy="3759386"/>
          </a:xfrm>
        </p:spPr>
        <p:txBody>
          <a:bodyPr>
            <a:noAutofit/>
          </a:bodyPr>
          <a:lstStyle/>
          <a:p>
            <a:pPr marL="0" indent="0" algn="just">
              <a:buNone/>
            </a:pPr>
            <a:r>
              <a:rPr lang="es-CO" sz="1300" dirty="0">
                <a:latin typeface="Arial Narrow" panose="020B0606020202030204" pitchFamily="34" charset="0"/>
              </a:rPr>
              <a:t>En la Universidad Tecnológica de Pereira el desarrollo docente tiene en cuenta la formación integral del docente como persona y miembro del colectivo social y los distintos niveles de la formación integral docente: continua, avanzada y </a:t>
            </a:r>
            <a:r>
              <a:rPr lang="es-CO" sz="1300" dirty="0" smtClean="0">
                <a:latin typeface="Arial Narrow" panose="020B0606020202030204" pitchFamily="34" charset="0"/>
              </a:rPr>
              <a:t>permanente. </a:t>
            </a:r>
            <a:r>
              <a:rPr lang="es-CO" sz="1300" i="1" dirty="0" smtClean="0">
                <a:latin typeface="Arial Narrow" panose="020B0606020202030204" pitchFamily="34" charset="0"/>
              </a:rPr>
              <a:t>La </a:t>
            </a:r>
            <a:r>
              <a:rPr lang="es-CO" sz="1300" i="1" dirty="0">
                <a:latin typeface="Arial Narrow" panose="020B0606020202030204" pitchFamily="34" charset="0"/>
              </a:rPr>
              <a:t>formación integral,</a:t>
            </a:r>
            <a:r>
              <a:rPr lang="es-CO" sz="1300" dirty="0">
                <a:latin typeface="Arial Narrow" panose="020B0606020202030204" pitchFamily="34" charset="0"/>
              </a:rPr>
              <a:t> reconoce las diferentes dimensiones del desarrollo humano, social y cultural de los profesores </a:t>
            </a:r>
            <a:r>
              <a:rPr lang="es-CO" sz="1300" dirty="0" smtClean="0">
                <a:latin typeface="Arial Narrow" panose="020B0606020202030204" pitchFamily="34" charset="0"/>
              </a:rPr>
              <a:t>universitarios. La </a:t>
            </a:r>
            <a:r>
              <a:rPr lang="es-CO" sz="1300" dirty="0">
                <a:latin typeface="Arial Narrow" panose="020B0606020202030204" pitchFamily="34" charset="0"/>
              </a:rPr>
              <a:t>importancia de la formación integral de los profesores lleva a la Universidad Tecnológica de Pereira a comprometerse con la formulación y puesta en acción de una propuesta de desarrollo docente, que cubra la formación continua, avanzada y </a:t>
            </a:r>
            <a:r>
              <a:rPr lang="es-CO" sz="1300" dirty="0" smtClean="0">
                <a:latin typeface="Arial Narrow" panose="020B0606020202030204" pitchFamily="34" charset="0"/>
              </a:rPr>
              <a:t>permanente. </a:t>
            </a:r>
          </a:p>
          <a:p>
            <a:pPr marL="0" indent="0" algn="just">
              <a:buNone/>
            </a:pPr>
            <a:r>
              <a:rPr lang="es-CO" sz="1300" i="1" dirty="0" smtClean="0">
                <a:latin typeface="Arial Narrow" panose="020B0606020202030204" pitchFamily="34" charset="0"/>
              </a:rPr>
              <a:t>La </a:t>
            </a:r>
            <a:r>
              <a:rPr lang="es-CO" sz="1300" i="1" dirty="0">
                <a:latin typeface="Arial Narrow" panose="020B0606020202030204" pitchFamily="34" charset="0"/>
              </a:rPr>
              <a:t>formación continua,</a:t>
            </a:r>
            <a:r>
              <a:rPr lang="es-CO" sz="1300" dirty="0">
                <a:latin typeface="Arial Narrow" panose="020B0606020202030204" pitchFamily="34" charset="0"/>
              </a:rPr>
              <a:t> para la actualización disciplinar, pedagógica y didáctica en función del perfeccionamiento del desempeño profesional, que ayuda a cualificar la profesión docente y el mejoramiento continuo en las unidades académicas y en la universidad como institución formadora</a:t>
            </a:r>
            <a:r>
              <a:rPr lang="es-CO" sz="1300" dirty="0" smtClean="0">
                <a:latin typeface="Arial Narrow" panose="020B0606020202030204" pitchFamily="34" charset="0"/>
              </a:rPr>
              <a:t>.</a:t>
            </a:r>
          </a:p>
          <a:p>
            <a:pPr marL="0" indent="0" algn="just">
              <a:buNone/>
            </a:pPr>
            <a:r>
              <a:rPr lang="es-CO" sz="1300" i="1" dirty="0" smtClean="0">
                <a:latin typeface="Arial Narrow" panose="020B0606020202030204" pitchFamily="34" charset="0"/>
              </a:rPr>
              <a:t>La </a:t>
            </a:r>
            <a:r>
              <a:rPr lang="es-CO" sz="1300" i="1" dirty="0">
                <a:latin typeface="Arial Narrow" panose="020B0606020202030204" pitchFamily="34" charset="0"/>
              </a:rPr>
              <a:t>formación avanzada,</a:t>
            </a:r>
            <a:r>
              <a:rPr lang="es-CO" sz="1300" dirty="0">
                <a:latin typeface="Arial Narrow" panose="020B0606020202030204" pitchFamily="34" charset="0"/>
              </a:rPr>
              <a:t> orientada a consolidar un proceso sistemático de aprendizaje y producción científica de los profesores a través de especializaciones médicas, maestrías y doctorados, que les proporcione herramientas para avanzar en investigación, formación de estudiantes, innovación y proyección social. Estos procesos deben enriquecer y transformar la gestión educativa institucional para el cumplimiento de los propósitos </a:t>
            </a:r>
            <a:r>
              <a:rPr lang="es-CO" sz="1300" dirty="0" smtClean="0">
                <a:latin typeface="Arial Narrow" panose="020B0606020202030204" pitchFamily="34" charset="0"/>
              </a:rPr>
              <a:t>misionales. </a:t>
            </a:r>
          </a:p>
          <a:p>
            <a:pPr marL="0" indent="0" algn="just">
              <a:buNone/>
            </a:pPr>
            <a:r>
              <a:rPr lang="es-CO" sz="1300" i="1" dirty="0" smtClean="0">
                <a:latin typeface="Arial Narrow" panose="020B0606020202030204" pitchFamily="34" charset="0"/>
              </a:rPr>
              <a:t>La </a:t>
            </a:r>
            <a:r>
              <a:rPr lang="es-CO" sz="1300" i="1" dirty="0">
                <a:latin typeface="Arial Narrow" panose="020B0606020202030204" pitchFamily="34" charset="0"/>
              </a:rPr>
              <a:t>formación permanente,</a:t>
            </a:r>
            <a:r>
              <a:rPr lang="es-CO" sz="1300" dirty="0">
                <a:latin typeface="Arial Narrow" panose="020B0606020202030204" pitchFamily="34" charset="0"/>
              </a:rPr>
              <a:t> está encaminada a la revisión y actualización de conocimientos, habilidades, aptitudes y actitudes del profesorado, para promover la capacidad crítica, creativa, ética, estética, lúdica y expresiva en su desarrollo integral, que les permita enfrentar los retos de la educación superior actual y del futuro. </a:t>
            </a:r>
          </a:p>
        </p:txBody>
      </p:sp>
      <p:sp>
        <p:nvSpPr>
          <p:cNvPr id="6" name="Título 1">
            <a:extLst>
              <a:ext uri="{FF2B5EF4-FFF2-40B4-BE49-F238E27FC236}">
                <a16:creationId xmlns:a16="http://schemas.microsoft.com/office/drawing/2014/main" id="{6E8F9C17-DF16-4503-A23D-C04985936785}"/>
              </a:ext>
            </a:extLst>
          </p:cNvPr>
          <p:cNvSpPr txBox="1">
            <a:spLocks/>
          </p:cNvSpPr>
          <p:nvPr/>
        </p:nvSpPr>
        <p:spPr>
          <a:xfrm>
            <a:off x="2312894" y="226313"/>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smtClean="0">
                <a:solidFill>
                  <a:srgbClr val="CC3300"/>
                </a:solidFill>
                <a:effectLst>
                  <a:outerShdw blurRad="38100" dist="38100" dir="2700000" algn="tl">
                    <a:srgbClr val="000000">
                      <a:alpha val="43137"/>
                    </a:srgbClr>
                  </a:outerShdw>
                </a:effectLst>
              </a:rPr>
              <a:t>Descripción del proyecto</a:t>
            </a:r>
            <a:endParaRPr lang="es-CO" sz="3600" dirty="0">
              <a:solidFill>
                <a:srgbClr val="CC3300"/>
              </a:solidFill>
              <a:effectLst>
                <a:outerShdw blurRad="38100" dist="38100" dir="2700000" algn="tl">
                  <a:srgbClr val="000000">
                    <a:alpha val="43137"/>
                  </a:srgbClr>
                </a:outerShdw>
              </a:effectLst>
            </a:endParaRPr>
          </a:p>
        </p:txBody>
      </p:sp>
      <p:sp>
        <p:nvSpPr>
          <p:cNvPr id="19" name="CuadroTexto 18"/>
          <p:cNvSpPr txBox="1"/>
          <p:nvPr/>
        </p:nvSpPr>
        <p:spPr>
          <a:xfrm>
            <a:off x="6172898" y="1396691"/>
            <a:ext cx="2304616" cy="63679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s-CO" sz="2800" b="1" dirty="0">
                <a:solidFill>
                  <a:schemeClr val="accent1">
                    <a:lumMod val="50000"/>
                  </a:schemeClr>
                </a:solidFill>
                <a:effectLst>
                  <a:outerShdw blurRad="38100" dist="38100" dir="2700000" algn="tl">
                    <a:srgbClr val="000000">
                      <a:alpha val="43137"/>
                    </a:srgbClr>
                  </a:outerShdw>
                </a:effectLst>
                <a:latin typeface="+mj-lt"/>
                <a:ea typeface="+mj-ea"/>
                <a:cs typeface="+mj-cs"/>
              </a:rPr>
              <a:t>Involucrados</a:t>
            </a:r>
          </a:p>
        </p:txBody>
      </p:sp>
      <p:grpSp>
        <p:nvGrpSpPr>
          <p:cNvPr id="8" name="Grupo 7"/>
          <p:cNvGrpSpPr/>
          <p:nvPr/>
        </p:nvGrpSpPr>
        <p:grpSpPr>
          <a:xfrm>
            <a:off x="6671753" y="2265021"/>
            <a:ext cx="4668599" cy="666178"/>
            <a:chOff x="481236" y="1624130"/>
            <a:chExt cx="4001276" cy="666178"/>
          </a:xfrm>
        </p:grpSpPr>
        <p:sp>
          <p:nvSpPr>
            <p:cNvPr id="16" name="Rectángulo redondeado 15"/>
            <p:cNvSpPr/>
            <p:nvPr/>
          </p:nvSpPr>
          <p:spPr>
            <a:xfrm>
              <a:off x="481236" y="1624130"/>
              <a:ext cx="4001276" cy="666178"/>
            </a:xfrm>
            <a:prstGeom prst="roundRect">
              <a:avLst>
                <a:gd name="adj" fmla="val 10000"/>
              </a:avLst>
            </a:prstGeom>
            <a:ln>
              <a:solidFill>
                <a:schemeClr val="accent6">
                  <a:lumMod val="50000"/>
                </a:schemeClr>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7" name="CuadroTexto 16"/>
            <p:cNvSpPr txBox="1"/>
            <p:nvPr/>
          </p:nvSpPr>
          <p:spPr>
            <a:xfrm>
              <a:off x="500748" y="1643642"/>
              <a:ext cx="3962252" cy="627154"/>
            </a:xfrm>
            <a:prstGeom prst="rect">
              <a:avLst/>
            </a:prstGeom>
            <a:solidFill>
              <a:schemeClr val="bg1"/>
            </a:solidFill>
            <a:ln>
              <a:solidFill>
                <a:schemeClr val="accent6">
                  <a:lumMod val="50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pPr algn="just">
                <a:lnSpc>
                  <a:spcPct val="115000"/>
                </a:lnSpc>
                <a:spcAft>
                  <a:spcPts val="0"/>
                </a:spcAft>
              </a:pPr>
              <a:r>
                <a:rPr lang="es-CO" sz="1100" b="1" u="none" kern="1200" dirty="0" smtClean="0">
                  <a:solidFill>
                    <a:schemeClr val="tx2">
                      <a:lumMod val="50000"/>
                    </a:schemeClr>
                  </a:solidFill>
                  <a:latin typeface="Arial Narrow" panose="020B0606020202030204" pitchFamily="34" charset="0"/>
                  <a:cs typeface="Khmer UI" panose="020B0502040204020203" pitchFamily="34" charset="0"/>
                </a:rPr>
                <a:t>Unidades organizacionales: </a:t>
              </a:r>
              <a:r>
                <a:rPr lang="es-CO" sz="1100" dirty="0">
                  <a:solidFill>
                    <a:srgbClr val="000000"/>
                  </a:solidFill>
                  <a:latin typeface="Arial Narrow" panose="020B0606020202030204" pitchFamily="34" charset="0"/>
                  <a:ea typeface="Times New Roman" panose="02020603050405020304" pitchFamily="18" charset="0"/>
                  <a:cs typeface="Calibri" panose="020F0502020204030204" pitchFamily="34" charset="0"/>
                </a:rPr>
                <a:t>Consejo Superior, Consejo Académico, Vicerrectoría Administrativa y Financiera, Vicerrectoría de Investigación, Innovación y Extensión, Vicerrectoría de Responsabilidad Social y Bienestar Universitario, Facultades y Docentes.</a:t>
              </a:r>
              <a:endParaRPr lang="es-CO" sz="1600" dirty="0">
                <a:latin typeface="Times New Roman" panose="02020603050405020304" pitchFamily="18" charset="0"/>
                <a:ea typeface="SimSun" panose="02010600030101010101" pitchFamily="2" charset="-122"/>
              </a:endParaRPr>
            </a:p>
          </p:txBody>
        </p:sp>
      </p:grpSp>
      <p:grpSp>
        <p:nvGrpSpPr>
          <p:cNvPr id="9" name="Grupo 8"/>
          <p:cNvGrpSpPr/>
          <p:nvPr/>
        </p:nvGrpSpPr>
        <p:grpSpPr>
          <a:xfrm>
            <a:off x="6662793" y="3100305"/>
            <a:ext cx="4677559" cy="630262"/>
            <a:chOff x="472275" y="2459414"/>
            <a:chExt cx="4022445" cy="516696"/>
          </a:xfrm>
        </p:grpSpPr>
        <p:sp>
          <p:nvSpPr>
            <p:cNvPr id="14" name="Rectángulo redondeado 13"/>
            <p:cNvSpPr/>
            <p:nvPr/>
          </p:nvSpPr>
          <p:spPr>
            <a:xfrm>
              <a:off x="472275" y="2459414"/>
              <a:ext cx="4022445" cy="516696"/>
            </a:xfrm>
            <a:prstGeom prst="roundRect">
              <a:avLst>
                <a:gd name="adj" fmla="val 10000"/>
              </a:avLst>
            </a:prstGeom>
            <a:ln>
              <a:solidFill>
                <a:schemeClr val="accent6">
                  <a:lumMod val="50000"/>
                </a:schemeClr>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5" name="CuadroTexto 14"/>
            <p:cNvSpPr txBox="1"/>
            <p:nvPr/>
          </p:nvSpPr>
          <p:spPr>
            <a:xfrm>
              <a:off x="487409" y="2474548"/>
              <a:ext cx="3992177" cy="486428"/>
            </a:xfrm>
            <a:prstGeom prst="rect">
              <a:avLst/>
            </a:prstGeom>
            <a:ln>
              <a:solidFill>
                <a:schemeClr val="accent6">
                  <a:lumMod val="50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pPr algn="just">
                <a:lnSpc>
                  <a:spcPct val="115000"/>
                </a:lnSpc>
                <a:spcAft>
                  <a:spcPts val="0"/>
                </a:spcAft>
              </a:pPr>
              <a:r>
                <a:rPr lang="es-CO" sz="1100" b="1" kern="1200" dirty="0" smtClean="0">
                  <a:solidFill>
                    <a:schemeClr val="tx2">
                      <a:lumMod val="50000"/>
                    </a:schemeClr>
                  </a:solidFill>
                  <a:latin typeface="Arial Narrow" panose="020B0606020202030204" pitchFamily="34" charset="0"/>
                  <a:cs typeface="Khmer UI" panose="020B0502040204020203" pitchFamily="34" charset="0"/>
                </a:rPr>
                <a:t>Entidades externas a la UTP: </a:t>
              </a:r>
              <a:r>
                <a:rPr lang="es-ES" sz="1100" b="1" kern="1200" dirty="0" smtClean="0">
                  <a:solidFill>
                    <a:schemeClr val="tx2">
                      <a:lumMod val="50000"/>
                    </a:schemeClr>
                  </a:solidFill>
                  <a:latin typeface="Arial Narrow" panose="020B0606020202030204" pitchFamily="34" charset="0"/>
                  <a:cs typeface="Khmer UI" panose="020B0502040204020203" pitchFamily="34" charset="0"/>
                </a:rPr>
                <a:t> </a:t>
              </a:r>
              <a:r>
                <a:rPr lang="es-CO" sz="1100" dirty="0">
                  <a:solidFill>
                    <a:srgbClr val="000000"/>
                  </a:solidFill>
                  <a:latin typeface="Arial Narrow" panose="020B0606020202030204" pitchFamily="34" charset="0"/>
                  <a:ea typeface="Times New Roman" panose="02020603050405020304" pitchFamily="18" charset="0"/>
                  <a:cs typeface="Calibri" panose="020F0502020204030204" pitchFamily="34" charset="0"/>
                </a:rPr>
                <a:t>Ministerio de Educación Nacional, Secretarías de Educación Departamental y Municipal, Instituciones de Educación Superior, otros oferentes de Formación Docente.</a:t>
              </a:r>
            </a:p>
            <a:p>
              <a:pPr lvl="0" algn="just" defTabSz="533400">
                <a:lnSpc>
                  <a:spcPct val="90000"/>
                </a:lnSpc>
                <a:spcBef>
                  <a:spcPct val="0"/>
                </a:spcBef>
                <a:spcAft>
                  <a:spcPct val="35000"/>
                </a:spcAft>
              </a:pPr>
              <a:endParaRPr lang="es-ES" sz="100" b="0" kern="1200" dirty="0">
                <a:solidFill>
                  <a:schemeClr val="tx2">
                    <a:lumMod val="50000"/>
                  </a:schemeClr>
                </a:solidFill>
                <a:latin typeface="+mn-lt"/>
                <a:cs typeface="Khmer UI" panose="020B0502040204020203" pitchFamily="34" charset="0"/>
              </a:endParaRPr>
            </a:p>
          </p:txBody>
        </p:sp>
      </p:grpSp>
      <p:sp>
        <p:nvSpPr>
          <p:cNvPr id="10" name="Conector recto 9"/>
          <p:cNvSpPr/>
          <p:nvPr/>
        </p:nvSpPr>
        <p:spPr>
          <a:xfrm>
            <a:off x="6428369" y="2129268"/>
            <a:ext cx="234424" cy="2437802"/>
          </a:xfrm>
          <a:custGeom>
            <a:avLst/>
            <a:gdLst/>
            <a:ahLst/>
            <a:cxnLst/>
            <a:rect l="0" t="0" r="0" b="0"/>
            <a:pathLst>
              <a:path>
                <a:moveTo>
                  <a:pt x="0" y="0"/>
                </a:moveTo>
                <a:lnTo>
                  <a:pt x="0" y="2057073"/>
                </a:lnTo>
                <a:lnTo>
                  <a:pt x="234424" y="2057073"/>
                </a:lnTo>
              </a:path>
            </a:pathLst>
          </a:custGeom>
          <a:noFill/>
          <a:ln w="28575">
            <a:solidFill>
              <a:schemeClr val="accent6">
                <a:lumMod val="50000"/>
              </a:schemeClr>
            </a:solidFill>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grpSp>
        <p:nvGrpSpPr>
          <p:cNvPr id="11" name="Grupo 10"/>
          <p:cNvGrpSpPr/>
          <p:nvPr/>
        </p:nvGrpSpPr>
        <p:grpSpPr>
          <a:xfrm>
            <a:off x="6662793" y="3880482"/>
            <a:ext cx="4677559" cy="536674"/>
            <a:chOff x="472275" y="3145215"/>
            <a:chExt cx="4036699" cy="626053"/>
          </a:xfrm>
        </p:grpSpPr>
        <p:sp>
          <p:nvSpPr>
            <p:cNvPr id="12" name="Rectángulo redondeado 11"/>
            <p:cNvSpPr/>
            <p:nvPr/>
          </p:nvSpPr>
          <p:spPr>
            <a:xfrm>
              <a:off x="472275" y="3145215"/>
              <a:ext cx="4036699" cy="626053"/>
            </a:xfrm>
            <a:prstGeom prst="roundRect">
              <a:avLst>
                <a:gd name="adj" fmla="val 10000"/>
              </a:avLst>
            </a:prstGeom>
            <a:ln>
              <a:solidFill>
                <a:schemeClr val="accent6">
                  <a:lumMod val="50000"/>
                </a:schemeClr>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3" name="CuadroTexto 12"/>
            <p:cNvSpPr txBox="1"/>
            <p:nvPr/>
          </p:nvSpPr>
          <p:spPr>
            <a:xfrm>
              <a:off x="490611" y="3163551"/>
              <a:ext cx="4000027" cy="589382"/>
            </a:xfrm>
            <a:prstGeom prst="rect">
              <a:avLst/>
            </a:prstGeom>
            <a:ln>
              <a:solidFill>
                <a:schemeClr val="accent6">
                  <a:lumMod val="50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pPr lvl="0"/>
              <a:r>
                <a:rPr lang="es-CO" sz="1100" b="1" u="none" kern="1200" dirty="0" smtClean="0">
                  <a:solidFill>
                    <a:schemeClr val="tx2">
                      <a:lumMod val="50000"/>
                    </a:schemeClr>
                  </a:solidFill>
                  <a:latin typeface="Arial Narrow" panose="020B0606020202030204" pitchFamily="34" charset="0"/>
                  <a:cs typeface="Arial" panose="020B0604020202020204" pitchFamily="34" charset="0"/>
                </a:rPr>
                <a:t>Beneficiarios:</a:t>
              </a:r>
              <a:r>
                <a:rPr lang="es-CO" sz="1000" b="1" u="none" kern="1200" dirty="0" smtClean="0">
                  <a:solidFill>
                    <a:schemeClr val="tx2">
                      <a:lumMod val="50000"/>
                    </a:schemeClr>
                  </a:solidFill>
                  <a:latin typeface="Arial Narrow" panose="020B0606020202030204" pitchFamily="34" charset="0"/>
                  <a:cs typeface="Arial" panose="020B0604020202020204" pitchFamily="34" charset="0"/>
                </a:rPr>
                <a:t> </a:t>
              </a:r>
              <a:r>
                <a:rPr lang="es-CO" sz="1100" dirty="0">
                  <a:solidFill>
                    <a:srgbClr val="000000"/>
                  </a:solidFill>
                  <a:latin typeface="Arial Narrow" panose="020B0606020202030204" pitchFamily="34" charset="0"/>
                  <a:ea typeface="Times New Roman" panose="02020603050405020304" pitchFamily="18" charset="0"/>
                  <a:cs typeface="Calibri" panose="020F0502020204030204" pitchFamily="34" charset="0"/>
                </a:rPr>
                <a:t>Docentes y directivos académicos de planta, transitorios o catedráticos de la Universidad Tecnológica de Pereira.</a:t>
              </a:r>
            </a:p>
          </p:txBody>
        </p:sp>
      </p:grpSp>
      <p:sp>
        <p:nvSpPr>
          <p:cNvPr id="20" name="Marco 19"/>
          <p:cNvSpPr/>
          <p:nvPr/>
        </p:nvSpPr>
        <p:spPr>
          <a:xfrm>
            <a:off x="6230586" y="1421213"/>
            <a:ext cx="2189240" cy="612273"/>
          </a:xfrm>
          <a:prstGeom prst="fram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1" name="Conector recto 3"/>
          <p:cNvSpPr/>
          <p:nvPr/>
        </p:nvSpPr>
        <p:spPr>
          <a:xfrm>
            <a:off x="6428369" y="2058009"/>
            <a:ext cx="234424" cy="521610"/>
          </a:xfrm>
          <a:custGeom>
            <a:avLst/>
            <a:gdLst/>
            <a:ahLst/>
            <a:cxnLst/>
            <a:rect l="0" t="0" r="0" b="0"/>
            <a:pathLst>
              <a:path>
                <a:moveTo>
                  <a:pt x="0" y="0"/>
                </a:moveTo>
                <a:lnTo>
                  <a:pt x="0" y="1316593"/>
                </a:lnTo>
                <a:lnTo>
                  <a:pt x="234424" y="1316593"/>
                </a:lnTo>
              </a:path>
            </a:pathLst>
          </a:custGeom>
          <a:noFill/>
          <a:ln w="28575">
            <a:solidFill>
              <a:schemeClr val="accent6">
                <a:lumMod val="50000"/>
              </a:schemeClr>
            </a:solidFill>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pic>
        <p:nvPicPr>
          <p:cNvPr id="22" name="Imagen 2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pic>
        <p:nvPicPr>
          <p:cNvPr id="2" name="Imagen 1"/>
          <p:cNvPicPr>
            <a:picLocks noChangeAspect="1"/>
          </p:cNvPicPr>
          <p:nvPr/>
        </p:nvPicPr>
        <p:blipFill>
          <a:blip r:embed="rId3"/>
          <a:stretch>
            <a:fillRect/>
          </a:stretch>
        </p:blipFill>
        <p:spPr>
          <a:xfrm>
            <a:off x="8084572" y="5238544"/>
            <a:ext cx="1339214" cy="1339214"/>
          </a:xfrm>
          <a:prstGeom prst="rect">
            <a:avLst/>
          </a:prstGeom>
        </p:spPr>
      </p:pic>
      <p:pic>
        <p:nvPicPr>
          <p:cNvPr id="3" name="Imagen 2"/>
          <p:cNvPicPr>
            <a:picLocks noChangeAspect="1"/>
          </p:cNvPicPr>
          <p:nvPr/>
        </p:nvPicPr>
        <p:blipFill>
          <a:blip r:embed="rId4"/>
          <a:stretch>
            <a:fillRect/>
          </a:stretch>
        </p:blipFill>
        <p:spPr>
          <a:xfrm>
            <a:off x="6428369" y="4567071"/>
            <a:ext cx="4476486" cy="671473"/>
          </a:xfrm>
          <a:prstGeom prst="rect">
            <a:avLst/>
          </a:prstGeom>
        </p:spPr>
      </p:pic>
      <p:sp>
        <p:nvSpPr>
          <p:cNvPr id="24" name="Rectángulo 23"/>
          <p:cNvSpPr/>
          <p:nvPr/>
        </p:nvSpPr>
        <p:spPr>
          <a:xfrm rot="16200000">
            <a:off x="-1076601" y="3531734"/>
            <a:ext cx="2614870" cy="338554"/>
          </a:xfrm>
          <a:prstGeom prst="rect">
            <a:avLst/>
          </a:prstGeom>
        </p:spPr>
        <p:txBody>
          <a:bodyPr wrap="square">
            <a:spAutoFit/>
          </a:bodyPr>
          <a:lstStyle/>
          <a:p>
            <a:r>
              <a:rPr lang="es-CO" sz="800" dirty="0" smtClean="0">
                <a:solidFill>
                  <a:schemeClr val="bg1">
                    <a:lumMod val="50000"/>
                  </a:schemeClr>
                </a:solidFill>
                <a:latin typeface="Arial Rounded MT Bold" panose="020F0704030504030204" pitchFamily="34" charset="0"/>
              </a:rPr>
              <a:t>05. Formación avanzada, continua y permanente</a:t>
            </a:r>
            <a:endParaRPr lang="es-CO" sz="800" dirty="0">
              <a:solidFill>
                <a:schemeClr val="bg1">
                  <a:lumMod val="50000"/>
                </a:schemeClr>
              </a:solidFill>
              <a:latin typeface="Arial Rounded MT Bold" panose="020F0704030504030204" pitchFamily="34" charset="0"/>
            </a:endParaRPr>
          </a:p>
          <a:p>
            <a:pPr algn="ctr"/>
            <a:endParaRPr lang="es-CO" sz="800" dirty="0">
              <a:solidFill>
                <a:schemeClr val="bg1">
                  <a:lumMod val="50000"/>
                </a:schemeClr>
              </a:solidFill>
              <a:latin typeface="Arial Rounded MT Bold" panose="020F0704030504030204" pitchFamily="34" charset="0"/>
            </a:endParaRPr>
          </a:p>
        </p:txBody>
      </p:sp>
    </p:spTree>
    <p:extLst>
      <p:ext uri="{BB962C8B-B14F-4D97-AF65-F5344CB8AC3E}">
        <p14:creationId xmlns:p14="http://schemas.microsoft.com/office/powerpoint/2010/main" val="13192828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contenido 4">
            <a:extLst>
              <a:ext uri="{FF2B5EF4-FFF2-40B4-BE49-F238E27FC236}">
                <a16:creationId xmlns:a16="http://schemas.microsoft.com/office/drawing/2014/main" id="{CC540E9C-3026-4179-B918-EF96B94DC409}"/>
              </a:ext>
            </a:extLst>
          </p:cNvPr>
          <p:cNvSpPr>
            <a:spLocks noGrp="1"/>
          </p:cNvSpPr>
          <p:nvPr>
            <p:ph idx="1"/>
          </p:nvPr>
        </p:nvSpPr>
        <p:spPr>
          <a:xfrm>
            <a:off x="1246094" y="1732386"/>
            <a:ext cx="9520518" cy="768767"/>
          </a:xfrm>
        </p:spPr>
        <p:txBody>
          <a:bodyPr>
            <a:noAutofit/>
          </a:bodyPr>
          <a:lstStyle/>
          <a:p>
            <a:pPr marL="0" indent="0">
              <a:buNone/>
            </a:pPr>
            <a:r>
              <a:rPr lang="es-CO" sz="2000" dirty="0">
                <a:latin typeface="Arial Narrow" panose="020B0606020202030204" pitchFamily="34" charset="0"/>
              </a:rPr>
              <a:t>Contribuir a la mejora del desempeño profesional docente a través de la formación integral para que involucre las diferentes dimensiones del </a:t>
            </a:r>
            <a:r>
              <a:rPr lang="es-CO" sz="2000" dirty="0" smtClean="0">
                <a:latin typeface="Arial Narrow" panose="020B0606020202030204" pitchFamily="34" charset="0"/>
              </a:rPr>
              <a:t>desarrollo </a:t>
            </a:r>
            <a:r>
              <a:rPr lang="es-CO" sz="2000" dirty="0">
                <a:latin typeface="Arial Narrow" panose="020B0606020202030204" pitchFamily="34" charset="0"/>
              </a:rPr>
              <a:t>humano, social y cultural.		</a:t>
            </a:r>
          </a:p>
        </p:txBody>
      </p:sp>
      <p:sp>
        <p:nvSpPr>
          <p:cNvPr id="6" name="Título 1">
            <a:extLst>
              <a:ext uri="{FF2B5EF4-FFF2-40B4-BE49-F238E27FC236}">
                <a16:creationId xmlns:a16="http://schemas.microsoft.com/office/drawing/2014/main" id="{6E8F9C17-DF16-4503-A23D-C04985936785}"/>
              </a:ext>
            </a:extLst>
          </p:cNvPr>
          <p:cNvSpPr txBox="1">
            <a:spLocks/>
          </p:cNvSpPr>
          <p:nvPr/>
        </p:nvSpPr>
        <p:spPr>
          <a:xfrm>
            <a:off x="2312894" y="226313"/>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smtClean="0">
                <a:solidFill>
                  <a:srgbClr val="CC3300"/>
                </a:solidFill>
                <a:effectLst>
                  <a:outerShdw blurRad="38100" dist="38100" dir="2700000" algn="tl">
                    <a:srgbClr val="000000">
                      <a:alpha val="43137"/>
                    </a:srgbClr>
                  </a:outerShdw>
                </a:effectLst>
              </a:rPr>
              <a:t>Objetivos del proyecto</a:t>
            </a:r>
            <a:endParaRPr lang="es-CO" sz="3600" dirty="0">
              <a:solidFill>
                <a:srgbClr val="CC3300"/>
              </a:solidFill>
              <a:effectLst>
                <a:outerShdw blurRad="38100" dist="38100" dir="2700000" algn="tl">
                  <a:srgbClr val="000000">
                    <a:alpha val="43137"/>
                  </a:srgbClr>
                </a:outerShdw>
              </a:effectLst>
            </a:endParaRPr>
          </a:p>
        </p:txBody>
      </p:sp>
      <p:sp>
        <p:nvSpPr>
          <p:cNvPr id="18" name="Título 1">
            <a:extLst>
              <a:ext uri="{FF2B5EF4-FFF2-40B4-BE49-F238E27FC236}">
                <a16:creationId xmlns:a16="http://schemas.microsoft.com/office/drawing/2014/main" id="{6E8F9C17-DF16-4503-A23D-C04985936785}"/>
              </a:ext>
            </a:extLst>
          </p:cNvPr>
          <p:cNvSpPr txBox="1">
            <a:spLocks/>
          </p:cNvSpPr>
          <p:nvPr/>
        </p:nvSpPr>
        <p:spPr>
          <a:xfrm>
            <a:off x="645459" y="1060289"/>
            <a:ext cx="3039035"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r>
              <a:rPr lang="es-CO" sz="3200" dirty="0" smtClean="0">
                <a:solidFill>
                  <a:srgbClr val="CC3300"/>
                </a:solidFill>
                <a:effectLst>
                  <a:outerShdw blurRad="38100" dist="38100" dir="2700000" algn="tl">
                    <a:srgbClr val="000000">
                      <a:alpha val="43137"/>
                    </a:srgbClr>
                  </a:outerShdw>
                </a:effectLst>
              </a:rPr>
              <a:t>General</a:t>
            </a:r>
            <a:endParaRPr lang="es-CO" sz="3200" dirty="0">
              <a:solidFill>
                <a:srgbClr val="CC3300"/>
              </a:solidFill>
              <a:effectLst>
                <a:outerShdw blurRad="38100" dist="38100" dir="2700000" algn="tl">
                  <a:srgbClr val="000000">
                    <a:alpha val="43137"/>
                  </a:srgbClr>
                </a:outerShdw>
              </a:effectLst>
            </a:endParaRPr>
          </a:p>
        </p:txBody>
      </p:sp>
      <p:sp>
        <p:nvSpPr>
          <p:cNvPr id="22" name="Título 1">
            <a:extLst>
              <a:ext uri="{FF2B5EF4-FFF2-40B4-BE49-F238E27FC236}">
                <a16:creationId xmlns:a16="http://schemas.microsoft.com/office/drawing/2014/main" id="{6E8F9C17-DF16-4503-A23D-C04985936785}"/>
              </a:ext>
            </a:extLst>
          </p:cNvPr>
          <p:cNvSpPr txBox="1">
            <a:spLocks/>
          </p:cNvSpPr>
          <p:nvPr/>
        </p:nvSpPr>
        <p:spPr>
          <a:xfrm>
            <a:off x="645459" y="2790736"/>
            <a:ext cx="3039035"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r>
              <a:rPr lang="es-CO" sz="3200" dirty="0" smtClean="0">
                <a:solidFill>
                  <a:srgbClr val="CC3300"/>
                </a:solidFill>
                <a:effectLst>
                  <a:outerShdw blurRad="38100" dist="38100" dir="2700000" algn="tl">
                    <a:srgbClr val="000000">
                      <a:alpha val="43137"/>
                    </a:srgbClr>
                  </a:outerShdw>
                </a:effectLst>
              </a:rPr>
              <a:t>Específicos</a:t>
            </a:r>
            <a:endParaRPr lang="es-CO" sz="3200" dirty="0">
              <a:solidFill>
                <a:srgbClr val="CC3300"/>
              </a:solidFill>
              <a:effectLst>
                <a:outerShdw blurRad="38100" dist="38100" dir="2700000" algn="tl">
                  <a:srgbClr val="000000">
                    <a:alpha val="43137"/>
                  </a:srgbClr>
                </a:outerShdw>
              </a:effectLst>
            </a:endParaRPr>
          </a:p>
        </p:txBody>
      </p:sp>
      <p:sp>
        <p:nvSpPr>
          <p:cNvPr id="2" name="Rectángulo 1"/>
          <p:cNvSpPr/>
          <p:nvPr/>
        </p:nvSpPr>
        <p:spPr>
          <a:xfrm>
            <a:off x="1246095" y="3576505"/>
            <a:ext cx="9341224" cy="1754326"/>
          </a:xfrm>
          <a:prstGeom prst="rect">
            <a:avLst/>
          </a:prstGeom>
        </p:spPr>
        <p:txBody>
          <a:bodyPr wrap="square">
            <a:spAutoFit/>
          </a:bodyPr>
          <a:lstStyle/>
          <a:p>
            <a:pPr marL="285750" lvl="0" indent="-285750" algn="just">
              <a:buFontTx/>
              <a:buChar char="-"/>
            </a:pPr>
            <a:r>
              <a:rPr lang="es-CO" dirty="0" smtClean="0">
                <a:latin typeface="Arial Narrow" panose="020B0606020202030204" pitchFamily="34" charset="0"/>
              </a:rPr>
              <a:t>Elaborar </a:t>
            </a:r>
            <a:r>
              <a:rPr lang="es-CO" dirty="0">
                <a:latin typeface="Arial Narrow" panose="020B0606020202030204" pitchFamily="34" charset="0"/>
              </a:rPr>
              <a:t>un plan de desarrollo docente centrado en la formación integral, que tenga en cuenta los distintos niveles de la formación docente: continua, avanzada y permanente.		</a:t>
            </a:r>
            <a:endParaRPr lang="es-CO" dirty="0" smtClean="0">
              <a:latin typeface="Arial Narrow" panose="020B0606020202030204" pitchFamily="34" charset="0"/>
            </a:endParaRPr>
          </a:p>
          <a:p>
            <a:pPr marL="285750" lvl="0" indent="-285750" algn="just">
              <a:buFontTx/>
              <a:buChar char="-"/>
            </a:pPr>
            <a:endParaRPr lang="es-CO" dirty="0">
              <a:latin typeface="Arial Narrow" panose="020B0606020202030204" pitchFamily="34" charset="0"/>
            </a:endParaRPr>
          </a:p>
          <a:p>
            <a:pPr marL="285750" lvl="0" indent="-285750" algn="just">
              <a:buFontTx/>
              <a:buChar char="-"/>
            </a:pPr>
            <a:r>
              <a:rPr lang="es-CO" dirty="0" smtClean="0">
                <a:latin typeface="Arial Narrow" panose="020B0606020202030204" pitchFamily="34" charset="0"/>
              </a:rPr>
              <a:t>Consolidar </a:t>
            </a:r>
            <a:r>
              <a:rPr lang="es-CO" dirty="0">
                <a:latin typeface="Arial Narrow" panose="020B0606020202030204" pitchFamily="34" charset="0"/>
              </a:rPr>
              <a:t>un proceso sistemático de aprendizaje y producción científica de los profesores a través de especializaciones médicas, maestrías y doctorados, que les proporcione herramientas para avanzar en investigación, formación de estudiantes, innovación y proyección social.	</a:t>
            </a:r>
          </a:p>
        </p:txBody>
      </p:sp>
      <p:pic>
        <p:nvPicPr>
          <p:cNvPr id="8" name="Imagen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10" name="Rectángulo 9"/>
          <p:cNvSpPr/>
          <p:nvPr/>
        </p:nvSpPr>
        <p:spPr>
          <a:xfrm rot="16200000">
            <a:off x="-1076601" y="3531734"/>
            <a:ext cx="2614870" cy="338554"/>
          </a:xfrm>
          <a:prstGeom prst="rect">
            <a:avLst/>
          </a:prstGeom>
        </p:spPr>
        <p:txBody>
          <a:bodyPr wrap="square">
            <a:spAutoFit/>
          </a:bodyPr>
          <a:lstStyle/>
          <a:p>
            <a:r>
              <a:rPr lang="es-CO" sz="800" dirty="0" smtClean="0">
                <a:solidFill>
                  <a:schemeClr val="bg1">
                    <a:lumMod val="50000"/>
                  </a:schemeClr>
                </a:solidFill>
                <a:latin typeface="Arial Rounded MT Bold" panose="020F0704030504030204" pitchFamily="34" charset="0"/>
              </a:rPr>
              <a:t>05. Formación avanzada, continua y permanente</a:t>
            </a:r>
            <a:endParaRPr lang="es-CO" sz="800" dirty="0">
              <a:solidFill>
                <a:schemeClr val="bg1">
                  <a:lumMod val="50000"/>
                </a:schemeClr>
              </a:solidFill>
              <a:latin typeface="Arial Rounded MT Bold" panose="020F0704030504030204" pitchFamily="34" charset="0"/>
            </a:endParaRPr>
          </a:p>
          <a:p>
            <a:pPr algn="ctr"/>
            <a:endParaRPr lang="es-CO" sz="800" dirty="0">
              <a:solidFill>
                <a:schemeClr val="bg1">
                  <a:lumMod val="50000"/>
                </a:schemeClr>
              </a:solidFill>
              <a:latin typeface="Arial Rounded MT Bold" panose="020F0704030504030204" pitchFamily="34" charset="0"/>
            </a:endParaRPr>
          </a:p>
        </p:txBody>
      </p:sp>
    </p:spTree>
    <p:extLst>
      <p:ext uri="{BB962C8B-B14F-4D97-AF65-F5344CB8AC3E}">
        <p14:creationId xmlns:p14="http://schemas.microsoft.com/office/powerpoint/2010/main" val="12575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a:extLst>
              <a:ext uri="{FF2B5EF4-FFF2-40B4-BE49-F238E27FC236}">
                <a16:creationId xmlns:a16="http://schemas.microsoft.com/office/drawing/2014/main" id="{6E8F9C17-DF16-4503-A23D-C04985936785}"/>
              </a:ext>
            </a:extLst>
          </p:cNvPr>
          <p:cNvSpPr txBox="1">
            <a:spLocks/>
          </p:cNvSpPr>
          <p:nvPr/>
        </p:nvSpPr>
        <p:spPr>
          <a:xfrm>
            <a:off x="2312894" y="226313"/>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smtClean="0">
                <a:solidFill>
                  <a:srgbClr val="CC3300"/>
                </a:solidFill>
                <a:effectLst>
                  <a:outerShdw blurRad="38100" dist="38100" dir="2700000" algn="tl">
                    <a:srgbClr val="000000">
                      <a:alpha val="43137"/>
                    </a:srgbClr>
                  </a:outerShdw>
                </a:effectLst>
              </a:rPr>
              <a:t>Planes operativos</a:t>
            </a:r>
            <a:endParaRPr lang="es-CO" sz="3600" dirty="0">
              <a:solidFill>
                <a:srgbClr val="CC3300"/>
              </a:solidFill>
              <a:effectLst>
                <a:outerShdw blurRad="38100" dist="38100" dir="2700000" algn="tl">
                  <a:srgbClr val="000000">
                    <a:alpha val="43137"/>
                  </a:srgbClr>
                </a:outerShdw>
              </a:effectLst>
            </a:endParaRPr>
          </a:p>
        </p:txBody>
      </p:sp>
      <p:graphicFrame>
        <p:nvGraphicFramePr>
          <p:cNvPr id="9" name="Tabla 8"/>
          <p:cNvGraphicFramePr>
            <a:graphicFrameLocks noGrp="1"/>
          </p:cNvGraphicFramePr>
          <p:nvPr>
            <p:extLst>
              <p:ext uri="{D42A27DB-BD31-4B8C-83A1-F6EECF244321}">
                <p14:modId xmlns:p14="http://schemas.microsoft.com/office/powerpoint/2010/main" val="950020753"/>
              </p:ext>
            </p:extLst>
          </p:nvPr>
        </p:nvGraphicFramePr>
        <p:xfrm>
          <a:off x="1299163" y="1572387"/>
          <a:ext cx="9144719" cy="3938924"/>
        </p:xfrm>
        <a:graphic>
          <a:graphicData uri="http://schemas.openxmlformats.org/drawingml/2006/table">
            <a:tbl>
              <a:tblPr firstRow="1" firstCol="1" bandRow="1"/>
              <a:tblGrid>
                <a:gridCol w="2981157">
                  <a:extLst>
                    <a:ext uri="{9D8B030D-6E8A-4147-A177-3AD203B41FA5}">
                      <a16:colId xmlns:a16="http://schemas.microsoft.com/office/drawing/2014/main" val="622973615"/>
                    </a:ext>
                  </a:extLst>
                </a:gridCol>
                <a:gridCol w="6163562">
                  <a:extLst>
                    <a:ext uri="{9D8B030D-6E8A-4147-A177-3AD203B41FA5}">
                      <a16:colId xmlns:a16="http://schemas.microsoft.com/office/drawing/2014/main" val="2008709917"/>
                    </a:ext>
                  </a:extLst>
                </a:gridCol>
              </a:tblGrid>
              <a:tr h="337174">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2000" b="1" dirty="0" smtClean="0">
                          <a:solidFill>
                            <a:schemeClr val="tx1"/>
                          </a:solidFill>
                          <a:effectLst/>
                        </a:rPr>
                        <a:t>Plan operativo</a:t>
                      </a:r>
                      <a:endParaRPr lang="es-CO"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FFCDBD"/>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2000" b="1" dirty="0" smtClean="0">
                          <a:solidFill>
                            <a:schemeClr val="tx1"/>
                          </a:solidFill>
                          <a:effectLst/>
                        </a:rPr>
                        <a:t>Acciones</a:t>
                      </a:r>
                      <a:endParaRPr lang="es-CO"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FFCDBD"/>
                    </a:solidFill>
                  </a:tcPr>
                </a:tc>
                <a:extLst>
                  <a:ext uri="{0D108BD9-81ED-4DB2-BD59-A6C34878D82A}">
                    <a16:rowId xmlns:a16="http://schemas.microsoft.com/office/drawing/2014/main" val="3686363448"/>
                  </a:ext>
                </a:extLst>
              </a:tr>
              <a:tr h="1477338">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1800" b="1" kern="1200" dirty="0" smtClean="0">
                          <a:solidFill>
                            <a:schemeClr val="tx1"/>
                          </a:solidFill>
                          <a:effectLst/>
                          <a:latin typeface="Calibri" panose="020F0502020204030204"/>
                          <a:ea typeface="+mn-ea"/>
                          <a:cs typeface="+mn-cs"/>
                        </a:rPr>
                        <a:t>Formación Continua y Permanente</a:t>
                      </a:r>
                      <a:endParaRPr lang="es-CO" sz="1800" b="1" kern="1200" dirty="0">
                        <a:solidFill>
                          <a:schemeClr val="tx1"/>
                        </a:solidFill>
                        <a:effectLst/>
                        <a:latin typeface="+mn-lt"/>
                        <a:ea typeface="+mn-ea"/>
                        <a:cs typeface="+mn-cs"/>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DBD"/>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179388" indent="0" algn="just"/>
                      <a:r>
                        <a:rPr lang="es-CO" sz="1800" kern="1200" dirty="0" smtClean="0">
                          <a:solidFill>
                            <a:schemeClr val="tx1"/>
                          </a:solidFill>
                          <a:effectLst/>
                          <a:latin typeface="Arial Narrow" panose="020B0606020202030204" pitchFamily="34" charset="0"/>
                          <a:ea typeface="+mn-ea"/>
                          <a:cs typeface="+mn-cs"/>
                        </a:rPr>
                        <a:t>Mediante este plan operativo se realiza la revisión continua de las necesidades de desarrollo docente y la búsqueda de mecanismos de difusión de la oferta; la planificación, recepción y evaluación de propuestas de formación continua y permanente, la ejecución de propuestas de formación continua y permanente, y la gestión para su certificación. 	</a:t>
                      </a:r>
                      <a:endParaRPr lang="es-CO" sz="1800" kern="1200" dirty="0">
                        <a:solidFill>
                          <a:schemeClr val="tx1"/>
                        </a:solidFill>
                        <a:effectLst/>
                        <a:latin typeface="Arial Narrow" panose="020B0606020202030204" pitchFamily="34" charset="0"/>
                        <a:ea typeface="+mn-ea"/>
                        <a:cs typeface="+mn-cs"/>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BF4EB"/>
                    </a:solidFill>
                  </a:tcPr>
                </a:tc>
                <a:extLst>
                  <a:ext uri="{0D108BD9-81ED-4DB2-BD59-A6C34878D82A}">
                    <a16:rowId xmlns:a16="http://schemas.microsoft.com/office/drawing/2014/main" val="3877856177"/>
                  </a:ext>
                </a:extLst>
              </a:tr>
              <a:tr h="1955830">
                <a:tc>
                  <a:txBody>
                    <a:bodyPr/>
                    <a:lstStyle/>
                    <a:p>
                      <a:pPr algn="ctr">
                        <a:lnSpc>
                          <a:spcPct val="107000"/>
                        </a:lnSpc>
                        <a:spcAft>
                          <a:spcPts val="0"/>
                        </a:spcAft>
                      </a:pPr>
                      <a:r>
                        <a:rPr lang="es-CO" sz="1800" b="1" kern="1200" dirty="0" smtClean="0">
                          <a:solidFill>
                            <a:schemeClr val="tx1"/>
                          </a:solidFill>
                          <a:effectLst/>
                          <a:latin typeface="+mn-lt"/>
                          <a:ea typeface="+mn-ea"/>
                          <a:cs typeface="+mn-cs"/>
                        </a:rPr>
                        <a:t>Formación Avanzada</a:t>
                      </a:r>
                      <a:endParaRPr lang="es-CO" sz="1200" b="1" dirty="0">
                        <a:solidFill>
                          <a:srgbClr val="4B731F"/>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DBD"/>
                    </a:solidFill>
                  </a:tcPr>
                </a:tc>
                <a:tc>
                  <a:txBody>
                    <a:bodyPr/>
                    <a:lstStyle/>
                    <a:p>
                      <a:pPr marL="179388" marR="0" lvl="0" indent="0" algn="just" defTabSz="914400" rtl="0" eaLnBrk="1" fontAlgn="auto" latinLnBrk="0" hangingPunct="1">
                        <a:lnSpc>
                          <a:spcPct val="100000"/>
                        </a:lnSpc>
                        <a:spcBef>
                          <a:spcPts val="0"/>
                        </a:spcBef>
                        <a:spcAft>
                          <a:spcPts val="0"/>
                        </a:spcAft>
                        <a:buClrTx/>
                        <a:buSzTx/>
                        <a:buFontTx/>
                        <a:buNone/>
                        <a:tabLst/>
                        <a:defRPr/>
                      </a:pPr>
                      <a:r>
                        <a:rPr lang="es-CO" sz="1800" kern="1200" dirty="0" smtClean="0">
                          <a:solidFill>
                            <a:schemeClr val="tx1"/>
                          </a:solidFill>
                          <a:effectLst/>
                          <a:latin typeface="Arial Narrow" panose="020B0606020202030204" pitchFamily="34" charset="0"/>
                          <a:ea typeface="+mn-ea"/>
                          <a:cs typeface="+mn-cs"/>
                        </a:rPr>
                        <a:t>Se realiza la proyección de cupos de acuerdo a disponibilidad presupuestal de cada vigencia, así como la verificación de requisitos para acceso para apoyo a formación avanzada. También se realiza la proyección de resoluciones, actas y pagares para el apoyo económico para matrículas de posgrados el seguimiento y control a los docentes con apoyos económicos.</a:t>
                      </a:r>
                      <a:r>
                        <a:rPr lang="es-CO" sz="1400" kern="1200" dirty="0" smtClean="0">
                          <a:solidFill>
                            <a:schemeClr val="tx1"/>
                          </a:solidFill>
                          <a:effectLst/>
                          <a:latin typeface="Arial Narrow" panose="020B0606020202030204" pitchFamily="34" charset="0"/>
                          <a:ea typeface="+mn-ea"/>
                          <a:cs typeface="+mn-cs"/>
                        </a:rPr>
                        <a:t>	</a:t>
                      </a:r>
                      <a:r>
                        <a:rPr lang="es-CO" sz="1800" kern="1200" dirty="0" smtClean="0">
                          <a:solidFill>
                            <a:schemeClr val="tx1"/>
                          </a:solidFill>
                          <a:effectLst/>
                          <a:latin typeface="Arial Narrow" panose="020B0606020202030204" pitchFamily="34" charset="0"/>
                          <a:ea typeface="+mn-ea"/>
                          <a:cs typeface="+mn-cs"/>
                        </a:rPr>
                        <a:t>	</a:t>
                      </a:r>
                    </a:p>
                  </a:txBody>
                  <a:tcPr marL="32592" marR="32592" marT="0" marB="0"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BF4EB"/>
                    </a:solidFill>
                  </a:tcPr>
                </a:tc>
                <a:extLst>
                  <a:ext uri="{0D108BD9-81ED-4DB2-BD59-A6C34878D82A}">
                    <a16:rowId xmlns:a16="http://schemas.microsoft.com/office/drawing/2014/main" val="3052261607"/>
                  </a:ext>
                </a:extLst>
              </a:tr>
            </a:tbl>
          </a:graphicData>
        </a:graphic>
      </p:graphicFrame>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8" name="Rectángulo 7"/>
          <p:cNvSpPr/>
          <p:nvPr/>
        </p:nvSpPr>
        <p:spPr>
          <a:xfrm rot="16200000">
            <a:off x="-1076601" y="3531734"/>
            <a:ext cx="2614870" cy="338554"/>
          </a:xfrm>
          <a:prstGeom prst="rect">
            <a:avLst/>
          </a:prstGeom>
        </p:spPr>
        <p:txBody>
          <a:bodyPr wrap="square">
            <a:spAutoFit/>
          </a:bodyPr>
          <a:lstStyle/>
          <a:p>
            <a:r>
              <a:rPr lang="es-CO" sz="800" dirty="0" smtClean="0">
                <a:solidFill>
                  <a:schemeClr val="bg1">
                    <a:lumMod val="50000"/>
                  </a:schemeClr>
                </a:solidFill>
                <a:latin typeface="Arial Rounded MT Bold" panose="020F0704030504030204" pitchFamily="34" charset="0"/>
              </a:rPr>
              <a:t>05. Formación avanzada, continua y permanente</a:t>
            </a:r>
            <a:endParaRPr lang="es-CO" sz="800" dirty="0">
              <a:solidFill>
                <a:schemeClr val="bg1">
                  <a:lumMod val="50000"/>
                </a:schemeClr>
              </a:solidFill>
              <a:latin typeface="Arial Rounded MT Bold" panose="020F0704030504030204" pitchFamily="34" charset="0"/>
            </a:endParaRPr>
          </a:p>
          <a:p>
            <a:pPr algn="ctr"/>
            <a:endParaRPr lang="es-CO" sz="800" dirty="0">
              <a:solidFill>
                <a:schemeClr val="bg1">
                  <a:lumMod val="50000"/>
                </a:schemeClr>
              </a:solidFill>
              <a:latin typeface="Arial Rounded MT Bold" panose="020F0704030504030204" pitchFamily="34" charset="0"/>
            </a:endParaRPr>
          </a:p>
        </p:txBody>
      </p:sp>
    </p:spTree>
    <p:extLst>
      <p:ext uri="{BB962C8B-B14F-4D97-AF65-F5344CB8AC3E}">
        <p14:creationId xmlns:p14="http://schemas.microsoft.com/office/powerpoint/2010/main" val="31987286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a:extLst>
              <a:ext uri="{FF2B5EF4-FFF2-40B4-BE49-F238E27FC236}">
                <a16:creationId xmlns:a16="http://schemas.microsoft.com/office/drawing/2014/main" id="{86E23B3A-2FD3-4FB4-8F91-E9FFED48E944}"/>
              </a:ext>
            </a:extLst>
          </p:cNvPr>
          <p:cNvSpPr txBox="1">
            <a:spLocks/>
          </p:cNvSpPr>
          <p:nvPr/>
        </p:nvSpPr>
        <p:spPr>
          <a:xfrm>
            <a:off x="3052941" y="2147692"/>
            <a:ext cx="5888891" cy="1092404"/>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2400" b="1" kern="1200">
                <a:solidFill>
                  <a:schemeClr val="tx1"/>
                </a:solidFill>
                <a:latin typeface="Myriad Pro" panose="020B0503030403020204" pitchFamily="34" charset="0"/>
                <a:ea typeface="+mj-ea"/>
                <a:cs typeface="+mj-cs"/>
              </a:defRPr>
            </a:lvl1pPr>
          </a:lstStyle>
          <a:p>
            <a:pPr algn="ctr"/>
            <a:r>
              <a:rPr lang="es-ES" sz="7200" dirty="0">
                <a:solidFill>
                  <a:schemeClr val="accent1">
                    <a:lumMod val="50000"/>
                  </a:schemeClr>
                </a:solidFill>
                <a:effectLst>
                  <a:outerShdw blurRad="38100" dist="38100" dir="2700000" algn="tl">
                    <a:srgbClr val="000000">
                      <a:alpha val="43137"/>
                    </a:srgbClr>
                  </a:outerShdw>
                </a:effectLst>
                <a:latin typeface="Arial Rounded MT Bold" panose="020F0704030504030204" pitchFamily="34" charset="0"/>
              </a:rPr>
              <a:t>¡GRACIAS!</a:t>
            </a:r>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39098" y="3975202"/>
            <a:ext cx="2513802" cy="2443044"/>
          </a:xfrm>
          <a:prstGeom prst="rect">
            <a:avLst/>
          </a:prstGeom>
        </p:spPr>
      </p:pic>
    </p:spTree>
    <p:extLst>
      <p:ext uri="{BB962C8B-B14F-4D97-AF65-F5344CB8AC3E}">
        <p14:creationId xmlns:p14="http://schemas.microsoft.com/office/powerpoint/2010/main" val="282632582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Verde azulado">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6361</TotalTime>
  <Words>1376</Words>
  <Application>Microsoft Office PowerPoint</Application>
  <PresentationFormat>Panorámica</PresentationFormat>
  <Paragraphs>78</Paragraphs>
  <Slides>7</Slides>
  <Notes>0</Notes>
  <HiddenSlides>0</HiddenSlides>
  <MMClips>0</MMClips>
  <ScaleCrop>false</ScaleCrop>
  <HeadingPairs>
    <vt:vector size="6" baseType="variant">
      <vt:variant>
        <vt:lpstr>Fuentes usadas</vt:lpstr>
      </vt:variant>
      <vt:variant>
        <vt:i4>10</vt:i4>
      </vt:variant>
      <vt:variant>
        <vt:lpstr>Tema</vt:lpstr>
      </vt:variant>
      <vt:variant>
        <vt:i4>1</vt:i4>
      </vt:variant>
      <vt:variant>
        <vt:lpstr>Títulos de diapositiva</vt:lpstr>
      </vt:variant>
      <vt:variant>
        <vt:i4>7</vt:i4>
      </vt:variant>
    </vt:vector>
  </HeadingPairs>
  <TitlesOfParts>
    <vt:vector size="18" baseType="lpstr">
      <vt:lpstr>SimSun</vt:lpstr>
      <vt:lpstr>Arial</vt:lpstr>
      <vt:lpstr>Arial Narrow</vt:lpstr>
      <vt:lpstr>Arial Rounded MT Bold</vt:lpstr>
      <vt:lpstr>Asap Medium</vt:lpstr>
      <vt:lpstr>Calibri</vt:lpstr>
      <vt:lpstr>Calibri Light</vt:lpstr>
      <vt:lpstr>Khmer UI</vt:lpstr>
      <vt:lpstr>Open Sans Light</vt:lpstr>
      <vt:lpstr>Times New Roman</vt:lpstr>
      <vt:lpstr>Tema de Office</vt:lpstr>
      <vt:lpstr>Presentación de PowerPoint</vt:lpstr>
      <vt:lpstr>Información general del proyecto</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UTP</dc:creator>
  <cp:lastModifiedBy>julian andrés valencia quintero</cp:lastModifiedBy>
  <cp:revision>742</cp:revision>
  <cp:lastPrinted>2017-05-16T14:27:28Z</cp:lastPrinted>
  <dcterms:created xsi:type="dcterms:W3CDTF">2017-03-06T22:18:18Z</dcterms:created>
  <dcterms:modified xsi:type="dcterms:W3CDTF">2025-08-12T16:27:00Z</dcterms:modified>
</cp:coreProperties>
</file>