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12/08/2025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12/08/2025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164778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12/08/2025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12/08/2025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12/08/2025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12/08/2025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12/08/2025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1870156" y="4074295"/>
            <a:ext cx="4423068"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smtClean="0">
                <a:solidFill>
                  <a:schemeClr val="bg1"/>
                </a:solidFill>
              </a:rPr>
              <a:t>Vinculación </a:t>
            </a:r>
            <a:r>
              <a:rPr lang="es-CO" sz="3200" b="0" dirty="0">
                <a:solidFill>
                  <a:schemeClr val="bg1"/>
                </a:solidFill>
              </a:rPr>
              <a:t>de los egresados a los procesos institucionales</a:t>
            </a: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07</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5862917" y="2784853"/>
            <a:ext cx="5286935" cy="3588554"/>
          </a:xfrm>
          <a:prstGeom prst="teardrop">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sp>
        <p:nvSpPr>
          <p:cNvPr id="5" name="Rectángulo 4"/>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07. Vinculaci</a:t>
            </a:r>
            <a:r>
              <a:rPr lang="es-CO" sz="800" dirty="0" smtClean="0">
                <a:solidFill>
                  <a:schemeClr val="bg1">
                    <a:lumMod val="50000"/>
                  </a:schemeClr>
                </a:solidFill>
                <a:latin typeface="Arial Rounded MT Bold" panose="020F0704030504030204" pitchFamily="34" charset="0"/>
              </a:rPr>
              <a:t>ón de los egresados a los procesos institucionales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162345491"/>
              </p:ext>
            </p:extLst>
          </p:nvPr>
        </p:nvGraphicFramePr>
        <p:xfrm>
          <a:off x="1255059" y="1029825"/>
          <a:ext cx="9278472" cy="5595733"/>
        </p:xfrm>
        <a:graphic>
          <a:graphicData uri="http://schemas.openxmlformats.org/drawingml/2006/table">
            <a:tbl>
              <a:tblPr firstRow="1" firstCol="1" bandRow="1"/>
              <a:tblGrid>
                <a:gridCol w="2804131">
                  <a:extLst>
                    <a:ext uri="{9D8B030D-6E8A-4147-A177-3AD203B41FA5}">
                      <a16:colId xmlns:a16="http://schemas.microsoft.com/office/drawing/2014/main" val="1289246553"/>
                    </a:ext>
                  </a:extLst>
                </a:gridCol>
                <a:gridCol w="6474341">
                  <a:extLst>
                    <a:ext uri="{9D8B030D-6E8A-4147-A177-3AD203B41FA5}">
                      <a16:colId xmlns:a16="http://schemas.microsoft.com/office/drawing/2014/main" val="1043077865"/>
                    </a:ext>
                  </a:extLst>
                </a:gridCol>
              </a:tblGrid>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- 07)</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098481"/>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Académica - Asociación de Egresados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376509"/>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Excelencia Académica para la Formación Integral </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372061"/>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Wilson Arenas Valencia</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193412"/>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Vinculación e integración del egresado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988882"/>
                  </a:ext>
                </a:extLst>
              </a:tr>
              <a:tr h="108783">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Egresados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206985"/>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078268"/>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962872"/>
                  </a:ext>
                </a:extLst>
              </a:tr>
              <a:tr h="108783">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098922"/>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4647267"/>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1830338"/>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Procesos de autoevaluación y autorregulación</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4795938"/>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0820956"/>
                  </a:ext>
                </a:extLst>
              </a:tr>
              <a:tr h="57713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Asociación 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Egresados.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Oficina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Planeación.</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Vicerrectoría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Responsabilidad Social y Bienestar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Universitario.</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Vicerrectoría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Investigación, Innovación y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Extensión.</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Programas académicos.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Oficina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Relaciones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Internacionales.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Gestión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comunicaciones y protocolo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institucional.</a:t>
                      </a:r>
                      <a:endParaRPr lang="es-CO" sz="12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81257"/>
                  </a:ext>
                </a:extLst>
              </a:tr>
              <a:tr h="55851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Empresas a nivel nacional 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internacional.</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Empleadores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y jefes de recursos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humanos.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Ministerio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Educación n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Nacional.</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Ministerio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Trabajo.</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Red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Graduados del Eje Cafetero y Norte del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Valle.</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Comité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Intergremial 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Risaralda.</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ORMET</a:t>
                      </a:r>
                      <a:endParaRPr lang="es-CO" sz="12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754605"/>
                  </a:ext>
                </a:extLst>
              </a:tr>
              <a:tr h="108783">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curricular</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335064"/>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773330"/>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8162"/>
                  </a:ext>
                </a:extLst>
              </a:tr>
              <a:tr h="217567">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207075"/>
                  </a:ext>
                </a:extLst>
              </a:tr>
              <a:tr h="326350">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430014"/>
                  </a:ext>
                </a:extLst>
              </a:tr>
              <a:tr h="326350">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2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631128"/>
                  </a:ext>
                </a:extLst>
              </a:tr>
              <a:tr h="108783">
                <a:tc vMerge="1">
                  <a:txBody>
                    <a:bodyPr/>
                    <a:lstStyle/>
                    <a:p>
                      <a:endParaRPr lang="es-CO"/>
                    </a:p>
                  </a:txBody>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17. Revitalizar la alianza mundial para el desarrollo sostenible</a:t>
                      </a:r>
                      <a:endParaRPr lang="es-CO" sz="12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377016"/>
                  </a:ext>
                </a:extLst>
              </a:tr>
            </a:tbl>
          </a:graphicData>
        </a:graphic>
      </p:graphicFrame>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926726" y="1242919"/>
            <a:ext cx="10089776" cy="1249269"/>
          </a:xfrm>
        </p:spPr>
        <p:txBody>
          <a:bodyPr>
            <a:noAutofit/>
          </a:bodyPr>
          <a:lstStyle/>
          <a:p>
            <a:pPr marL="0" indent="0" algn="just">
              <a:buNone/>
            </a:pPr>
            <a:r>
              <a:rPr lang="es-CO" sz="1600" dirty="0" smtClean="0">
                <a:latin typeface="Arial Narrow" panose="020B0606020202030204" pitchFamily="34" charset="0"/>
              </a:rPr>
              <a:t>Débil contacto permanente con el egresado, para identificar la pertinencia de la formación que se está dando en la universidad, en pro del mejoramiento continuo; baja identificación de las necesidades de formación continua y posgraduada por parte del egresado; poco conocimiento de la situación laboral. Pocos insumos para los procesos de autoevaluación y acreditación institucional.</a:t>
            </a:r>
            <a:endParaRPr lang="es-CO" sz="16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374845515"/>
              </p:ext>
            </p:extLst>
          </p:nvPr>
        </p:nvGraphicFramePr>
        <p:xfrm>
          <a:off x="1577789" y="2169459"/>
          <a:ext cx="8543364" cy="4434301"/>
        </p:xfrm>
        <a:graphic>
          <a:graphicData uri="http://schemas.openxmlformats.org/drawingml/2006/table">
            <a:tbl>
              <a:tblPr firstRow="1" firstCol="1" bandRow="1"/>
              <a:tblGrid>
                <a:gridCol w="1941436">
                  <a:extLst>
                    <a:ext uri="{9D8B030D-6E8A-4147-A177-3AD203B41FA5}">
                      <a16:colId xmlns:a16="http://schemas.microsoft.com/office/drawing/2014/main" val="2309827063"/>
                    </a:ext>
                  </a:extLst>
                </a:gridCol>
                <a:gridCol w="2693316">
                  <a:extLst>
                    <a:ext uri="{9D8B030D-6E8A-4147-A177-3AD203B41FA5}">
                      <a16:colId xmlns:a16="http://schemas.microsoft.com/office/drawing/2014/main" val="4072479047"/>
                    </a:ext>
                  </a:extLst>
                </a:gridCol>
                <a:gridCol w="3908612">
                  <a:extLst>
                    <a:ext uri="{9D8B030D-6E8A-4147-A177-3AD203B41FA5}">
                      <a16:colId xmlns:a16="http://schemas.microsoft.com/office/drawing/2014/main" val="828809861"/>
                    </a:ext>
                  </a:extLst>
                </a:gridCol>
              </a:tblGrid>
              <a:tr h="42821">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54117413"/>
                  </a:ext>
                </a:extLst>
              </a:tr>
              <a:tr h="91475">
                <a:tc rowSpan="6">
                  <a:txBody>
                    <a:bodyPr/>
                    <a:lstStyle/>
                    <a:p>
                      <a:pPr algn="ctr">
                        <a:lnSpc>
                          <a:spcPct val="115000"/>
                        </a:lnSpc>
                        <a:spcAft>
                          <a:spcPts val="0"/>
                        </a:spcAft>
                      </a:pPr>
                      <a:r>
                        <a:rPr lang="es-CO" sz="10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Débiles relaciones de la Universidad Tecnológica de Pereira con sus egresados.</a:t>
                      </a:r>
                      <a:endParaRPr lang="es-CO" sz="1050" dirty="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1.Estrategias de comunicación poco efectivas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Egresados incomunicados con la Universidad.</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Pobre retroalimentación y participación de egresados y empleadores en procesos. </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Programas académicos con poca o nula comunicación con sus egresados. </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Falta de una estrategia de comunicación de programas con sus egresados.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409025"/>
                  </a:ext>
                </a:extLst>
              </a:tr>
              <a:tr h="34189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No hay suficientes y adecuados indicadores de impacto de los egresados por programa en su contribución en la sociedad y en la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 la contribución de los egresados en la sociedad.</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Poca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326422"/>
                  </a:ext>
                </a:extLst>
              </a:tr>
              <a:tr h="124324">
                <a:tc vMerge="1">
                  <a:txBody>
                    <a:bodyPr/>
                    <a:lstStyle/>
                    <a:p>
                      <a:endParaRPr lang="es-CO"/>
                    </a:p>
                  </a:txBody>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758056906"/>
                  </a:ext>
                </a:extLst>
              </a:tr>
              <a:tr h="346575">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El egresado no se siente miembro activo de la comunidad universitaria y está poco enredados y comunicados de lo que sucede en la Universidad.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Desconocimiento de las necesidades del egresado.</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Baja retroalimentación de los egresados a los programas académicos para el mejoramiento continuo.</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Baja participación de los Egresados en diversos escenarios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Pérdida de oportunidades por parte de los egresados para crecimiento de la Universidad.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142944"/>
                  </a:ext>
                </a:extLst>
              </a:tr>
              <a:tr h="22115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participación de los egresados en procesos académicos y representantes de egresados vinculados a la universidad sin experiencia en el medio externo.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Pertinencia de la formación poco evaluada por egresados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Comunicación poco efectiva con los egresados.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Poco cambio en los currículos académicos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Desconocimiento de necesidades del sector empresarial externo.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882291"/>
                  </a:ext>
                </a:extLst>
              </a:tr>
              <a:tr h="569818">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Se desconoce el impacto de los egresados en su contribución en la sociedad y en la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Egresados destacados sin reconocimiento institucional</a:t>
                      </a:r>
                      <a:b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Embajadores UTP en el medio desconocidos por parte de la Universidad.</a:t>
                      </a:r>
                      <a:endParaRPr lang="es-CO" sz="1050" dirty="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631527"/>
                  </a:ext>
                </a:extLst>
              </a:tr>
            </a:tbl>
          </a:graphicData>
        </a:graphic>
      </p:graphicFrame>
      <p:sp>
        <p:nvSpPr>
          <p:cNvPr id="7" name="Rectángulo 6"/>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07. Vinculaci</a:t>
            </a:r>
            <a:r>
              <a:rPr lang="es-CO" sz="800" dirty="0" smtClean="0">
                <a:solidFill>
                  <a:schemeClr val="bg1">
                    <a:lumMod val="50000"/>
                  </a:schemeClr>
                </a:solidFill>
                <a:latin typeface="Arial Rounded MT Bold" panose="020F0704030504030204" pitchFamily="34" charset="0"/>
              </a:rPr>
              <a:t>ón de los egresados a los procesos institucionales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428369" y="2579619"/>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97069" y="1396691"/>
            <a:ext cx="4994131" cy="2974800"/>
          </a:xfrm>
        </p:spPr>
        <p:txBody>
          <a:bodyPr>
            <a:noAutofit/>
          </a:bodyPr>
          <a:lstStyle/>
          <a:p>
            <a:pPr marL="0" indent="0" algn="just">
              <a:buNone/>
            </a:pPr>
            <a:r>
              <a:rPr lang="es-CO" sz="1800" dirty="0" smtClean="0">
                <a:latin typeface="Arial Narrow" panose="020B0606020202030204" pitchFamily="34" charset="0"/>
              </a:rPr>
              <a:t>El proyecto busca establecer vínculos con los egresados graduados de la Universidad y con empleadores, también realizar seguimiento sistemático al desempeño profesional de los egresados graduados de la institución. Así mismo fortalecer las acciones de la Política Institucional del Egresado y promover programas de acompañamiento y promoción al egresado por facultades en compañía de los representantes de egresados.</a:t>
            </a:r>
          </a:p>
          <a:p>
            <a:pPr marL="0" indent="0" algn="just">
              <a:buNone/>
            </a:pPr>
            <a:r>
              <a:rPr lang="es-CO" sz="1800" dirty="0" smtClean="0">
                <a:latin typeface="Arial Narrow" panose="020B0606020202030204" pitchFamily="34" charset="0"/>
              </a:rPr>
              <a:t>El impacto de la Universidad en el medio se ve reflejado en gran parte por el quehacer de sus egresados graduados, de manera que resulta importante mantener una relación permanente que permita caracterizar su desempeño, como también identificar dificultades en su ejercicio profesional y conocer la percepción que de estos tienen los empleadores.</a:t>
            </a:r>
            <a:endParaRPr lang="es-CO"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172898" y="1396691"/>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671753" y="2265021"/>
            <a:ext cx="4668599" cy="666178"/>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900" dirty="0">
                  <a:latin typeface="Arial Narrow" panose="020B0606020202030204" pitchFamily="34" charset="0"/>
                  <a:ea typeface="Times New Roman" panose="02020603050405020304" pitchFamily="18" charset="0"/>
                  <a:cs typeface="Calibri" panose="020F0502020204030204" pitchFamily="34" charset="0"/>
                </a:rPr>
                <a:t>Asociación de Egresados. Oficina de Planeación. Vicerrectoría de Responsabilidad Social y Bienestar Universitario. Vicerrectoría de Investigación, Innovación y Extensión. Programas académicos. Oficina de Relaciones Internacionales. Gestión de comunicaciones y protocolo institucional</a:t>
              </a:r>
              <a:endParaRPr lang="es-CO" sz="90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6662793" y="3100305"/>
            <a:ext cx="4677559" cy="630262"/>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0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000" dirty="0">
                  <a:latin typeface="Arial Narrow" panose="020B0606020202030204" pitchFamily="34" charset="0"/>
                  <a:ea typeface="Times New Roman" panose="02020603050405020304" pitchFamily="18" charset="0"/>
                  <a:cs typeface="Calibri" panose="020F0502020204030204" pitchFamily="34" charset="0"/>
                </a:rPr>
                <a:t>Empresas a nivel nacional e internacional. Empleadores y jefes de recursos humanos. Ministerio de Educación n Nacional. Ministerio de Trabajo. Red de Graduados del Eje Cafetero y Norte del Valle. Comité Intergremial de Risaralda. ORMET</a:t>
              </a:r>
              <a:endParaRPr lang="es-CO" sz="10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428369" y="2129268"/>
            <a:ext cx="234424" cy="2437802"/>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662793" y="3880482"/>
            <a:ext cx="4677559" cy="53667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2"/>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00" dirty="0">
                  <a:latin typeface="Arial Narrow" panose="020B0606020202030204" pitchFamily="34" charset="0"/>
                </a:rPr>
                <a:t>Estudiantes de Pregrado y postgrado de la </a:t>
              </a:r>
              <a:r>
                <a:rPr lang="es-CO" sz="1000" dirty="0" smtClean="0">
                  <a:latin typeface="Arial Narrow" panose="020B0606020202030204" pitchFamily="34" charset="0"/>
                </a:rPr>
                <a:t>Universidad. Egresados </a:t>
              </a:r>
              <a:r>
                <a:rPr lang="es-CO" sz="1000" dirty="0">
                  <a:latin typeface="Arial Narrow" panose="020B0606020202030204" pitchFamily="34" charset="0"/>
                </a:rPr>
                <a:t>graduados de pregrado y posgrado de la </a:t>
              </a:r>
              <a:r>
                <a:rPr lang="es-CO" sz="1000" dirty="0" smtClean="0">
                  <a:latin typeface="Arial Narrow" panose="020B0606020202030204" pitchFamily="34" charset="0"/>
                </a:rPr>
                <a:t>Universidad. Empleadores</a:t>
              </a:r>
              <a:r>
                <a:rPr lang="es-CO" sz="1000" dirty="0">
                  <a:latin typeface="Arial Narrow" panose="020B0606020202030204" pitchFamily="34" charset="0"/>
                </a:rPr>
                <a:t>, empresarios, jefes de recursos </a:t>
              </a:r>
              <a:r>
                <a:rPr lang="es-CO" sz="1000" dirty="0" smtClean="0">
                  <a:latin typeface="Arial Narrow" panose="020B0606020202030204" pitchFamily="34" charset="0"/>
                </a:rPr>
                <a:t>humanos. Dependencias </a:t>
              </a:r>
              <a:r>
                <a:rPr lang="es-CO" sz="1000" dirty="0">
                  <a:latin typeface="Arial Narrow" panose="020B0606020202030204" pitchFamily="34" charset="0"/>
                </a:rPr>
                <a:t>que manejan cursos de extensión de la Universidad.</a:t>
              </a:r>
            </a:p>
          </p:txBody>
        </p:sp>
      </p:grpSp>
      <p:sp>
        <p:nvSpPr>
          <p:cNvPr id="20" name="Marco 19"/>
          <p:cNvSpPr/>
          <p:nvPr/>
        </p:nvSpPr>
        <p:spPr>
          <a:xfrm>
            <a:off x="6230586" y="1421213"/>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428369" y="2058009"/>
            <a:ext cx="234424" cy="521610"/>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pic>
        <p:nvPicPr>
          <p:cNvPr id="2" name="Imagen 1"/>
          <p:cNvPicPr>
            <a:picLocks noChangeAspect="1"/>
          </p:cNvPicPr>
          <p:nvPr/>
        </p:nvPicPr>
        <p:blipFill>
          <a:blip r:embed="rId3"/>
          <a:stretch>
            <a:fillRect/>
          </a:stretch>
        </p:blipFill>
        <p:spPr>
          <a:xfrm>
            <a:off x="7567251" y="5249078"/>
            <a:ext cx="1023236" cy="1023236"/>
          </a:xfrm>
          <a:prstGeom prst="rect">
            <a:avLst/>
          </a:prstGeom>
        </p:spPr>
      </p:pic>
      <p:pic>
        <p:nvPicPr>
          <p:cNvPr id="3" name="Imagen 2"/>
          <p:cNvPicPr>
            <a:picLocks noChangeAspect="1"/>
          </p:cNvPicPr>
          <p:nvPr/>
        </p:nvPicPr>
        <p:blipFill>
          <a:blip r:embed="rId4"/>
          <a:stretch>
            <a:fillRect/>
          </a:stretch>
        </p:blipFill>
        <p:spPr>
          <a:xfrm>
            <a:off x="6239271" y="4537875"/>
            <a:ext cx="4476486" cy="671473"/>
          </a:xfrm>
          <a:prstGeom prst="rect">
            <a:avLst/>
          </a:prstGeom>
        </p:spPr>
      </p:pic>
      <p:pic>
        <p:nvPicPr>
          <p:cNvPr id="7" name="Imagen 6"/>
          <p:cNvPicPr>
            <a:picLocks noChangeAspect="1"/>
          </p:cNvPicPr>
          <p:nvPr/>
        </p:nvPicPr>
        <p:blipFill>
          <a:blip r:embed="rId5"/>
          <a:stretch>
            <a:fillRect/>
          </a:stretch>
        </p:blipFill>
        <p:spPr>
          <a:xfrm>
            <a:off x="6428369" y="5249078"/>
            <a:ext cx="1030525" cy="1030525"/>
          </a:xfrm>
          <a:prstGeom prst="rect">
            <a:avLst/>
          </a:prstGeom>
        </p:spPr>
      </p:pic>
      <p:pic>
        <p:nvPicPr>
          <p:cNvPr id="18" name="Imagen 17"/>
          <p:cNvPicPr>
            <a:picLocks noChangeAspect="1"/>
          </p:cNvPicPr>
          <p:nvPr/>
        </p:nvPicPr>
        <p:blipFill>
          <a:blip r:embed="rId6"/>
          <a:stretch>
            <a:fillRect/>
          </a:stretch>
        </p:blipFill>
        <p:spPr>
          <a:xfrm>
            <a:off x="8698844" y="5249078"/>
            <a:ext cx="1009189" cy="1009189"/>
          </a:xfrm>
          <a:prstGeom prst="rect">
            <a:avLst/>
          </a:prstGeom>
        </p:spPr>
      </p:pic>
      <p:pic>
        <p:nvPicPr>
          <p:cNvPr id="25" name="Imagen 24"/>
          <p:cNvPicPr>
            <a:picLocks noChangeAspect="1"/>
          </p:cNvPicPr>
          <p:nvPr/>
        </p:nvPicPr>
        <p:blipFill>
          <a:blip r:embed="rId7"/>
          <a:stretch>
            <a:fillRect/>
          </a:stretch>
        </p:blipFill>
        <p:spPr>
          <a:xfrm>
            <a:off x="9792567" y="5255873"/>
            <a:ext cx="1002394" cy="1002394"/>
          </a:xfrm>
          <a:prstGeom prst="rect">
            <a:avLst/>
          </a:prstGeom>
        </p:spPr>
      </p:pic>
      <p:sp>
        <p:nvSpPr>
          <p:cNvPr id="26" name="Rectángulo 25"/>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07. Vinculaci</a:t>
            </a:r>
            <a:r>
              <a:rPr lang="es-CO" sz="800" dirty="0" smtClean="0">
                <a:solidFill>
                  <a:schemeClr val="bg1">
                    <a:lumMod val="50000"/>
                  </a:schemeClr>
                </a:solidFill>
                <a:latin typeface="Arial Rounded MT Bold" panose="020F0704030504030204" pitchFamily="34" charset="0"/>
              </a:rPr>
              <a:t>ón de los egresados a los procesos institucionales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9520518" cy="768767"/>
          </a:xfrm>
        </p:spPr>
        <p:txBody>
          <a:bodyPr>
            <a:noAutofit/>
          </a:bodyPr>
          <a:lstStyle/>
          <a:p>
            <a:pPr marL="0" indent="0">
              <a:buNone/>
            </a:pPr>
            <a:r>
              <a:rPr lang="es-CO" sz="1800" dirty="0">
                <a:latin typeface="Arial Narrow" panose="020B0606020202030204" pitchFamily="34" charset="0"/>
              </a:rPr>
              <a:t>Fortalecer las relaciones de la Universidad Tecnológica de Pereira con sus egresados, como parte activa de la comunidad universitaria.</a:t>
            </a:r>
          </a:p>
          <a:p>
            <a:pPr marL="0" indent="0">
              <a:buNone/>
            </a:pPr>
            <a:r>
              <a:rPr lang="es-CO" sz="2000" dirty="0">
                <a:latin typeface="Arial Narrow" panose="020B0606020202030204" pitchFamily="34" charset="0"/>
              </a:rPr>
              <a:t>		</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5" y="3576505"/>
            <a:ext cx="9341224" cy="923330"/>
          </a:xfrm>
          <a:prstGeom prst="rect">
            <a:avLst/>
          </a:prstGeom>
        </p:spPr>
        <p:txBody>
          <a:bodyPr wrap="square">
            <a:spAutoFit/>
          </a:bodyPr>
          <a:lstStyle/>
          <a:p>
            <a:pPr marL="285750" indent="-285750" algn="just">
              <a:buFontTx/>
              <a:buChar char="-"/>
            </a:pPr>
            <a:r>
              <a:rPr lang="es-CO" dirty="0">
                <a:latin typeface="Arial Narrow" panose="020B0606020202030204" pitchFamily="34" charset="0"/>
              </a:rPr>
              <a:t>Diseñar </a:t>
            </a:r>
            <a:r>
              <a:rPr lang="es-CO" dirty="0">
                <a:latin typeface="Arial Narrow" panose="020B0606020202030204" pitchFamily="34" charset="0"/>
              </a:rPr>
              <a:t>estrategias al interior de los programas para vincular a sus egresados en sus procesos académicos e investigativos. Por medio de la Asociación de Egresados, se fomente la creación de una red de egresados conectado con la sociedad y la institución</a:t>
            </a:r>
            <a:r>
              <a:rPr lang="es-CO" dirty="0">
                <a:latin typeface="Arial Narrow" panose="020B0606020202030204" pitchFamily="34" charset="0"/>
              </a:rPr>
              <a:t>.</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10" name="Rectángulo 9"/>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07. Vinculaci</a:t>
            </a:r>
            <a:r>
              <a:rPr lang="es-CO" sz="800" dirty="0" smtClean="0">
                <a:solidFill>
                  <a:schemeClr val="bg1">
                    <a:lumMod val="50000"/>
                  </a:schemeClr>
                </a:solidFill>
                <a:latin typeface="Arial Rounded MT Bold" panose="020F0704030504030204" pitchFamily="34" charset="0"/>
              </a:rPr>
              <a:t>ón de los egresados a los procesos institucionales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3264596800"/>
              </p:ext>
            </p:extLst>
          </p:nvPr>
        </p:nvGraphicFramePr>
        <p:xfrm>
          <a:off x="1190263" y="1984764"/>
          <a:ext cx="9144719" cy="3362389"/>
        </p:xfrm>
        <a:graphic>
          <a:graphicData uri="http://schemas.openxmlformats.org/drawingml/2006/table">
            <a:tbl>
              <a:tblPr firstRow="1" firstCol="1" bandRow="1"/>
              <a:tblGrid>
                <a:gridCol w="2981157">
                  <a:extLst>
                    <a:ext uri="{9D8B030D-6E8A-4147-A177-3AD203B41FA5}">
                      <a16:colId xmlns:a16="http://schemas.microsoft.com/office/drawing/2014/main" val="622973615"/>
                    </a:ext>
                  </a:extLst>
                </a:gridCol>
                <a:gridCol w="6163562">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800" b="1" dirty="0" smtClean="0">
                          <a:solidFill>
                            <a:schemeClr val="tx1"/>
                          </a:solidFill>
                          <a:effectLst/>
                        </a:rPr>
                        <a:t>Plan operativo</a:t>
                      </a:r>
                      <a:endParaRPr lang="es-CO"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800" b="1" dirty="0" smtClean="0">
                          <a:solidFill>
                            <a:schemeClr val="tx1"/>
                          </a:solidFill>
                          <a:effectLst/>
                        </a:rPr>
                        <a:t>Acciones</a:t>
                      </a:r>
                      <a:endParaRPr lang="es-CO"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14773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400" b="1" kern="1200" dirty="0" smtClean="0">
                          <a:solidFill>
                            <a:schemeClr val="tx1"/>
                          </a:solidFill>
                          <a:effectLst/>
                          <a:latin typeface="Calibri" panose="020F0502020204030204"/>
                          <a:ea typeface="+mn-ea"/>
                          <a:cs typeface="+mn-cs"/>
                        </a:rPr>
                        <a:t>Política Institucional del egresado</a:t>
                      </a:r>
                      <a:endParaRPr lang="es-CO" sz="24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9388" indent="0" algn="just"/>
                      <a:r>
                        <a:rPr lang="es-CO" sz="2400" kern="1200" dirty="0" smtClean="0">
                          <a:solidFill>
                            <a:schemeClr val="tx1"/>
                          </a:solidFill>
                          <a:effectLst/>
                          <a:latin typeface="Arial Narrow" panose="020B0606020202030204" pitchFamily="34" charset="0"/>
                          <a:ea typeface="+mn-ea"/>
                          <a:cs typeface="+mn-cs"/>
                        </a:rPr>
                        <a:t>Mediante este plan operativo se implementan las líneas de acción de la política institucional del egresado: línea Academia; línea Actualización profesional; línea Participación con la comunidad; línea Seguimiento Continuo; y línea Componentes de soporte. Igualmente, se realizan procesos de revisión encaminados a la actualización de la política.</a:t>
                      </a:r>
                      <a:endParaRPr lang="es-CO" sz="24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Rectángulo 7"/>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07. Vinculaci</a:t>
            </a:r>
            <a:r>
              <a:rPr lang="es-CO" sz="800" dirty="0" smtClean="0">
                <a:solidFill>
                  <a:schemeClr val="bg1">
                    <a:lumMod val="50000"/>
                  </a:schemeClr>
                </a:solidFill>
                <a:latin typeface="Arial Rounded MT Bold" panose="020F0704030504030204" pitchFamily="34" charset="0"/>
              </a:rPr>
              <a:t>ón de los egresados a los procesos institucionales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6378</TotalTime>
  <Words>1145</Words>
  <Application>Microsoft Office PowerPoint</Application>
  <PresentationFormat>Panorámica</PresentationFormat>
  <Paragraphs>82</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750</cp:revision>
  <cp:lastPrinted>2017-05-16T14:27:28Z</cp:lastPrinted>
  <dcterms:created xsi:type="dcterms:W3CDTF">2017-03-06T22:18:18Z</dcterms:created>
  <dcterms:modified xsi:type="dcterms:W3CDTF">2025-08-12T16:45:55Z</dcterms:modified>
</cp:coreProperties>
</file>