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9"/>
  </p:notesMasterIdLst>
  <p:handoutMasterIdLst>
    <p:handoutMasterId r:id="rId10"/>
  </p:handoutMasterIdLst>
  <p:sldIdLst>
    <p:sldId id="993" r:id="rId2"/>
    <p:sldId id="1115" r:id="rId3"/>
    <p:sldId id="1116" r:id="rId4"/>
    <p:sldId id="1118" r:id="rId5"/>
    <p:sldId id="1119" r:id="rId6"/>
    <p:sldId id="1120" r:id="rId7"/>
    <p:sldId id="1117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UTP" initials="UU" lastIdx="1" clrIdx="0">
    <p:extLst>
      <p:ext uri="{19B8F6BF-5375-455C-9EA6-DF929625EA0E}">
        <p15:presenceInfo xmlns:p15="http://schemas.microsoft.com/office/powerpoint/2012/main" userId="Usuario UT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3056"/>
    <a:srgbClr val="18355E"/>
    <a:srgbClr val="FBF4EB"/>
    <a:srgbClr val="FFCDBD"/>
    <a:srgbClr val="CC3300"/>
    <a:srgbClr val="E4061B"/>
    <a:srgbClr val="C70517"/>
    <a:srgbClr val="221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08" autoAdjust="0"/>
  </p:normalViewPr>
  <p:slideViewPr>
    <p:cSldViewPr snapToGrid="0">
      <p:cViewPr varScale="1">
        <p:scale>
          <a:sx n="107" d="100"/>
          <a:sy n="107" d="100"/>
        </p:scale>
        <p:origin x="61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77EC464-180C-4B6B-9426-94148B22EF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EC91C4C-AF50-4841-BAA8-FE8EB6BD41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A9799-4956-413D-BCE1-6FF16979B97F}" type="datetimeFigureOut">
              <a:rPr lang="es-CO" smtClean="0"/>
              <a:t>12/08/2025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2614A70-F304-4EA8-ABCA-EBCF73A350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643D355-92C9-4A9B-A698-CCD1578EB5F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FBC54-B8AB-4FAE-AB65-B89EE4630A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8503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02990-A6AB-4213-B420-404A20E59F7F}" type="datetimeFigureOut">
              <a:rPr lang="es-CO" smtClean="0"/>
              <a:t>12/08/2025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1117E-C91F-4BCB-B907-251B7F6137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3107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1117E-C91F-4BCB-B907-251B7F613742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4778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12/08/2025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91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12/08/2025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936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12/08/2025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938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12/08/2025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6123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C54DF608-6931-41AE-92BE-CF2F228C1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Marcador de fecha 8">
            <a:extLst>
              <a:ext uri="{FF2B5EF4-FFF2-40B4-BE49-F238E27FC236}">
                <a16:creationId xmlns:a16="http://schemas.microsoft.com/office/drawing/2014/main" id="{2734E854-772C-47F2-B482-E9B545322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12/08/2025</a:t>
            </a:fld>
            <a:endParaRPr lang="es-CO"/>
          </a:p>
        </p:txBody>
      </p:sp>
      <p:sp>
        <p:nvSpPr>
          <p:cNvPr id="10" name="Marcador de pie de página 9">
            <a:extLst>
              <a:ext uri="{FF2B5EF4-FFF2-40B4-BE49-F238E27FC236}">
                <a16:creationId xmlns:a16="http://schemas.microsoft.com/office/drawing/2014/main" id="{E8751B65-A422-4A65-9929-E0F761CA8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7288F579-E24B-4093-AF49-B9A0D3D35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121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720304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12/08/2025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5130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720304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12/08/2025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208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12/08/2025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157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12/08/2025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296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12/08/2025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715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12/08/2025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922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12/08/2025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5002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12/08/2025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523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6758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E6725-CAAA-4356-8325-39E40B4FA7D0}" type="datetimeFigureOut">
              <a:rPr lang="es-CO" smtClean="0"/>
              <a:t>12/08/2025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3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1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68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64B22C1-DFED-49E8-8F2A-8A27B389265F}"/>
              </a:ext>
            </a:extLst>
          </p:cNvPr>
          <p:cNvSpPr txBox="1">
            <a:spLocks/>
          </p:cNvSpPr>
          <p:nvPr/>
        </p:nvSpPr>
        <p:spPr>
          <a:xfrm>
            <a:off x="2201851" y="4316342"/>
            <a:ext cx="4324456" cy="1979154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r>
              <a:rPr lang="es-CO" sz="5400" dirty="0" smtClean="0">
                <a:solidFill>
                  <a:schemeClr val="bg1"/>
                </a:solidFill>
              </a:rPr>
              <a:t>P</a:t>
            </a:r>
            <a:r>
              <a:rPr lang="es-CO" sz="3600" dirty="0" smtClean="0">
                <a:solidFill>
                  <a:schemeClr val="bg1"/>
                </a:solidFill>
              </a:rPr>
              <a:t>royecto</a:t>
            </a:r>
            <a:r>
              <a:rPr lang="es-CO" sz="3600" dirty="0">
                <a:solidFill>
                  <a:schemeClr val="bg1"/>
                </a:solidFill>
              </a:rPr>
              <a:t>: </a:t>
            </a:r>
            <a:r>
              <a:rPr lang="es-CO" sz="2800" b="0" dirty="0" smtClean="0">
                <a:solidFill>
                  <a:schemeClr val="bg1"/>
                </a:solidFill>
              </a:rPr>
              <a:t>Desarrollar </a:t>
            </a:r>
            <a:r>
              <a:rPr lang="es-CO" sz="2800" b="0" dirty="0">
                <a:solidFill>
                  <a:schemeClr val="bg1"/>
                </a:solidFill>
              </a:rPr>
              <a:t>Ecosistemas TIC enfocados a experiencias y ambientes educativos interactivos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1A03A22-5E25-4D5F-929C-F09EB2E22223}"/>
              </a:ext>
            </a:extLst>
          </p:cNvPr>
          <p:cNvSpPr txBox="1">
            <a:spLocks/>
          </p:cNvSpPr>
          <p:nvPr/>
        </p:nvSpPr>
        <p:spPr>
          <a:xfrm>
            <a:off x="1303720" y="669940"/>
            <a:ext cx="5977813" cy="21149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s-ES" sz="4800" dirty="0">
                <a:solidFill>
                  <a:schemeClr val="bg1"/>
                </a:solidFill>
                <a:latin typeface="Asap Medium" panose="020F0604030102060203" pitchFamily="2" charset="0"/>
              </a:rPr>
              <a:t>Excelencia Académica para la Formación Integral</a:t>
            </a:r>
            <a:endParaRPr lang="es-ES" sz="3600" dirty="0">
              <a:solidFill>
                <a:schemeClr val="bg1"/>
              </a:solidFill>
              <a:latin typeface="Asap Medium" panose="020F0604030102060203" pitchFamily="2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F06EBA9-2D7D-495E-A223-1CDD07DAAED5}"/>
              </a:ext>
            </a:extLst>
          </p:cNvPr>
          <p:cNvSpPr txBox="1">
            <a:spLocks/>
          </p:cNvSpPr>
          <p:nvPr/>
        </p:nvSpPr>
        <p:spPr>
          <a:xfrm>
            <a:off x="7766177" y="914490"/>
            <a:ext cx="4076200" cy="13290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s-ES" sz="5400" dirty="0" smtClean="0">
                <a:solidFill>
                  <a:schemeClr val="bg1"/>
                </a:solidFill>
                <a:latin typeface="Asap Medium" panose="020F0604030102060203" pitchFamily="2" charset="0"/>
              </a:rPr>
              <a:t>2025 - 2028</a:t>
            </a:r>
            <a:endParaRPr lang="es-ES" sz="1800" dirty="0">
              <a:solidFill>
                <a:schemeClr val="bg1"/>
              </a:solidFill>
              <a:latin typeface="Asap Medium" panose="020F0604030102060203" pitchFamily="2" charset="0"/>
            </a:endParaRPr>
          </a:p>
        </p:txBody>
      </p:sp>
      <p:sp>
        <p:nvSpPr>
          <p:cNvPr id="8" name="Anillo 7"/>
          <p:cNvSpPr/>
          <p:nvPr/>
        </p:nvSpPr>
        <p:spPr>
          <a:xfrm>
            <a:off x="204412" y="4468314"/>
            <a:ext cx="1586753" cy="1442131"/>
          </a:xfrm>
          <a:prstGeom prst="donut">
            <a:avLst>
              <a:gd name="adj" fmla="val 14617"/>
            </a:avLst>
          </a:prstGeom>
          <a:solidFill>
            <a:srgbClr val="1630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2CFDD0A-90DE-4286-B19C-4FCA0ECF311C}"/>
              </a:ext>
            </a:extLst>
          </p:cNvPr>
          <p:cNvSpPr txBox="1">
            <a:spLocks/>
          </p:cNvSpPr>
          <p:nvPr/>
        </p:nvSpPr>
        <p:spPr>
          <a:xfrm>
            <a:off x="536665" y="4794078"/>
            <a:ext cx="922245" cy="790601"/>
          </a:xfrm>
          <a:prstGeom prst="rect">
            <a:avLst/>
          </a:prstGeom>
        </p:spPr>
        <p:txBody>
          <a:bodyPr vert="horz" wrap="square" lIns="34290" tIns="17145" rIns="34290" bIns="342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4800" b="1" dirty="0" smtClean="0">
                <a:solidFill>
                  <a:schemeClr val="bg1"/>
                </a:solidFill>
                <a:latin typeface="Arial Rounded MT Bold" panose="020F0704030504030204" pitchFamily="34" charset="0"/>
                <a:ea typeface="+mj-ea"/>
                <a:cs typeface="+mj-cs"/>
              </a:rPr>
              <a:t>09</a:t>
            </a:r>
            <a:endParaRPr lang="es-ES" sz="4800" b="1" dirty="0">
              <a:solidFill>
                <a:schemeClr val="bg1"/>
              </a:solidFill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185" y="177857"/>
            <a:ext cx="1055100" cy="1025401"/>
          </a:xfrm>
          <a:prstGeom prst="rect">
            <a:avLst/>
          </a:prstGeom>
        </p:spPr>
      </p:pic>
      <p:pic>
        <p:nvPicPr>
          <p:cNvPr id="10" name="Imagen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1" y="2709775"/>
            <a:ext cx="4851840" cy="3517078"/>
          </a:xfrm>
          <a:prstGeom prst="teardrop">
            <a:avLst/>
          </a:prstGeom>
        </p:spPr>
      </p:pic>
    </p:spTree>
    <p:extLst>
      <p:ext uri="{BB962C8B-B14F-4D97-AF65-F5344CB8AC3E}">
        <p14:creationId xmlns:p14="http://schemas.microsoft.com/office/powerpoint/2010/main" val="17806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9241" y="154595"/>
            <a:ext cx="6853518" cy="720304"/>
          </a:xfrm>
        </p:spPr>
        <p:txBody>
          <a:bodyPr/>
          <a:lstStyle/>
          <a:p>
            <a:pPr algn="ctr"/>
            <a:r>
              <a:rPr lang="es-ES" sz="36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Información general del proyecto</a:t>
            </a:r>
            <a:endParaRPr lang="en-US" sz="3600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 rot="16200000">
            <a:off x="-1079039" y="3367085"/>
            <a:ext cx="2821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09.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Desarrollar Ecosistemas TIC enfocados a experiencias y ambientes educativos interactivos</a:t>
            </a: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129605"/>
              </p:ext>
            </p:extLst>
          </p:nvPr>
        </p:nvGraphicFramePr>
        <p:xfrm>
          <a:off x="1306325" y="1125911"/>
          <a:ext cx="9272028" cy="5145903"/>
        </p:xfrm>
        <a:graphic>
          <a:graphicData uri="http://schemas.openxmlformats.org/drawingml/2006/table">
            <a:tbl>
              <a:tblPr firstRow="1" firstCol="1" bandRow="1"/>
              <a:tblGrid>
                <a:gridCol w="2503675">
                  <a:extLst>
                    <a:ext uri="{9D8B030D-6E8A-4147-A177-3AD203B41FA5}">
                      <a16:colId xmlns:a16="http://schemas.microsoft.com/office/drawing/2014/main" val="3255776290"/>
                    </a:ext>
                  </a:extLst>
                </a:gridCol>
                <a:gridCol w="6768353">
                  <a:extLst>
                    <a:ext uri="{9D8B030D-6E8A-4147-A177-3AD203B41FA5}">
                      <a16:colId xmlns:a16="http://schemas.microsoft.com/office/drawing/2014/main" val="1998321074"/>
                    </a:ext>
                  </a:extLst>
                </a:gridCol>
              </a:tblGrid>
              <a:tr h="127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Código del proyecto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(PDI2028 – CEA - 09)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2262096"/>
                  </a:ext>
                </a:extLst>
              </a:tr>
              <a:tr h="127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Dependencia responsable del proyecto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Recursos Informáticos y Educativos - CRIE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7950284"/>
                  </a:ext>
                </a:extLst>
              </a:tr>
              <a:tr h="127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Pilar de Gestión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Excelencia Académica para la Formación Integral 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8313336"/>
                  </a:ext>
                </a:extLst>
              </a:tr>
              <a:tr h="127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Coordinador Pilar de Gestión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Wilson Arenas Valencia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863159"/>
                  </a:ext>
                </a:extLst>
              </a:tr>
              <a:tr h="255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Programa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Medios, recursos e integración de las TIC en los procesos educativos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0122747"/>
                  </a:ext>
                </a:extLst>
              </a:tr>
              <a:tr h="127981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Procesos asociados </a:t>
                      </a:r>
                      <a:b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(Sistema Integral de Gestión)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Estratégico - Direccionamiento Institucional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7764494"/>
                  </a:ext>
                </a:extLst>
              </a:tr>
              <a:tr h="12798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Misionales - Docencia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6993252"/>
                  </a:ext>
                </a:extLst>
              </a:tr>
              <a:tr h="12798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 apoyo - Administración institucional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9334657"/>
                  </a:ext>
                </a:extLst>
              </a:tr>
              <a:tr h="127981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Factores de calidad institucional a los que apunta el proyecto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Misión y proyecto institucional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118056"/>
                  </a:ext>
                </a:extLst>
              </a:tr>
              <a:tr h="12798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Estudiantes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702535"/>
                  </a:ext>
                </a:extLst>
              </a:tr>
              <a:tr h="12798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 Procesos académicos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084963"/>
                  </a:ext>
                </a:extLst>
              </a:tr>
              <a:tr h="12798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 Visibilidad  nacional e internacional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497420"/>
                  </a:ext>
                </a:extLst>
              </a:tr>
              <a:tr h="12798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6. Investigación y creación artística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360623"/>
                  </a:ext>
                </a:extLst>
              </a:tr>
              <a:tr h="127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Estándares de calidad (Modelo de acreditación internacional Sello Sofía)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 Formación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624909"/>
                  </a:ext>
                </a:extLst>
              </a:tr>
              <a:tr h="255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Otras instancias o dependencias participantes 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Facultades, programas académicos y Vicerrectoría Académica.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2376360"/>
                  </a:ext>
                </a:extLst>
              </a:tr>
              <a:tr h="841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Actores o entidades externas a la UTP que participan en el proyecto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MEN - </a:t>
                      </a:r>
                      <a:r>
                        <a:rPr lang="es-CO" sz="11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MINTIC-RENATA.</a:t>
                      </a:r>
                      <a:r>
                        <a:rPr lang="es-CO" sz="1100" baseline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CO" sz="11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HAMEEN </a:t>
                      </a:r>
                      <a:r>
                        <a:rPr lang="es-CO" sz="11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AMMATTIKORKEAKOULU OY (universidad de ciencias aplicadas en </a:t>
                      </a:r>
                      <a:r>
                        <a:rPr lang="es-CO" sz="11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Finlandia)HAMK.</a:t>
                      </a:r>
                      <a:r>
                        <a:rPr lang="es-CO" sz="1100" baseline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CO" sz="11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FUNDACAO </a:t>
                      </a:r>
                      <a:r>
                        <a:rPr lang="es-CO" sz="11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UNIVERSIDADE FEDERAL DO ABC </a:t>
                      </a:r>
                      <a:r>
                        <a:rPr lang="es-CO" sz="11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UFABC.</a:t>
                      </a:r>
                      <a:r>
                        <a:rPr lang="es-CO" sz="1100" baseline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CO" sz="11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Instituto </a:t>
                      </a:r>
                      <a:r>
                        <a:rPr lang="es-CO" sz="11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Federal de Educación, Ciencia e Tecnología do Espírito Santo </a:t>
                      </a:r>
                      <a:r>
                        <a:rPr lang="es-CO" sz="11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IFES.</a:t>
                      </a:r>
                      <a:r>
                        <a:rPr lang="es-CO" sz="1100" baseline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CO" sz="11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Instituto </a:t>
                      </a:r>
                      <a:r>
                        <a:rPr lang="es-CO" sz="11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Federal de Educación, Ciencia e Tecnología de São Paulo  </a:t>
                      </a:r>
                      <a:r>
                        <a:rPr lang="es-CO" sz="11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IFSP.</a:t>
                      </a:r>
                      <a:r>
                        <a:rPr lang="es-CO" sz="1100" baseline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CO" sz="11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Fundación </a:t>
                      </a:r>
                      <a:r>
                        <a:rPr lang="es-CO" sz="11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Universitaria del Área Andina  </a:t>
                      </a:r>
                      <a:r>
                        <a:rPr lang="es-CO" sz="11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AREANDINA.</a:t>
                      </a:r>
                      <a:r>
                        <a:rPr lang="es-CO" sz="1100" baseline="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CO" sz="11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Instituto </a:t>
                      </a:r>
                      <a:r>
                        <a:rPr lang="es-CO" sz="11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Politécnico de </a:t>
                      </a:r>
                      <a:r>
                        <a:rPr lang="es-CO" sz="1100" dirty="0" err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Braganca</a:t>
                      </a:r>
                      <a:r>
                        <a:rPr lang="es-CO" sz="11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(Portugal) IPB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198594"/>
                  </a:ext>
                </a:extLst>
              </a:tr>
              <a:tr h="127981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Programas a los cuales le aporta indirectamente el proyecto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Gestión curricular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6463812"/>
                  </a:ext>
                </a:extLst>
              </a:tr>
              <a:tr h="12798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Desarrollo Docente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738099"/>
                  </a:ext>
                </a:extLst>
              </a:tr>
              <a:tr h="12798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Acceso, inserción y acompañamiento estudiantil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4196033"/>
                  </a:ext>
                </a:extLst>
              </a:tr>
              <a:tr h="383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Objetivos de Desarrollo Sostenible (ODS) a los cuales le aporta el proyecto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 Garantizar una educación inclusiva, equitativa y de calidad y promover oportunidades de aprendizaje durante toda la vida para todos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2459" marR="32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4495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91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CC540E9C-3026-4179-B918-EF96B94DC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215" y="1153272"/>
            <a:ext cx="10849535" cy="12492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1100" dirty="0">
                <a:latin typeface="Arial Narrow" panose="020B0606020202030204" pitchFamily="34" charset="0"/>
              </a:rPr>
              <a:t>La universidad ha mantenido como política poner a disposición de los docentes y estudiantes recursos informáticos y educativos actualizados, que potencien e impulsen las labores académicas de enseñanza aprendizaje, sin embargo los procesos de apropiación y usos de esas tecnologías disponibles no van al mismo ritmo de su implementación , y no se percibe alineación entre la evolución de los nuevos desarrollos metodológicos y las tendencias TIC que vienen llegando y no hay una participación directa tanto en procesos de apropiación como de formación de docentes y estudiantes. Es necesario plantear una ruta de aprendizaje definida para cada uno de ellos en cuanto apropiación, transferencia y uso de recursos y medios </a:t>
            </a:r>
            <a:r>
              <a:rPr lang="es-CO" sz="1100" dirty="0" smtClean="0">
                <a:latin typeface="Arial Narrow" panose="020B0606020202030204" pitchFamily="34" charset="0"/>
              </a:rPr>
              <a:t>TIC. De </a:t>
            </a:r>
            <a:r>
              <a:rPr lang="es-CO" sz="1100" dirty="0">
                <a:latin typeface="Arial Narrow" panose="020B0606020202030204" pitchFamily="34" charset="0"/>
              </a:rPr>
              <a:t>acuerdo a lo propuesto por la Institución a través del PEI y a los resultados del diagnóstico realizado en la formulación de éste Plan de desarrollo institucional, se evidencia la necesidad de un adecuado y oportuno Plan de implementación, uso y apropiación de TIC, que impulse la incorporación de las nuevas propuestas metodológicas para la labor académica, enseñanza aprendizaje en ambientes con medios y recursos tecnológicos de última generación, que permita tanto a docentes como estudiantes estar a la vanguardia y mejor preparados para entregar respuestas al medio y la región desde cada uno de sus saberes y especialidades.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312894" y="226313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Identificación </a:t>
            </a:r>
            <a:r>
              <a:rPr lang="es-CO" sz="3600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problema, necesidad u oportunidad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 rot="16200000">
            <a:off x="-1079039" y="3367085"/>
            <a:ext cx="2821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09.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Desarrollar Ecosistemas TIC enfocados a experiencias y ambientes educativos interactivos</a:t>
            </a: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44756"/>
              </p:ext>
            </p:extLst>
          </p:nvPr>
        </p:nvGraphicFramePr>
        <p:xfrm>
          <a:off x="1510394" y="2689412"/>
          <a:ext cx="8922440" cy="3734182"/>
        </p:xfrm>
        <a:graphic>
          <a:graphicData uri="http://schemas.openxmlformats.org/drawingml/2006/table">
            <a:tbl>
              <a:tblPr firstRow="1" firstCol="1" bandRow="1"/>
              <a:tblGrid>
                <a:gridCol w="1448812">
                  <a:extLst>
                    <a:ext uri="{9D8B030D-6E8A-4147-A177-3AD203B41FA5}">
                      <a16:colId xmlns:a16="http://schemas.microsoft.com/office/drawing/2014/main" val="2633155028"/>
                    </a:ext>
                  </a:extLst>
                </a:gridCol>
                <a:gridCol w="2175486">
                  <a:extLst>
                    <a:ext uri="{9D8B030D-6E8A-4147-A177-3AD203B41FA5}">
                      <a16:colId xmlns:a16="http://schemas.microsoft.com/office/drawing/2014/main" val="4241823000"/>
                    </a:ext>
                  </a:extLst>
                </a:gridCol>
                <a:gridCol w="5298142">
                  <a:extLst>
                    <a:ext uri="{9D8B030D-6E8A-4147-A177-3AD203B41FA5}">
                      <a16:colId xmlns:a16="http://schemas.microsoft.com/office/drawing/2014/main" val="1778065167"/>
                    </a:ext>
                  </a:extLst>
                </a:gridCol>
              </a:tblGrid>
              <a:tr h="105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Problema Central</a:t>
                      </a:r>
                      <a:endParaRPr lang="es-CO" sz="9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2344" marR="22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Causas directas</a:t>
                      </a:r>
                      <a:endParaRPr lang="es-CO" sz="9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2344" marR="22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Causas Indirectas</a:t>
                      </a:r>
                      <a:endParaRPr lang="es-CO" sz="9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2344" marR="22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231187"/>
                  </a:ext>
                </a:extLst>
              </a:tr>
              <a:tr h="100852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"Bajo uso de experiencias y ambientes</a:t>
                      </a:r>
                      <a:endParaRPr lang="es-CO" sz="9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educativos interactivos como soporte a los procesos de enseñanza - aprendizaje en la UTP"</a:t>
                      </a:r>
                      <a:endParaRPr lang="es-CO" sz="9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2344" marR="22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2. Bajos niveles de exposición a experiencias y ambientes educativos interactivos para los estudiantes </a:t>
                      </a:r>
                      <a:endParaRPr lang="es-CO" sz="9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2344" marR="22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"2.1 No se proporcionan las herramientas necesarias.</a:t>
                      </a:r>
                      <a:b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2.2 Los docentes no aprovechan las TIC para la docencia.</a:t>
                      </a:r>
                      <a:b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2.3 Falta apropiación cultural para incorporación de tecnologías de soporte a los procesos de enseñanza aprendizaje." </a:t>
                      </a:r>
                      <a:endParaRPr lang="es-CO" sz="9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2344" marR="22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24721"/>
                  </a:ext>
                </a:extLst>
              </a:tr>
              <a:tr h="13858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1. Desconocimiento de estrategias pedagógicas que involucren el uso TIC para los procesos de enseñanza - aprendizaje en donde se articulen tendencias metodológicas y tendencias tecnológicas actuales. </a:t>
                      </a:r>
                      <a:endParaRPr lang="es-CO" sz="9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2344" marR="22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11"1.1. Imaginario de los docentes en relación a invadir su práctica educativa en lugar de complementarse con estrategias TIC y aprovechamiento de recursos.</a:t>
                      </a:r>
                      <a:b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1.2. Pocos escenarios en donde el docente pueda realizar la aplicación de las nuevas tendencias y se articule a su propio modelo o estrategia de enseñanza.</a:t>
                      </a:r>
                      <a:b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1.3. Falta de articulación en los currículos con las tendencias tecnológicas actuales aplicadas a la educación." </a:t>
                      </a:r>
                      <a:b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"2.1 No se proporcionan las herramientas necesarias.</a:t>
                      </a:r>
                      <a:b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2.2 Los docentes no aprovechan las TIC para la docencia.</a:t>
                      </a:r>
                      <a:b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2.3 Falta apropiación cultural para incorporación de tecnologías de soporte a los procesos de enseñanza aprendizaje." </a:t>
                      </a:r>
                      <a:endParaRPr lang="es-CO" sz="9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2344" marR="22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308649"/>
                  </a:ext>
                </a:extLst>
              </a:tr>
              <a:tr h="10533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Efectos directos</a:t>
                      </a:r>
                      <a:endParaRPr lang="es-CO" sz="9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2344" marR="22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Efectos indirectos</a:t>
                      </a:r>
                      <a:endParaRPr lang="es-CO" sz="9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2344" marR="22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520815"/>
                  </a:ext>
                </a:extLst>
              </a:tr>
              <a:tr h="3698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1. Bajos niveles de aprendizaje en los estudiantes</a:t>
                      </a:r>
                      <a:endParaRPr lang="es-CO" sz="9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2344" marR="22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1.1 Poca pertinencia de los programas con el contexto</a:t>
                      </a:r>
                      <a:b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1.2 Aumento de transferencias internas de los estudiantes (Rotación entre programas)</a:t>
                      </a:r>
                      <a:b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1.3 Poca cualificación de los estudiantes en el uso de las TIC</a:t>
                      </a:r>
                      <a:endParaRPr lang="es-CO" sz="9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2344" marR="22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9131222"/>
                  </a:ext>
                </a:extLst>
              </a:tr>
              <a:tr h="27935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2. Baja oferta de ambientes educativos interactivos contribuye al aumento en la deserción. Poca contribución a la disminución de la deserción estudiantil</a:t>
                      </a:r>
                      <a:endParaRPr lang="es-CO" sz="9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2344" marR="22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2.1 Baja cualificación del recurso humano en la Región</a:t>
                      </a:r>
                      <a:b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2.2 Bajos niveles de egreso exitoso</a:t>
                      </a:r>
                      <a:b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2.3 Pérdidas económicas a la Universidad</a:t>
                      </a:r>
                      <a:b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2.4 Falta de oportunidades para los estudiantes para terminar su proceso académico a través de medios alternativos.</a:t>
                      </a:r>
                      <a:endParaRPr lang="es-CO" sz="9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2344" marR="22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155987"/>
                  </a:ext>
                </a:extLst>
              </a:tr>
              <a:tr h="22681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3. Desaprovechamiento  de recursos y  TIC para los procesos de enseñanza - aprendizaje en la UTP</a:t>
                      </a:r>
                      <a:endParaRPr lang="es-CO" sz="9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2344" marR="22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5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3.1 Desconocimiento de las capacidades que tiene la UTP frente al uso de recursos y tecnologías digitales</a:t>
                      </a:r>
                      <a:br>
                        <a:rPr lang="es-CO" sz="95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95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3.2 Desmotivación o desinterés por parte del docente/estudiante para utilizar lo recursos en función del aprendizaje</a:t>
                      </a:r>
                      <a:br>
                        <a:rPr lang="es-CO" sz="95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95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3.3 Falta de actualización de los docentes en tendencias metodológicas y tendencias tecnológicas.</a:t>
                      </a:r>
                      <a:endParaRPr lang="es-CO" sz="9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2344" marR="22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10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40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/>
          <p:cNvCxnSpPr/>
          <p:nvPr/>
        </p:nvCxnSpPr>
        <p:spPr>
          <a:xfrm>
            <a:off x="6428369" y="2274819"/>
            <a:ext cx="2538303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CC540E9C-3026-4179-B918-EF96B94DC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421" y="1563075"/>
            <a:ext cx="4994131" cy="2974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1800" dirty="0" smtClean="0">
                <a:latin typeface="Arial Narrow" panose="020B0606020202030204" pitchFamily="34" charset="0"/>
              </a:rPr>
              <a:t>Con el proyecto se pretende generar un ecosistema TIC </a:t>
            </a:r>
            <a:r>
              <a:rPr lang="es-CO" sz="1800" dirty="0">
                <a:latin typeface="Arial Narrow" panose="020B0606020202030204" pitchFamily="34" charset="0"/>
              </a:rPr>
              <a:t>que brinde la oportunidad a los docentes de aprovechar sus experiencias metodológicas, potenciarlas y transformarlas teniendo acceso a las nuevas tendencias, tecnológicas y metodológicas disponibles y construyendo su propia ruta de formación y apropiación, con un proceso de acompañamiento y respaldo permanentes, certificando y validando sus competencias.</a:t>
            </a:r>
          </a:p>
          <a:p>
            <a:pPr marL="0" indent="0" algn="just">
              <a:buNone/>
            </a:pPr>
            <a:endParaRPr lang="es-CO" sz="18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es-CO" sz="1800" dirty="0">
                <a:latin typeface="Arial Narrow" panose="020B0606020202030204" pitchFamily="34" charset="0"/>
              </a:rPr>
              <a:t>El ecosistema ofrece a los estudiantes la posibilidad de adquirir, generar, transformar y compartir los conocimientos teórico prácticos que aporten a su formación profesional y a la búsqueda oportunidades a lo largo de su vida. Además, se entregan herramientas a la institución para realizar los procesos de análisis y seguimiento de los procesos académicos, desde la visión tanto de los docentes como de los estudiantes.</a:t>
            </a:r>
          </a:p>
          <a:p>
            <a:pPr algn="just"/>
            <a:endParaRPr lang="es-CO" sz="18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es-CO" sz="1200" dirty="0">
                <a:latin typeface="Arial Narrow" panose="020B0606020202030204" pitchFamily="34" charset="0"/>
              </a:rPr>
              <a:t>	</a:t>
            </a:r>
            <a:endParaRPr lang="es-CO" sz="1000" dirty="0">
              <a:latin typeface="Arial Narrow" panose="020B0606020202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312894" y="226313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Descripción del proyecto</a:t>
            </a:r>
            <a:endParaRPr lang="es-CO" sz="3600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6172898" y="1396691"/>
            <a:ext cx="2304616" cy="63679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30480" rIns="45720" bIns="3048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Involucrados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6671753" y="2116123"/>
            <a:ext cx="4668599" cy="342777"/>
            <a:chOff x="481236" y="1624130"/>
            <a:chExt cx="4001276" cy="666178"/>
          </a:xfrm>
        </p:grpSpPr>
        <p:sp>
          <p:nvSpPr>
            <p:cNvPr id="16" name="Rectángulo redondeado 15"/>
            <p:cNvSpPr/>
            <p:nvPr/>
          </p:nvSpPr>
          <p:spPr>
            <a:xfrm>
              <a:off x="481236" y="1624130"/>
              <a:ext cx="4001276" cy="666178"/>
            </a:xfrm>
            <a:prstGeom prst="roundRect">
              <a:avLst>
                <a:gd name="adj" fmla="val 10000"/>
              </a:avLst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CuadroTexto 16"/>
            <p:cNvSpPr txBox="1"/>
            <p:nvPr/>
          </p:nvSpPr>
          <p:spPr>
            <a:xfrm>
              <a:off x="500748" y="1643642"/>
              <a:ext cx="3962252" cy="6271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s-CO" sz="1100" b="1" u="none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Unidades organizacionales: </a:t>
              </a:r>
              <a:r>
                <a:rPr lang="es-CO" sz="9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Facultades, programas académicos y Vicerrectoría Académica.</a:t>
              </a:r>
              <a:endParaRPr lang="es-CO" sz="1050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6684040" y="2640013"/>
            <a:ext cx="4677559" cy="1054857"/>
            <a:chOff x="472275" y="2459414"/>
            <a:chExt cx="4022445" cy="516696"/>
          </a:xfrm>
        </p:grpSpPr>
        <p:sp>
          <p:nvSpPr>
            <p:cNvPr id="14" name="Rectángulo redondeado 13"/>
            <p:cNvSpPr/>
            <p:nvPr/>
          </p:nvSpPr>
          <p:spPr>
            <a:xfrm>
              <a:off x="472275" y="2459414"/>
              <a:ext cx="4022445" cy="516696"/>
            </a:xfrm>
            <a:prstGeom prst="roundRect">
              <a:avLst>
                <a:gd name="adj" fmla="val 10000"/>
              </a:avLst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CuadroTexto 14"/>
            <p:cNvSpPr txBox="1"/>
            <p:nvPr/>
          </p:nvSpPr>
          <p:spPr>
            <a:xfrm>
              <a:off x="487409" y="2474548"/>
              <a:ext cx="3992177" cy="486428"/>
            </a:xfrm>
            <a:prstGeom prst="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s-CO" sz="1100" b="1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Entidades externas a la UTP: </a:t>
              </a:r>
              <a:r>
                <a:rPr lang="es-ES" sz="1000" b="1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 </a:t>
              </a:r>
              <a:r>
                <a:rPr lang="es-CO" sz="10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MEN - </a:t>
              </a:r>
              <a:r>
                <a:rPr lang="es-CO" sz="1000" dirty="0" smtClean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MINTIC-RENATA. HAMEEN </a:t>
              </a:r>
              <a:r>
                <a:rPr lang="es-CO" sz="10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AMMATTIKORKEAKOULU OY (universidad de ciencias aplicadas en </a:t>
              </a:r>
              <a:r>
                <a:rPr lang="es-CO" sz="1000" dirty="0" smtClean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Finlandia)HAMK. FUNDACAO </a:t>
              </a:r>
              <a:r>
                <a:rPr lang="es-CO" sz="10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UNIVERSIDADE FEDERAL DO ABC </a:t>
              </a:r>
              <a:r>
                <a:rPr lang="es-CO" sz="1000" dirty="0" smtClean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UFABC. Instituto </a:t>
              </a:r>
              <a:r>
                <a:rPr lang="es-CO" sz="10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Federal de Educación, Ciencia e Tecnología do Espírito Santo </a:t>
              </a:r>
              <a:r>
                <a:rPr lang="es-CO" sz="1000" dirty="0" smtClean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IFES. Instituto </a:t>
              </a:r>
              <a:r>
                <a:rPr lang="es-CO" sz="10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Federal de Educación, Ciencia e Tecnología de São Paulo  </a:t>
              </a:r>
              <a:r>
                <a:rPr lang="es-CO" sz="1000" dirty="0" smtClean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IFSP. Fundación </a:t>
              </a:r>
              <a:r>
                <a:rPr lang="es-CO" sz="10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Universitaria del Área Andina  </a:t>
              </a:r>
              <a:r>
                <a:rPr lang="es-CO" sz="1000" dirty="0" smtClean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AREANDINA. Instituto </a:t>
              </a:r>
              <a:r>
                <a:rPr lang="es-CO" sz="10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Politécnico de </a:t>
              </a:r>
              <a:r>
                <a:rPr lang="es-CO" sz="1000" dirty="0" err="1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Braganca</a:t>
              </a:r>
              <a:r>
                <a:rPr lang="es-CO" sz="10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(Portugal) IPB</a:t>
              </a:r>
              <a:endParaRPr lang="es-CO" sz="1100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  <a:p>
              <a:pPr lvl="0" algn="just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" b="0" kern="1200" dirty="0">
                <a:solidFill>
                  <a:schemeClr val="tx2">
                    <a:lumMod val="50000"/>
                  </a:schemeClr>
                </a:solidFill>
                <a:latin typeface="+mn-lt"/>
                <a:cs typeface="Khmer UI" panose="020B0502040204020203" pitchFamily="34" charset="0"/>
              </a:endParaRPr>
            </a:p>
          </p:txBody>
        </p:sp>
      </p:grpSp>
      <p:sp>
        <p:nvSpPr>
          <p:cNvPr id="10" name="Conector recto 9"/>
          <p:cNvSpPr/>
          <p:nvPr/>
        </p:nvSpPr>
        <p:spPr>
          <a:xfrm>
            <a:off x="6428369" y="2129268"/>
            <a:ext cx="234424" cy="243780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057073"/>
                </a:lnTo>
                <a:lnTo>
                  <a:pt x="234424" y="2057073"/>
                </a:lnTo>
              </a:path>
            </a:pathLst>
          </a:cu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1" name="Grupo 10"/>
          <p:cNvGrpSpPr/>
          <p:nvPr/>
        </p:nvGrpSpPr>
        <p:grpSpPr>
          <a:xfrm>
            <a:off x="6662793" y="3880482"/>
            <a:ext cx="4677559" cy="536674"/>
            <a:chOff x="472275" y="3145215"/>
            <a:chExt cx="4036699" cy="626053"/>
          </a:xfrm>
        </p:grpSpPr>
        <p:sp>
          <p:nvSpPr>
            <p:cNvPr id="12" name="Rectángulo redondeado 11"/>
            <p:cNvSpPr/>
            <p:nvPr/>
          </p:nvSpPr>
          <p:spPr>
            <a:xfrm>
              <a:off x="472275" y="3145215"/>
              <a:ext cx="4036699" cy="626053"/>
            </a:xfrm>
            <a:prstGeom prst="roundRect">
              <a:avLst>
                <a:gd name="adj" fmla="val 10000"/>
              </a:avLst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CuadroTexto 12"/>
            <p:cNvSpPr txBox="1"/>
            <p:nvPr/>
          </p:nvSpPr>
          <p:spPr>
            <a:xfrm>
              <a:off x="490611" y="3163551"/>
              <a:ext cx="4000027" cy="589382"/>
            </a:xfrm>
            <a:prstGeom prst="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lvl="0" algn="just"/>
              <a:r>
                <a:rPr lang="es-CO" sz="1100" b="1" u="none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Beneficiarios:</a:t>
              </a:r>
              <a:r>
                <a:rPr lang="es-CO" sz="1000" b="1" u="none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 </a:t>
              </a:r>
              <a:r>
                <a:rPr lang="es-CO" sz="1000" dirty="0">
                  <a:latin typeface="Arial Narrow" panose="020B0606020202030204" pitchFamily="34" charset="0"/>
                </a:rPr>
                <a:t>Estudiantes </a:t>
              </a:r>
              <a:r>
                <a:rPr lang="es-CO" sz="1000" dirty="0" smtClean="0">
                  <a:latin typeface="Arial Narrow" panose="020B0606020202030204" pitchFamily="34" charset="0"/>
                </a:rPr>
                <a:t>y docente</a:t>
              </a:r>
              <a:endParaRPr lang="es-CO" sz="10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20" name="Marco 19"/>
          <p:cNvSpPr/>
          <p:nvPr/>
        </p:nvSpPr>
        <p:spPr>
          <a:xfrm>
            <a:off x="6230586" y="1421213"/>
            <a:ext cx="2189240" cy="612273"/>
          </a:xfrm>
          <a:prstGeom prst="fram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1" name="Conector recto 3"/>
          <p:cNvSpPr/>
          <p:nvPr/>
        </p:nvSpPr>
        <p:spPr>
          <a:xfrm>
            <a:off x="6428369" y="1963270"/>
            <a:ext cx="234424" cy="40693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316593"/>
                </a:lnTo>
                <a:lnTo>
                  <a:pt x="234424" y="1316593"/>
                </a:lnTo>
              </a:path>
            </a:pathLst>
          </a:cu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7511" y="5174248"/>
            <a:ext cx="1529899" cy="152989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8369" y="4502775"/>
            <a:ext cx="4476486" cy="671473"/>
          </a:xfrm>
          <a:prstGeom prst="rect">
            <a:avLst/>
          </a:prstGeom>
        </p:spPr>
      </p:pic>
      <p:sp>
        <p:nvSpPr>
          <p:cNvPr id="23" name="Rectángulo 22"/>
          <p:cNvSpPr/>
          <p:nvPr/>
        </p:nvSpPr>
        <p:spPr>
          <a:xfrm rot="16200000">
            <a:off x="-1079039" y="3367085"/>
            <a:ext cx="2821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09.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Desarrollar Ecosistemas TIC enfocados a experiencias y ambientes educativos interactivos</a:t>
            </a: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28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CC540E9C-3026-4179-B918-EF96B94DC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094" y="1732386"/>
            <a:ext cx="9520518" cy="7687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1800" dirty="0">
                <a:latin typeface="Arial Narrow" panose="020B0606020202030204" pitchFamily="34" charset="0"/>
              </a:rPr>
              <a:t>Construir un ecosistema TIC que brinde experiencias y ambientes educativos interactivos que soporten los procesos de enseñanza - aprendizaje en la UTP</a:t>
            </a:r>
          </a:p>
          <a:p>
            <a:pPr marL="0" indent="0">
              <a:buNone/>
            </a:pPr>
            <a:r>
              <a:rPr lang="es-CO" sz="2000" dirty="0">
                <a:latin typeface="Arial Narrow" panose="020B0606020202030204" pitchFamily="34" charset="0"/>
              </a:rPr>
              <a:t>		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312894" y="226313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del proyecto</a:t>
            </a:r>
            <a:endParaRPr lang="es-CO" sz="3600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645459" y="1060289"/>
            <a:ext cx="3039035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</a:t>
            </a:r>
            <a:endParaRPr lang="es-CO" sz="3200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645459" y="2790736"/>
            <a:ext cx="3039035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Específicos</a:t>
            </a:r>
            <a:endParaRPr lang="es-CO" sz="3200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246095" y="3576505"/>
            <a:ext cx="93412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Tx/>
              <a:buChar char="-"/>
            </a:pPr>
            <a:r>
              <a:rPr lang="es-CO" dirty="0" smtClean="0">
                <a:latin typeface="Arial Narrow" panose="020B0606020202030204" pitchFamily="34" charset="0"/>
              </a:rPr>
              <a:t>Diseñar </a:t>
            </a:r>
            <a:r>
              <a:rPr lang="es-CO" dirty="0">
                <a:latin typeface="Arial Narrow" panose="020B0606020202030204" pitchFamily="34" charset="0"/>
              </a:rPr>
              <a:t>e implementar la ruta de incorporación al Ecosistema TIC: Hacia experiencias y ambientes educativos interactivos de la UTP. 							</a:t>
            </a:r>
            <a:endParaRPr lang="es-CO" dirty="0" smtClean="0">
              <a:latin typeface="Arial Narrow" panose="020B0606020202030204" pitchFamily="34" charset="0"/>
            </a:endParaRPr>
          </a:p>
          <a:p>
            <a:pPr lvl="0" algn="just"/>
            <a:endParaRPr lang="es-CO" dirty="0">
              <a:latin typeface="Arial Narrow" panose="020B0606020202030204" pitchFamily="34" charset="0"/>
            </a:endParaRPr>
          </a:p>
          <a:p>
            <a:pPr marL="285750" lvl="0" indent="-285750" algn="just">
              <a:buFontTx/>
              <a:buChar char="-"/>
            </a:pPr>
            <a:r>
              <a:rPr lang="es-CO" dirty="0" smtClean="0">
                <a:latin typeface="Arial Narrow" panose="020B0606020202030204" pitchFamily="34" charset="0"/>
              </a:rPr>
              <a:t>Proporcionar </a:t>
            </a:r>
            <a:r>
              <a:rPr lang="es-CO" dirty="0">
                <a:latin typeface="Arial Narrow" panose="020B0606020202030204" pitchFamily="34" charset="0"/>
              </a:rPr>
              <a:t>metodologías para la incorporación de experiencias y ambientes educativos interactivos en el estudiante como parte de su </a:t>
            </a:r>
            <a:r>
              <a:rPr lang="es-CO" dirty="0" smtClean="0">
                <a:latin typeface="Arial Narrow" panose="020B0606020202030204" pitchFamily="34" charset="0"/>
              </a:rPr>
              <a:t>formación.</a:t>
            </a:r>
            <a:r>
              <a:rPr lang="es-CO" dirty="0">
                <a:latin typeface="Arial Narrow" panose="020B0606020202030204" pitchFamily="34" charset="0"/>
              </a:rPr>
              <a:t>	</a:t>
            </a:r>
            <a:endParaRPr lang="es-CO" dirty="0">
              <a:latin typeface="Arial Narrow" panose="020B0606020202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 rot="16200000">
            <a:off x="-1079039" y="3367085"/>
            <a:ext cx="2821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09.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Desarrollar Ecosistemas TIC enfocados a experiencias y ambientes educativos interactivos</a:t>
            </a: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5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312894" y="226313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Planes operativos</a:t>
            </a:r>
            <a:endParaRPr lang="es-CO" sz="3600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570584"/>
              </p:ext>
            </p:extLst>
          </p:nvPr>
        </p:nvGraphicFramePr>
        <p:xfrm>
          <a:off x="1240591" y="1646250"/>
          <a:ext cx="9144719" cy="3903334"/>
        </p:xfrm>
        <a:graphic>
          <a:graphicData uri="http://schemas.openxmlformats.org/drawingml/2006/table">
            <a:tbl>
              <a:tblPr firstRow="1" firstCol="1" bandRow="1"/>
              <a:tblGrid>
                <a:gridCol w="2981157">
                  <a:extLst>
                    <a:ext uri="{9D8B030D-6E8A-4147-A177-3AD203B41FA5}">
                      <a16:colId xmlns:a16="http://schemas.microsoft.com/office/drawing/2014/main" val="622973615"/>
                    </a:ext>
                  </a:extLst>
                </a:gridCol>
                <a:gridCol w="6163562">
                  <a:extLst>
                    <a:ext uri="{9D8B030D-6E8A-4147-A177-3AD203B41FA5}">
                      <a16:colId xmlns:a16="http://schemas.microsoft.com/office/drawing/2014/main" val="2008709917"/>
                    </a:ext>
                  </a:extLst>
                </a:gridCol>
              </a:tblGrid>
              <a:tr h="3371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 smtClean="0">
                          <a:solidFill>
                            <a:schemeClr val="tx1"/>
                          </a:solidFill>
                          <a:effectLst/>
                        </a:rPr>
                        <a:t>Plan operativo</a:t>
                      </a:r>
                      <a:endParaRPr lang="es-CO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 smtClean="0">
                          <a:solidFill>
                            <a:schemeClr val="tx1"/>
                          </a:solidFill>
                          <a:effectLst/>
                        </a:rPr>
                        <a:t>Acciones</a:t>
                      </a:r>
                      <a:endParaRPr lang="es-CO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63448"/>
                  </a:ext>
                </a:extLst>
              </a:tr>
              <a:tr h="14773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Uso de recursos y tecnologías digitales de información con TIC en la planeación ejecución y evaluación: </a:t>
                      </a:r>
                      <a:endParaRPr lang="es-CO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79388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En este plan operativo se desarrollan ejercicios de</a:t>
                      </a:r>
                      <a:r>
                        <a:rPr lang="es-CO" sz="1800" b="1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CO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diagnóstico frente al nivel de apropiación en el uso de TICS por parte de docentes y estudiantes, igualmente en el reconocimiento de metodologías de los docentes y diagnóstico de uso. Así mismo, el desarrollo de convocatorias a docentes y estudiantes para vincularse al ecosistema TIC. Por otra parte, la realización del plan personal de innovación educativa</a:t>
                      </a:r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	</a:t>
                      </a:r>
                      <a:endParaRPr lang="es-CO" sz="16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4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856177"/>
                  </a:ext>
                </a:extLst>
              </a:tr>
              <a:tr h="1237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Experiencias y ambientes educativos interactivos</a:t>
                      </a:r>
                      <a:endParaRPr lang="es-CO" sz="1200" b="1" dirty="0">
                        <a:solidFill>
                          <a:srgbClr val="4B731F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BD"/>
                    </a:solidFill>
                  </a:tcPr>
                </a:tc>
                <a:tc>
                  <a:txBody>
                    <a:bodyPr/>
                    <a:lstStyle/>
                    <a:p>
                      <a:pPr marL="179388" lvl="0" indent="0"/>
                      <a:r>
                        <a:rPr lang="es-CO" sz="18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En este plan operativo se desarrolla el diagnostico de uso de TIC y ambientes interactivos de los usos de los estudiantes, la incorporación del modelo digipedia desarrollado en el marco del proyecto EMBRACE, la Intervención y acompañamiento en la asignatura de acuerdo al plan generado por el docente y la evaluación de la implementación de la ruta.</a:t>
                      </a:r>
                      <a:endParaRPr lang="es-CO" sz="18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592" marR="32592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4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16655"/>
                  </a:ext>
                </a:extLst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 rot="16200000">
            <a:off x="-1079039" y="3367085"/>
            <a:ext cx="2821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09.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Desarrollar Ecosistemas TIC enfocados a experiencias y ambientes educativos interactivos</a:t>
            </a: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72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86E23B3A-2FD3-4FB4-8F91-E9FFED48E944}"/>
              </a:ext>
            </a:extLst>
          </p:cNvPr>
          <p:cNvSpPr txBox="1">
            <a:spLocks/>
          </p:cNvSpPr>
          <p:nvPr/>
        </p:nvSpPr>
        <p:spPr>
          <a:xfrm>
            <a:off x="3052941" y="2147692"/>
            <a:ext cx="5888891" cy="10924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s-ES" sz="7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¡GRACIAS!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098" y="3975202"/>
            <a:ext cx="2513802" cy="244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2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6533</TotalTime>
  <Words>1445</Words>
  <Application>Microsoft Office PowerPoint</Application>
  <PresentationFormat>Panorámica</PresentationFormat>
  <Paragraphs>88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8" baseType="lpstr">
      <vt:lpstr>SimSun</vt:lpstr>
      <vt:lpstr>Arial</vt:lpstr>
      <vt:lpstr>Arial Narrow</vt:lpstr>
      <vt:lpstr>Arial Rounded MT Bold</vt:lpstr>
      <vt:lpstr>Asap Medium</vt:lpstr>
      <vt:lpstr>Calibri</vt:lpstr>
      <vt:lpstr>Calibri Light</vt:lpstr>
      <vt:lpstr>Khmer UI</vt:lpstr>
      <vt:lpstr>Open Sans Light</vt:lpstr>
      <vt:lpstr>Times New Roman</vt:lpstr>
      <vt:lpstr>Tema de Office</vt:lpstr>
      <vt:lpstr>Presentación de PowerPoint</vt:lpstr>
      <vt:lpstr>Información general del proyecto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UTP</dc:creator>
  <cp:lastModifiedBy>julian andrés valencia quintero</cp:lastModifiedBy>
  <cp:revision>758</cp:revision>
  <cp:lastPrinted>2017-05-16T14:27:28Z</cp:lastPrinted>
  <dcterms:created xsi:type="dcterms:W3CDTF">2017-03-06T22:18:18Z</dcterms:created>
  <dcterms:modified xsi:type="dcterms:W3CDTF">2025-08-12T19:29:29Z</dcterms:modified>
</cp:coreProperties>
</file>