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4"/>
  </p:notesMasterIdLst>
  <p:handoutMasterIdLst>
    <p:handoutMasterId r:id="rId35"/>
  </p:handoutMasterIdLst>
  <p:sldIdLst>
    <p:sldId id="993" r:id="rId2"/>
    <p:sldId id="1169" r:id="rId3"/>
    <p:sldId id="1178" r:id="rId4"/>
    <p:sldId id="258" r:id="rId5"/>
    <p:sldId id="1179" r:id="rId6"/>
    <p:sldId id="1177" r:id="rId7"/>
    <p:sldId id="257" r:id="rId8"/>
    <p:sldId id="1180" r:id="rId9"/>
    <p:sldId id="1184" r:id="rId10"/>
    <p:sldId id="1207" r:id="rId11"/>
    <p:sldId id="1176" r:id="rId12"/>
    <p:sldId id="1182" r:id="rId13"/>
    <p:sldId id="1204" r:id="rId14"/>
    <p:sldId id="1183" r:id="rId15"/>
    <p:sldId id="1205" r:id="rId16"/>
    <p:sldId id="1206" r:id="rId17"/>
    <p:sldId id="260" r:id="rId18"/>
    <p:sldId id="1174" r:id="rId19"/>
    <p:sldId id="1188" r:id="rId20"/>
    <p:sldId id="1186" r:id="rId21"/>
    <p:sldId id="1187" r:id="rId22"/>
    <p:sldId id="1185" r:id="rId23"/>
    <p:sldId id="1131" r:id="rId24"/>
    <p:sldId id="1203" r:id="rId25"/>
    <p:sldId id="1192" r:id="rId26"/>
    <p:sldId id="1193" r:id="rId27"/>
    <p:sldId id="259" r:id="rId28"/>
    <p:sldId id="1194" r:id="rId29"/>
    <p:sldId id="261" r:id="rId30"/>
    <p:sldId id="262" r:id="rId31"/>
    <p:sldId id="263" r:id="rId32"/>
    <p:sldId id="1117"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355E"/>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6" d="100"/>
          <a:sy n="106" d="100"/>
        </p:scale>
        <p:origin x="114"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11/11/2025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11/11/2025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5271117E-C91F-4BCB-B907-251B7F613742}" type="slidenum">
              <a:rPr lang="es-CO" smtClean="0"/>
              <a:t>24</a:t>
            </a:fld>
            <a:endParaRPr lang="es-CO" dirty="0"/>
          </a:p>
        </p:txBody>
      </p:sp>
    </p:spTree>
    <p:extLst>
      <p:ext uri="{BB962C8B-B14F-4D97-AF65-F5344CB8AC3E}">
        <p14:creationId xmlns:p14="http://schemas.microsoft.com/office/powerpoint/2010/main" val="239069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7f437d217e_0_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7f437d217e_0_17: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37f437d217e_0_1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6360aa7de9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6360aa7de9_0_6: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36360aa7de9_0_6: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625ca5edb4_0_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625ca5edb4_0_3: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3625ca5edb4_0_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f437d217e_0_10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7f437d217e_0_106: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37f437d217e_0_106: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cc4f1ff7f_0_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6cc4f1ff7f_0_49: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36cc4f1ff7f_0_4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28697785-1310-07D7-377F-AB02350EB4BC}"/>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972A1A46-F7B7-79D4-55CF-36BF8CC09CB1}"/>
              </a:ext>
            </a:extLst>
          </p:cNvPr>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a:extLst>
              <a:ext uri="{FF2B5EF4-FFF2-40B4-BE49-F238E27FC236}">
                <a16:creationId xmlns:a16="http://schemas.microsoft.com/office/drawing/2014/main" id="{6E9E238B-1D8D-5953-8547-45FCD88B968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876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271117E-C91F-4BCB-B907-251B7F613742}" type="slidenum">
              <a:rPr lang="es-CO" smtClean="0"/>
              <a:t>19</a:t>
            </a:fld>
            <a:endParaRPr lang="es-CO"/>
          </a:p>
        </p:txBody>
      </p:sp>
    </p:spTree>
    <p:extLst>
      <p:ext uri="{BB962C8B-B14F-4D97-AF65-F5344CB8AC3E}">
        <p14:creationId xmlns:p14="http://schemas.microsoft.com/office/powerpoint/2010/main" val="166645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271117E-C91F-4BCB-B907-251B7F613742}" type="slidenum">
              <a:rPr lang="es-CO" smtClean="0"/>
              <a:t>20</a:t>
            </a:fld>
            <a:endParaRPr lang="es-CO"/>
          </a:p>
        </p:txBody>
      </p:sp>
    </p:spTree>
    <p:extLst>
      <p:ext uri="{BB962C8B-B14F-4D97-AF65-F5344CB8AC3E}">
        <p14:creationId xmlns:p14="http://schemas.microsoft.com/office/powerpoint/2010/main" val="358989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271117E-C91F-4BCB-B907-251B7F613742}" type="slidenum">
              <a:rPr lang="es-CO" smtClean="0"/>
              <a:t>21</a:t>
            </a:fld>
            <a:endParaRPr lang="es-CO"/>
          </a:p>
        </p:txBody>
      </p:sp>
    </p:spTree>
    <p:extLst>
      <p:ext uri="{BB962C8B-B14F-4D97-AF65-F5344CB8AC3E}">
        <p14:creationId xmlns:p14="http://schemas.microsoft.com/office/powerpoint/2010/main" val="29130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271117E-C91F-4BCB-B907-251B7F613742}" type="slidenum">
              <a:rPr lang="es-CO" smtClean="0"/>
              <a:t>22</a:t>
            </a:fld>
            <a:endParaRPr lang="es-CO"/>
          </a:p>
        </p:txBody>
      </p:sp>
    </p:spTree>
    <p:extLst>
      <p:ext uri="{BB962C8B-B14F-4D97-AF65-F5344CB8AC3E}">
        <p14:creationId xmlns:p14="http://schemas.microsoft.com/office/powerpoint/2010/main" val="3461726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11/11/2025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11/11/2025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11/11/2025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11/11/2025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11/11/2025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66835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11/11/2025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11/11/2025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11/11/2025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11/11/2025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11/11/2025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11/11/2025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11/11/2025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11/11/2025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11/11/2025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
        <p:nvSpPr>
          <p:cNvPr id="7" name="Rectángulo 6">
            <a:extLst>
              <a:ext uri="{FF2B5EF4-FFF2-40B4-BE49-F238E27FC236}">
                <a16:creationId xmlns:a16="http://schemas.microsoft.com/office/drawing/2014/main" id="{C6605816-94F6-44CA-8EC5-CCC9E5CF0F82}"/>
              </a:ext>
            </a:extLst>
          </p:cNvPr>
          <p:cNvSpPr/>
          <p:nvPr userDrawn="1"/>
        </p:nvSpPr>
        <p:spPr>
          <a:xfrm>
            <a:off x="0" y="0"/>
            <a:ext cx="12192000" cy="6858000"/>
          </a:xfrm>
          <a:prstGeom prst="rect">
            <a:avLst/>
          </a:prstGeom>
          <a:solidFill>
            <a:schemeClr val="lt1">
              <a:alpha val="32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CO">
              <a:ln>
                <a:noFill/>
              </a:ln>
            </a:endParaRPr>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 id="2147483711" r:id="rId14"/>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empresarios.utp.edu.co/" TargetMode="Externa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A01258-85C9-448F-B3B4-B9FB7608F5A5}"/>
              </a:ext>
            </a:extLst>
          </p:cNvPr>
          <p:cNvSpPr txBox="1">
            <a:spLocks/>
          </p:cNvSpPr>
          <p:nvPr/>
        </p:nvSpPr>
        <p:spPr>
          <a:xfrm>
            <a:off x="4749755" y="3105109"/>
            <a:ext cx="6732999" cy="8661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a:solidFill>
                  <a:schemeClr val="accent2"/>
                </a:solidFill>
                <a:latin typeface="Asap Medium" panose="020F0604030102060203" pitchFamily="2" charset="0"/>
              </a:rPr>
              <a:t>HECHOS DESTACADOS</a:t>
            </a:r>
          </a:p>
          <a:p>
            <a:pPr algn="l"/>
            <a:r>
              <a:rPr lang="es-ES" sz="4800" dirty="0">
                <a:solidFill>
                  <a:schemeClr val="accent2"/>
                </a:solidFill>
                <a:latin typeface="Asap Medium" panose="020F0604030102060203" pitchFamily="2" charset="0"/>
              </a:rPr>
              <a:t>  OCTUBRE</a:t>
            </a:r>
            <a:endParaRPr lang="es-ES" sz="3600" dirty="0">
              <a:solidFill>
                <a:schemeClr val="accent2"/>
              </a:solidFill>
              <a:latin typeface="Asap Medium" panose="020F0604030102060203" pitchFamily="2" charset="0"/>
            </a:endParaRPr>
          </a:p>
        </p:txBody>
      </p:sp>
      <p:sp>
        <p:nvSpPr>
          <p:cNvPr id="10" name="Title 1">
            <a:extLst>
              <a:ext uri="{FF2B5EF4-FFF2-40B4-BE49-F238E27FC236}">
                <a16:creationId xmlns:a16="http://schemas.microsoft.com/office/drawing/2014/main" id="{7D731873-EAE6-4B2E-BC17-3DAB6261A223}"/>
              </a:ext>
            </a:extLst>
          </p:cNvPr>
          <p:cNvSpPr txBox="1">
            <a:spLocks/>
          </p:cNvSpPr>
          <p:nvPr/>
        </p:nvSpPr>
        <p:spPr>
          <a:xfrm>
            <a:off x="5206955" y="4038191"/>
            <a:ext cx="5977812"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9600" dirty="0">
                <a:solidFill>
                  <a:schemeClr val="accent1"/>
                </a:solidFill>
                <a:latin typeface="Asap Medium" panose="020F0604030102060203" pitchFamily="2" charset="0"/>
              </a:rPr>
              <a:t>2025</a:t>
            </a:r>
            <a:endParaRPr lang="es-ES" sz="4000" dirty="0">
              <a:solidFill>
                <a:schemeClr val="accent1"/>
              </a:solidFill>
              <a:latin typeface="Asap Medium" panose="020F0604030102060203" pitchFamily="2" charset="0"/>
            </a:endParaRPr>
          </a:p>
        </p:txBody>
      </p:sp>
      <p:pic>
        <p:nvPicPr>
          <p:cNvPr id="4" name="Imagen 3">
            <a:extLst>
              <a:ext uri="{FF2B5EF4-FFF2-40B4-BE49-F238E27FC236}">
                <a16:creationId xmlns:a16="http://schemas.microsoft.com/office/drawing/2014/main" id="{6B4908EC-5CEA-41C2-9808-81E0E64618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6246" y="2949994"/>
            <a:ext cx="1939430" cy="1884839"/>
          </a:xfrm>
          <a:prstGeom prst="rect">
            <a:avLst/>
          </a:prstGeom>
        </p:spPr>
      </p:pic>
    </p:spTree>
    <p:extLst>
      <p:ext uri="{BB962C8B-B14F-4D97-AF65-F5344CB8AC3E}">
        <p14:creationId xmlns:p14="http://schemas.microsoft.com/office/powerpoint/2010/main" val="17806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BE219-732D-643B-CE29-1DE697612624}"/>
              </a:ext>
            </a:extLst>
          </p:cNvPr>
          <p:cNvSpPr>
            <a:spLocks noGrp="1"/>
          </p:cNvSpPr>
          <p:nvPr>
            <p:ph type="title"/>
          </p:nvPr>
        </p:nvSpPr>
        <p:spPr>
          <a:xfrm>
            <a:off x="723900" y="1317851"/>
            <a:ext cx="10515600" cy="720304"/>
          </a:xfrm>
        </p:spPr>
        <p:txBody>
          <a:bodyPr/>
          <a:lstStyle/>
          <a:p>
            <a:pPr algn="ctr"/>
            <a:r>
              <a:rPr lang="es-MX" dirty="0"/>
              <a:t>Construyendo Territorio a Través del Conocimiento</a:t>
            </a:r>
            <a:br>
              <a:rPr lang="es-MX" dirty="0"/>
            </a:br>
            <a:r>
              <a:rPr lang="es-MX" dirty="0"/>
              <a:t>Alianza para el Desarrollo del Parque Museo Salado de Consotá</a:t>
            </a:r>
            <a:endParaRPr lang="es-CO" dirty="0"/>
          </a:p>
        </p:txBody>
      </p:sp>
      <p:sp>
        <p:nvSpPr>
          <p:cNvPr id="5" name="CuadroTexto 4">
            <a:extLst>
              <a:ext uri="{FF2B5EF4-FFF2-40B4-BE49-F238E27FC236}">
                <a16:creationId xmlns:a16="http://schemas.microsoft.com/office/drawing/2014/main" id="{2059B83C-2E5D-01CD-35D5-A180EBD29D22}"/>
              </a:ext>
            </a:extLst>
          </p:cNvPr>
          <p:cNvSpPr txBox="1"/>
          <p:nvPr/>
        </p:nvSpPr>
        <p:spPr>
          <a:xfrm>
            <a:off x="1126671" y="3278733"/>
            <a:ext cx="6106884" cy="1477328"/>
          </a:xfrm>
          <a:prstGeom prst="rect">
            <a:avLst/>
          </a:prstGeom>
          <a:noFill/>
        </p:spPr>
        <p:txBody>
          <a:bodyPr wrap="square">
            <a:spAutoFit/>
          </a:bodyPr>
          <a:lstStyle/>
          <a:p>
            <a:pPr algn="just"/>
            <a:r>
              <a:rPr lang="es-MX" dirty="0"/>
              <a:t>Aunar esfuerzos técnicos, administrativos y financieros para desarrollar los </a:t>
            </a:r>
            <a:r>
              <a:rPr lang="es-MX" b="1" dirty="0"/>
              <a:t>estudios y diseños de factibilidad del Parque Museo Salado de Consotá</a:t>
            </a:r>
            <a:r>
              <a:rPr lang="es-MX" dirty="0"/>
              <a:t>, como espacio público para la </a:t>
            </a:r>
            <a:r>
              <a:rPr lang="es-MX" b="1" dirty="0"/>
              <a:t>apropiación social del patrimonio cultural y natural</a:t>
            </a:r>
            <a:r>
              <a:rPr lang="es-MX" dirty="0"/>
              <a:t> del municipio.</a:t>
            </a:r>
            <a:endParaRPr lang="es-CO" dirty="0"/>
          </a:p>
        </p:txBody>
      </p:sp>
      <p:sp>
        <p:nvSpPr>
          <p:cNvPr id="7" name="CuadroTexto 6">
            <a:extLst>
              <a:ext uri="{FF2B5EF4-FFF2-40B4-BE49-F238E27FC236}">
                <a16:creationId xmlns:a16="http://schemas.microsoft.com/office/drawing/2014/main" id="{2777C217-07C6-B9B4-C018-8AE262482CBE}"/>
              </a:ext>
            </a:extLst>
          </p:cNvPr>
          <p:cNvSpPr txBox="1"/>
          <p:nvPr/>
        </p:nvSpPr>
        <p:spPr>
          <a:xfrm>
            <a:off x="1126671" y="2843110"/>
            <a:ext cx="6106884" cy="369332"/>
          </a:xfrm>
          <a:prstGeom prst="rect">
            <a:avLst/>
          </a:prstGeom>
          <a:noFill/>
        </p:spPr>
        <p:txBody>
          <a:bodyPr wrap="square">
            <a:spAutoFit/>
          </a:bodyPr>
          <a:lstStyle/>
          <a:p>
            <a:r>
              <a:rPr lang="es-CO" b="1" dirty="0"/>
              <a:t>Firma del Convenio Interadministrativo 4016 de 2025</a:t>
            </a:r>
          </a:p>
        </p:txBody>
      </p:sp>
      <p:sp>
        <p:nvSpPr>
          <p:cNvPr id="9" name="CuadroTexto 8">
            <a:extLst>
              <a:ext uri="{FF2B5EF4-FFF2-40B4-BE49-F238E27FC236}">
                <a16:creationId xmlns:a16="http://schemas.microsoft.com/office/drawing/2014/main" id="{77EC87A3-E280-1CE2-BB47-AC5B63929276}"/>
              </a:ext>
            </a:extLst>
          </p:cNvPr>
          <p:cNvSpPr txBox="1"/>
          <p:nvPr/>
        </p:nvSpPr>
        <p:spPr>
          <a:xfrm>
            <a:off x="1126671" y="4756061"/>
            <a:ext cx="6106884" cy="1200329"/>
          </a:xfrm>
          <a:prstGeom prst="rect">
            <a:avLst/>
          </a:prstGeom>
          <a:noFill/>
        </p:spPr>
        <p:txBody>
          <a:bodyPr wrap="square">
            <a:spAutoFit/>
          </a:bodyPr>
          <a:lstStyle/>
          <a:p>
            <a:r>
              <a:rPr lang="es-CO" b="1" dirty="0"/>
              <a:t>Valor total:</a:t>
            </a:r>
            <a:r>
              <a:rPr lang="es-CO" dirty="0"/>
              <a:t> $906.368.974</a:t>
            </a:r>
          </a:p>
          <a:p>
            <a:endParaRPr lang="es-CO" dirty="0"/>
          </a:p>
          <a:p>
            <a:r>
              <a:rPr lang="es-CO" dirty="0"/>
              <a:t>Aporte Municipio de Pereira: $600.000.000</a:t>
            </a:r>
          </a:p>
          <a:p>
            <a:r>
              <a:rPr lang="es-CO" dirty="0"/>
              <a:t>Aporte UTP (Contrapartida):   $306.368.974</a:t>
            </a:r>
          </a:p>
        </p:txBody>
      </p:sp>
      <p:sp>
        <p:nvSpPr>
          <p:cNvPr id="13" name="CuadroTexto 12">
            <a:extLst>
              <a:ext uri="{FF2B5EF4-FFF2-40B4-BE49-F238E27FC236}">
                <a16:creationId xmlns:a16="http://schemas.microsoft.com/office/drawing/2014/main" id="{CD3586D5-0C08-5E57-3005-00DD1B732874}"/>
              </a:ext>
            </a:extLst>
          </p:cNvPr>
          <p:cNvSpPr txBox="1"/>
          <p:nvPr/>
        </p:nvSpPr>
        <p:spPr>
          <a:xfrm>
            <a:off x="1126671" y="6088029"/>
            <a:ext cx="6106884" cy="646331"/>
          </a:xfrm>
          <a:prstGeom prst="rect">
            <a:avLst/>
          </a:prstGeom>
          <a:noFill/>
        </p:spPr>
        <p:txBody>
          <a:bodyPr wrap="square">
            <a:spAutoFit/>
          </a:bodyPr>
          <a:lstStyle/>
          <a:p>
            <a:r>
              <a:rPr lang="es-MX" b="1" dirty="0"/>
              <a:t>Plazo de ejecución:</a:t>
            </a:r>
            <a:r>
              <a:rPr lang="es-MX" dirty="0"/>
              <a:t> 2 meses y 20 días</a:t>
            </a:r>
            <a:br>
              <a:rPr lang="es-MX" dirty="0"/>
            </a:br>
            <a:r>
              <a:rPr lang="es-MX" b="1" dirty="0"/>
              <a:t>Vigencia:</a:t>
            </a:r>
            <a:r>
              <a:rPr lang="es-MX" dirty="0"/>
              <a:t> Hasta el 31 de diciembre de 2025</a:t>
            </a:r>
            <a:endParaRPr lang="es-CO" dirty="0"/>
          </a:p>
        </p:txBody>
      </p:sp>
      <p:sp>
        <p:nvSpPr>
          <p:cNvPr id="14" name="Rectángulo: esquinas redondeadas 13">
            <a:extLst>
              <a:ext uri="{FF2B5EF4-FFF2-40B4-BE49-F238E27FC236}">
                <a16:creationId xmlns:a16="http://schemas.microsoft.com/office/drawing/2014/main" id="{D35DCB47-A6E1-B153-9F0A-1AA878B2A7EE}"/>
              </a:ext>
            </a:extLst>
          </p:cNvPr>
          <p:cNvSpPr/>
          <p:nvPr/>
        </p:nvSpPr>
        <p:spPr>
          <a:xfrm>
            <a:off x="7696200" y="2995119"/>
            <a:ext cx="4267200" cy="2839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400" b="1" dirty="0"/>
              <a:t>Impacto esperado:</a:t>
            </a:r>
            <a:br>
              <a:rPr lang="es-MX" sz="2400" dirty="0"/>
            </a:br>
            <a:r>
              <a:rPr lang="es-MX" sz="2400" dirty="0"/>
              <a:t>Fortalecer la planificación urbana y la conservación del patrimonio cultural y natural de Pereira a través de un proyecto de alto valor social y ambiental.</a:t>
            </a:r>
            <a:endParaRPr lang="es-CO" sz="2400" dirty="0"/>
          </a:p>
        </p:txBody>
      </p:sp>
    </p:spTree>
    <p:extLst>
      <p:ext uri="{BB962C8B-B14F-4D97-AF65-F5344CB8AC3E}">
        <p14:creationId xmlns:p14="http://schemas.microsoft.com/office/powerpoint/2010/main" val="6001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742D89C9-BBB4-4A5B-A557-71A30CA70625}"/>
              </a:ext>
            </a:extLst>
          </p:cNvPr>
          <p:cNvSpPr txBox="1">
            <a:spLocks/>
          </p:cNvSpPr>
          <p:nvPr/>
        </p:nvSpPr>
        <p:spPr>
          <a:xfrm>
            <a:off x="3752274" y="2290131"/>
            <a:ext cx="7004768" cy="2898648"/>
          </a:xfrm>
          <a:prstGeom prst="rect">
            <a:avLst/>
          </a:prstGeom>
        </p:spPr>
        <p:txBody>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ES" sz="4000" dirty="0">
                <a:solidFill>
                  <a:schemeClr val="tx2"/>
                </a:solidFill>
              </a:rPr>
              <a:t>GESTIÓN DEL CONTEXTO Y </a:t>
            </a:r>
            <a:r>
              <a:rPr lang="es-ES" sz="4000" dirty="0">
                <a:solidFill>
                  <a:schemeClr val="accent6">
                    <a:lumMod val="50000"/>
                  </a:schemeClr>
                </a:solidFill>
              </a:rPr>
              <a:t>VISIBILIDAD NACIONAL E INTERNACIONAL</a:t>
            </a:r>
            <a:endParaRPr lang="en-US" dirty="0">
              <a:solidFill>
                <a:schemeClr val="accent6">
                  <a:lumMod val="50000"/>
                </a:schemeClr>
              </a:solidFill>
            </a:endParaRPr>
          </a:p>
        </p:txBody>
      </p:sp>
      <p:pic>
        <p:nvPicPr>
          <p:cNvPr id="3" name="Imagen 2">
            <a:extLst>
              <a:ext uri="{FF2B5EF4-FFF2-40B4-BE49-F238E27FC236}">
                <a16:creationId xmlns:a16="http://schemas.microsoft.com/office/drawing/2014/main" id="{098532DE-3CFD-47AB-934B-380D98A32D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4958" y="1656844"/>
            <a:ext cx="1849483" cy="4638828"/>
          </a:xfrm>
          <a:prstGeom prst="rect">
            <a:avLst/>
          </a:prstGeom>
        </p:spPr>
      </p:pic>
      <p:pic>
        <p:nvPicPr>
          <p:cNvPr id="5" name="Imagen 4">
            <a:extLst>
              <a:ext uri="{FF2B5EF4-FFF2-40B4-BE49-F238E27FC236}">
                <a16:creationId xmlns:a16="http://schemas.microsoft.com/office/drawing/2014/main" id="{6468247E-2F7E-4A89-856F-5E8714991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3484" y="5641811"/>
            <a:ext cx="1146563" cy="1114290"/>
          </a:xfrm>
          <a:prstGeom prst="rect">
            <a:avLst/>
          </a:prstGeom>
        </p:spPr>
      </p:pic>
    </p:spTree>
    <p:extLst>
      <p:ext uri="{BB962C8B-B14F-4D97-AF65-F5344CB8AC3E}">
        <p14:creationId xmlns:p14="http://schemas.microsoft.com/office/powerpoint/2010/main" val="251381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1276710" y="343594"/>
            <a:ext cx="9349596" cy="1423269"/>
          </a:xfrm>
        </p:spPr>
        <p:txBody>
          <a:bodyPr/>
          <a:lstStyle/>
          <a:p>
            <a:pPr algn="ctr"/>
            <a:r>
              <a:rPr lang="es-CO" sz="3200" noProof="0"/>
              <a:t>Participación en la feria de empleabilidad y emprendimiento de la Red de graduados del Eje cafetero y Norte del Valle</a:t>
            </a:r>
          </a:p>
        </p:txBody>
      </p:sp>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01454" y="1821910"/>
            <a:ext cx="3536703" cy="4424335"/>
          </a:xfr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7231" y="1766863"/>
            <a:ext cx="3614608" cy="4521792"/>
          </a:xfrm>
          <a:prstGeom prst="rect">
            <a:avLst/>
          </a:prstGeom>
        </p:spPr>
      </p:pic>
    </p:spTree>
    <p:extLst>
      <p:ext uri="{BB962C8B-B14F-4D97-AF65-F5344CB8AC3E}">
        <p14:creationId xmlns:p14="http://schemas.microsoft.com/office/powerpoint/2010/main" val="70626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1472450" y="71569"/>
            <a:ext cx="9247100" cy="18467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buClr>
                <a:schemeClr val="dk1"/>
              </a:buClr>
              <a:buSzPts val="1100"/>
              <a:buFont typeface="Arial"/>
              <a:buNone/>
            </a:pPr>
            <a:r>
              <a:rPr lang="es-CO" sz="4000" dirty="0"/>
              <a:t>Participación en el Campamento de Juventudes del Movimiento Agroecológico Colombiano (MACO)</a:t>
            </a:r>
            <a:endParaRPr sz="4000" dirty="0"/>
          </a:p>
        </p:txBody>
      </p:sp>
      <p:sp>
        <p:nvSpPr>
          <p:cNvPr id="106" name="Google Shape;106;p2"/>
          <p:cNvSpPr txBox="1">
            <a:spLocks noGrp="1"/>
          </p:cNvSpPr>
          <p:nvPr>
            <p:ph type="body" idx="1"/>
          </p:nvPr>
        </p:nvSpPr>
        <p:spPr>
          <a:xfrm>
            <a:off x="246301" y="2214431"/>
            <a:ext cx="6260025" cy="439591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es-CO" sz="2200" dirty="0">
                <a:latin typeface="Arial"/>
                <a:ea typeface="Arial"/>
                <a:cs typeface="Arial"/>
                <a:sym typeface="Arial"/>
              </a:rPr>
              <a:t>Del 13 al 19 de octubre de 2025, en Manizales, participamos en el Campamento de Juventudes del Movimiento Agroecológico Colombiano – MACO, dentro del Encuentro ECOVIDA.</a:t>
            </a:r>
          </a:p>
          <a:p>
            <a:pPr marL="0" lvl="0" indent="0" algn="just" rtl="0">
              <a:lnSpc>
                <a:spcPct val="100000"/>
              </a:lnSpc>
              <a:spcBef>
                <a:spcPts val="0"/>
              </a:spcBef>
              <a:spcAft>
                <a:spcPts val="0"/>
              </a:spcAft>
              <a:buClr>
                <a:schemeClr val="dk1"/>
              </a:buClr>
              <a:buSzPts val="1100"/>
              <a:buFont typeface="Arial"/>
              <a:buNone/>
            </a:pPr>
            <a:endParaRPr sz="2200" b="1" dirty="0">
              <a:latin typeface="Arial"/>
              <a:ea typeface="Arial"/>
              <a:cs typeface="Arial"/>
              <a:sym typeface="Arial"/>
            </a:endParaRPr>
          </a:p>
          <a:p>
            <a:pPr marL="120650" lvl="0" indent="0" rtl="0">
              <a:lnSpc>
                <a:spcPct val="100000"/>
              </a:lnSpc>
              <a:spcBef>
                <a:spcPts val="0"/>
              </a:spcBef>
              <a:spcAft>
                <a:spcPts val="0"/>
              </a:spcAft>
              <a:buSzPts val="1700"/>
              <a:buNone/>
            </a:pPr>
            <a:r>
              <a:rPr lang="es-CO" sz="2200" dirty="0">
                <a:latin typeface="Arial"/>
                <a:ea typeface="Arial"/>
                <a:cs typeface="Arial"/>
                <a:sym typeface="Arial"/>
              </a:rPr>
              <a:t>👩🏽‍🌾 Reunión de más de 80 jóvenes de todo el país.</a:t>
            </a:r>
            <a:br>
              <a:rPr lang="es-CO" sz="2200" dirty="0">
                <a:latin typeface="Arial"/>
                <a:ea typeface="Arial"/>
                <a:cs typeface="Arial"/>
                <a:sym typeface="Arial"/>
              </a:rPr>
            </a:br>
            <a:r>
              <a:rPr lang="es-CO" sz="2200" dirty="0">
                <a:latin typeface="Arial"/>
                <a:ea typeface="Arial"/>
                <a:cs typeface="Arial"/>
                <a:sym typeface="Arial"/>
              </a:rPr>
              <a:t>🤝 Intercambio de experiencias y saberes agroecológicos.</a:t>
            </a:r>
            <a:br>
              <a:rPr lang="es-CO" sz="2200" dirty="0">
                <a:latin typeface="Arial"/>
                <a:ea typeface="Arial"/>
                <a:cs typeface="Arial"/>
                <a:sym typeface="Arial"/>
              </a:rPr>
            </a:br>
            <a:r>
              <a:rPr lang="es-CO" sz="2200" dirty="0">
                <a:latin typeface="Arial"/>
                <a:ea typeface="Arial"/>
                <a:cs typeface="Arial"/>
                <a:sym typeface="Arial"/>
              </a:rPr>
              <a:t>🌎 Fortalecimiento de redes territoriales y comunitarias.</a:t>
            </a:r>
            <a:br>
              <a:rPr lang="es-CO" sz="2200" dirty="0">
                <a:latin typeface="Arial"/>
                <a:ea typeface="Arial"/>
                <a:cs typeface="Arial"/>
                <a:sym typeface="Arial"/>
              </a:rPr>
            </a:br>
            <a:r>
              <a:rPr lang="es-CO" sz="2200" dirty="0">
                <a:latin typeface="Arial"/>
                <a:ea typeface="Arial"/>
                <a:cs typeface="Arial"/>
                <a:sym typeface="Arial"/>
              </a:rPr>
              <a:t>🌾 Afirmación de la agroecología como práctica de vida</a:t>
            </a:r>
            <a:endParaRPr sz="2200" dirty="0">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endParaRPr sz="2200" dirty="0">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endParaRPr sz="2200" b="1" dirty="0">
              <a:latin typeface="Arial"/>
              <a:ea typeface="Arial"/>
              <a:cs typeface="Arial"/>
              <a:sym typeface="Arial"/>
            </a:endParaRPr>
          </a:p>
        </p:txBody>
      </p:sp>
      <p:pic>
        <p:nvPicPr>
          <p:cNvPr id="107" name="Google Shape;107;p2" title="WhatsApp Image 2025-10-22 at 6.37.34 PM.jpe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74374" y="2425081"/>
            <a:ext cx="5171325" cy="367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2B953DBE-34C4-FC57-289F-7220B4F3A9AB}"/>
            </a:ext>
          </a:extLst>
        </p:cNvPr>
        <p:cNvGrpSpPr/>
        <p:nvPr/>
      </p:nvGrpSpPr>
      <p:grpSpPr>
        <a:xfrm>
          <a:off x="0" y="0"/>
          <a:ext cx="0" cy="0"/>
          <a:chOff x="0" y="0"/>
          <a:chExt cx="0" cy="0"/>
        </a:xfrm>
      </p:grpSpPr>
      <p:sp>
        <p:nvSpPr>
          <p:cNvPr id="105" name="Google Shape;105;p2">
            <a:extLst>
              <a:ext uri="{FF2B5EF4-FFF2-40B4-BE49-F238E27FC236}">
                <a16:creationId xmlns:a16="http://schemas.microsoft.com/office/drawing/2014/main" id="{43DAF869-6AAF-87A1-A361-89809617CE9F}"/>
              </a:ext>
            </a:extLst>
          </p:cNvPr>
          <p:cNvSpPr txBox="1">
            <a:spLocks noGrp="1"/>
          </p:cNvSpPr>
          <p:nvPr>
            <p:ph type="title"/>
          </p:nvPr>
        </p:nvSpPr>
        <p:spPr>
          <a:xfrm>
            <a:off x="6963103" y="844078"/>
            <a:ext cx="4876800" cy="15207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buClr>
                <a:schemeClr val="dk1"/>
              </a:buClr>
              <a:buSzPts val="1100"/>
              <a:buFont typeface="Arial"/>
              <a:buNone/>
            </a:pPr>
            <a:r>
              <a:rPr lang="es-MX" sz="3200" dirty="0">
                <a:latin typeface="Arial"/>
                <a:ea typeface="Arial"/>
                <a:cs typeface="Arial"/>
                <a:sym typeface="Arial"/>
              </a:rPr>
              <a:t>Seminario de Convivencia en universidades públicas</a:t>
            </a:r>
            <a:endParaRPr sz="3200" dirty="0"/>
          </a:p>
        </p:txBody>
      </p:sp>
      <p:sp>
        <p:nvSpPr>
          <p:cNvPr id="106" name="Google Shape;106;p2">
            <a:extLst>
              <a:ext uri="{FF2B5EF4-FFF2-40B4-BE49-F238E27FC236}">
                <a16:creationId xmlns:a16="http://schemas.microsoft.com/office/drawing/2014/main" id="{5B0C8901-D5D5-6135-73D6-46FE720222A4}"/>
              </a:ext>
            </a:extLst>
          </p:cNvPr>
          <p:cNvSpPr txBox="1">
            <a:spLocks noGrp="1"/>
          </p:cNvSpPr>
          <p:nvPr>
            <p:ph type="body" idx="1"/>
          </p:nvPr>
        </p:nvSpPr>
        <p:spPr>
          <a:xfrm>
            <a:off x="6805447" y="2364826"/>
            <a:ext cx="4876800" cy="230519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s-MX" sz="2200" dirty="0">
                <a:latin typeface="Arial"/>
                <a:ea typeface="Arial"/>
                <a:cs typeface="Arial"/>
                <a:sym typeface="Arial"/>
              </a:rPr>
              <a:t>Coordinación y participación del Seminario de Convivencia en universidades públicas, evento que se realizó el 16 de octubre en el Edificio de Extensión de la Universidad de Antioquia.</a:t>
            </a:r>
          </a:p>
        </p:txBody>
      </p:sp>
      <p:pic>
        <p:nvPicPr>
          <p:cNvPr id="3" name="Imagen 2" descr="Un grupo de personas en un salón&#10;&#10;El contenido generado por IA puede ser incorrecto.">
            <a:extLst>
              <a:ext uri="{FF2B5EF4-FFF2-40B4-BE49-F238E27FC236}">
                <a16:creationId xmlns:a16="http://schemas.microsoft.com/office/drawing/2014/main" id="{6F35DB06-7705-98FE-4BB0-B626C01AE7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8224" y="930789"/>
            <a:ext cx="5965702" cy="3934780"/>
          </a:xfrm>
          <a:prstGeom prst="rect">
            <a:avLst/>
          </a:prstGeom>
        </p:spPr>
      </p:pic>
      <p:sp>
        <p:nvSpPr>
          <p:cNvPr id="4" name="Google Shape;106;p2">
            <a:extLst>
              <a:ext uri="{FF2B5EF4-FFF2-40B4-BE49-F238E27FC236}">
                <a16:creationId xmlns:a16="http://schemas.microsoft.com/office/drawing/2014/main" id="{ABC09638-C5C9-EF06-74B7-16E94AB174A8}"/>
              </a:ext>
            </a:extLst>
          </p:cNvPr>
          <p:cNvSpPr txBox="1">
            <a:spLocks/>
          </p:cNvSpPr>
          <p:nvPr/>
        </p:nvSpPr>
        <p:spPr>
          <a:xfrm>
            <a:off x="567480" y="5016868"/>
            <a:ext cx="11114767" cy="176956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1200"/>
              </a:spcBef>
              <a:buClr>
                <a:schemeClr val="dk1"/>
              </a:buClr>
              <a:buSzPts val="1100"/>
              <a:buFont typeface="Arial"/>
              <a:buNone/>
            </a:pPr>
            <a:r>
              <a:rPr lang="es-MX" sz="2200" dirty="0">
                <a:latin typeface="Arial"/>
                <a:ea typeface="Arial"/>
                <a:cs typeface="Arial"/>
                <a:sym typeface="Arial"/>
              </a:rPr>
              <a:t>El evento incluyó mesas de trabajo por temas, un panel de expertos y se enfocó en experiencias, reflexiones y soluciones para la convivencia en el ámbito universitario. Contó con la participación de delegados de las universidades públicas que hacen parte del SUE.</a:t>
            </a:r>
            <a:endParaRPr lang="es-MX" sz="2200" b="1" dirty="0">
              <a:latin typeface="Arial"/>
              <a:ea typeface="Arial"/>
              <a:cs typeface="Arial"/>
              <a:sym typeface="Arial"/>
            </a:endParaRPr>
          </a:p>
        </p:txBody>
      </p:sp>
    </p:spTree>
    <p:extLst>
      <p:ext uri="{BB962C8B-B14F-4D97-AF65-F5344CB8AC3E}">
        <p14:creationId xmlns:p14="http://schemas.microsoft.com/office/powerpoint/2010/main" val="39830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6448" y="3537636"/>
            <a:ext cx="4200046" cy="3150035"/>
          </a:xfrm>
          <a:prstGeom prst="rect">
            <a:avLst/>
          </a:prstGeom>
        </p:spPr>
      </p:pic>
      <p:sp>
        <p:nvSpPr>
          <p:cNvPr id="112" name="Google Shape;112;p3"/>
          <p:cNvSpPr txBox="1">
            <a:spLocks noGrp="1"/>
          </p:cNvSpPr>
          <p:nvPr>
            <p:ph type="title"/>
          </p:nvPr>
        </p:nvSpPr>
        <p:spPr>
          <a:xfrm>
            <a:off x="1429789" y="377355"/>
            <a:ext cx="8987200" cy="720304"/>
          </a:xfrm>
          <a:prstGeom prst="rect">
            <a:avLst/>
          </a:prstGeom>
          <a:noFill/>
          <a:ln>
            <a:noFill/>
          </a:ln>
        </p:spPr>
        <p:txBody>
          <a:bodyPr spcFirstLastPara="1" wrap="square" lIns="91425" tIns="45700" rIns="91425" bIns="45700" anchor="ctr" anchorCtr="0">
            <a:noAutofit/>
          </a:bodyPr>
          <a:lstStyle/>
          <a:p>
            <a:pPr lvl="0" algn="ctr">
              <a:buSzPts val="3800"/>
            </a:pPr>
            <a:r>
              <a:rPr lang="es-CO" dirty="0"/>
              <a:t>Modelo APC-Colombia Interuniversitario </a:t>
            </a:r>
            <a:endParaRPr dirty="0"/>
          </a:p>
        </p:txBody>
      </p:sp>
      <p:sp>
        <p:nvSpPr>
          <p:cNvPr id="5" name="Google Shape;140;g380bbc79d88_0_0"/>
          <p:cNvSpPr txBox="1">
            <a:spLocks noGrp="1"/>
          </p:cNvSpPr>
          <p:nvPr>
            <p:ph type="body" idx="1"/>
          </p:nvPr>
        </p:nvSpPr>
        <p:spPr>
          <a:xfrm>
            <a:off x="766482" y="1097659"/>
            <a:ext cx="5652247" cy="5590012"/>
          </a:xfrm>
          <a:prstGeom prst="rect">
            <a:avLst/>
          </a:prstGeom>
        </p:spPr>
        <p:txBody>
          <a:bodyPr spcFirstLastPara="1" wrap="square" lIns="91425" tIns="45700" rIns="91425" bIns="45700" anchor="t" anchorCtr="0">
            <a:normAutofit/>
          </a:bodyPr>
          <a:lstStyle/>
          <a:p>
            <a:pPr marL="114300" indent="0" algn="just">
              <a:buNone/>
            </a:pPr>
            <a:r>
              <a:rPr lang="es-ES" sz="2200" dirty="0"/>
              <a:t>La UTP fue sede del evento </a:t>
            </a:r>
            <a:r>
              <a:rPr lang="es-ES" sz="2200" b="1" dirty="0"/>
              <a:t>Modelo APC-Colombia Interuniversitario</a:t>
            </a:r>
            <a:r>
              <a:rPr lang="es-ES" sz="2200" dirty="0"/>
              <a:t>, que reunió a estudiantes, docentes, representantes del sector productivo, sociedad civil, Alcaldía de Pereira,  Gobernación de Risaralda y APC- Colombia – entidad promotora de la cooperación internacional, en un ejercicio de </a:t>
            </a:r>
            <a:r>
              <a:rPr lang="es-ES" sz="2200" dirty="0" err="1"/>
              <a:t>co-creación</a:t>
            </a:r>
            <a:r>
              <a:rPr lang="es-ES" sz="2200" dirty="0"/>
              <a:t> territorial.</a:t>
            </a:r>
          </a:p>
          <a:p>
            <a:pPr marL="114300" indent="0" algn="just">
              <a:buNone/>
            </a:pPr>
            <a:r>
              <a:rPr lang="es-ES" sz="2200" dirty="0"/>
              <a:t>Este encuentro, realizado en el marco de la </a:t>
            </a:r>
            <a:r>
              <a:rPr lang="es-ES" sz="2200" b="1" dirty="0"/>
              <a:t>Semana de Internacionalización de la Red Risaralda Universitaria (RUN)</a:t>
            </a:r>
            <a:r>
              <a:rPr lang="es-ES" sz="2200" dirty="0"/>
              <a:t>, tuvo como propósito impulsar el desarrollo regional a través del reto:</a:t>
            </a:r>
          </a:p>
          <a:p>
            <a:pPr marL="114300" indent="0" algn="just">
              <a:buNone/>
            </a:pPr>
            <a:r>
              <a:rPr lang="es-ES" sz="2200" b="1" dirty="0"/>
              <a:t>“Turismo y agroindustria sostenibles: innovación para el desarrollo territorial en Risaralda”</a:t>
            </a:r>
            <a:r>
              <a:rPr lang="es-ES" sz="2200" dirty="0"/>
              <a:t>.</a:t>
            </a:r>
          </a:p>
        </p:txBody>
      </p:sp>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7248" y="1452021"/>
            <a:ext cx="4457270" cy="28694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2846294" y="108769"/>
            <a:ext cx="6817659" cy="1009370"/>
          </a:xfrm>
        </p:spPr>
        <p:txBody>
          <a:bodyPr/>
          <a:lstStyle/>
          <a:p>
            <a:pPr algn="ctr"/>
            <a:r>
              <a:rPr lang="en-US" dirty="0"/>
              <a:t>EXITOSA SEMANA DE LA SOCIEDAD EN MOVIENTO</a:t>
            </a:r>
          </a:p>
        </p:txBody>
      </p:sp>
      <p:sp>
        <p:nvSpPr>
          <p:cNvPr id="3" name="Marcador de contenido 2">
            <a:extLst>
              <a:ext uri="{FF2B5EF4-FFF2-40B4-BE49-F238E27FC236}">
                <a16:creationId xmlns:a16="http://schemas.microsoft.com/office/drawing/2014/main" id="{64579596-3393-407C-8EF2-4D2D1C6944A4}"/>
              </a:ext>
            </a:extLst>
          </p:cNvPr>
          <p:cNvSpPr>
            <a:spLocks noGrp="1"/>
          </p:cNvSpPr>
          <p:nvPr>
            <p:ph idx="1"/>
          </p:nvPr>
        </p:nvSpPr>
        <p:spPr>
          <a:xfrm>
            <a:off x="1384375" y="5113634"/>
            <a:ext cx="9423249" cy="1530584"/>
          </a:xfrm>
        </p:spPr>
        <p:txBody>
          <a:bodyPr>
            <a:noAutofit/>
          </a:bodyPr>
          <a:lstStyle/>
          <a:p>
            <a:pPr marL="0" indent="0" algn="just">
              <a:buNone/>
            </a:pPr>
            <a:r>
              <a:rPr lang="es-CO" sz="2000" noProof="0" dirty="0"/>
              <a:t>En la segunda versión de la Semana de la Sociedad en Movimiento se realizaron ocho eventos en los que participaron 33 organizaciones. </a:t>
            </a:r>
          </a:p>
          <a:p>
            <a:pPr marL="0" indent="0" algn="just">
              <a:buNone/>
            </a:pPr>
            <a:r>
              <a:rPr lang="es-CO" sz="2000" noProof="0" dirty="0"/>
              <a:t>Entre los eventos se destacaron el Conversatorio sobre educación con Representantes a la Cámara y aspirantes; Foro sobre Salud Mental; el evento Nodos de Éxito y la Escuela de Liderazgo.</a:t>
            </a:r>
          </a:p>
        </p:txBody>
      </p:sp>
      <p:pic>
        <p:nvPicPr>
          <p:cNvPr id="6" name="Imagen 5">
            <a:extLst>
              <a:ext uri="{FF2B5EF4-FFF2-40B4-BE49-F238E27FC236}">
                <a16:creationId xmlns:a16="http://schemas.microsoft.com/office/drawing/2014/main" id="{F9EBEDDF-16F0-457F-A41F-F79D1143D2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39720" y="1513305"/>
            <a:ext cx="5283506" cy="3205163"/>
          </a:xfrm>
          <a:prstGeom prst="rect">
            <a:avLst/>
          </a:prstGeom>
        </p:spPr>
      </p:pic>
      <p:pic>
        <p:nvPicPr>
          <p:cNvPr id="8" name="Imagen 7">
            <a:extLst>
              <a:ext uri="{FF2B5EF4-FFF2-40B4-BE49-F238E27FC236}">
                <a16:creationId xmlns:a16="http://schemas.microsoft.com/office/drawing/2014/main" id="{471428DC-6887-4720-BE8E-C3E91B59DE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790" y="1118139"/>
            <a:ext cx="4277508" cy="2035530"/>
          </a:xfrm>
          <a:prstGeom prst="rect">
            <a:avLst/>
          </a:prstGeom>
        </p:spPr>
      </p:pic>
      <p:pic>
        <p:nvPicPr>
          <p:cNvPr id="10" name="Imagen 9">
            <a:extLst>
              <a:ext uri="{FF2B5EF4-FFF2-40B4-BE49-F238E27FC236}">
                <a16:creationId xmlns:a16="http://schemas.microsoft.com/office/drawing/2014/main" id="{1CB7357D-3968-495C-9B6E-507511B426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3154" y="2833379"/>
            <a:ext cx="4277507" cy="2189050"/>
          </a:xfrm>
          <a:prstGeom prst="rect">
            <a:avLst/>
          </a:prstGeom>
        </p:spPr>
      </p:pic>
    </p:spTree>
    <p:extLst>
      <p:ext uri="{BB962C8B-B14F-4D97-AF65-F5344CB8AC3E}">
        <p14:creationId xmlns:p14="http://schemas.microsoft.com/office/powerpoint/2010/main" val="250869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878541" y="161365"/>
            <a:ext cx="9751705" cy="1053348"/>
          </a:xfrm>
          <a:prstGeom prst="rect">
            <a:avLst/>
          </a:prstGeom>
          <a:noFill/>
          <a:ln>
            <a:noFill/>
          </a:ln>
        </p:spPr>
        <p:txBody>
          <a:bodyPr spcFirstLastPara="1" wrap="square" lIns="91425" tIns="45700" rIns="91425" bIns="45700" anchor="ctr" anchorCtr="0">
            <a:noAutofit/>
          </a:bodyPr>
          <a:lstStyle/>
          <a:p>
            <a:pPr lvl="0" algn="ctr">
              <a:buSzPts val="3800"/>
            </a:pPr>
            <a:r>
              <a:rPr lang="es-MX" dirty="0"/>
              <a:t>Seis estudiantes de la UTP reciben beca internacional en Polonia</a:t>
            </a:r>
          </a:p>
        </p:txBody>
      </p:sp>
      <p:sp>
        <p:nvSpPr>
          <p:cNvPr id="5" name="Google Shape;140;g380bbc79d88_0_0"/>
          <p:cNvSpPr txBox="1">
            <a:spLocks noGrp="1"/>
          </p:cNvSpPr>
          <p:nvPr>
            <p:ph type="body" idx="1"/>
          </p:nvPr>
        </p:nvSpPr>
        <p:spPr>
          <a:xfrm>
            <a:off x="3409951" y="1388287"/>
            <a:ext cx="8620683" cy="3317063"/>
          </a:xfrm>
          <a:prstGeom prst="rect">
            <a:avLst/>
          </a:prstGeom>
        </p:spPr>
        <p:txBody>
          <a:bodyPr spcFirstLastPara="1" wrap="square" lIns="91425" tIns="45700" rIns="91425" bIns="45700" anchor="t" anchorCtr="0">
            <a:noAutofit/>
          </a:bodyPr>
          <a:lstStyle/>
          <a:p>
            <a:pPr marL="114300" indent="0" algn="just">
              <a:buNone/>
            </a:pPr>
            <a:r>
              <a:rPr lang="es-MX" sz="2000" b="0" i="0" dirty="0">
                <a:solidFill>
                  <a:srgbClr val="222222"/>
                </a:solidFill>
                <a:effectLst/>
                <a:latin typeface="Arial" panose="020B0604020202020204" pitchFamily="34" charset="0"/>
              </a:rPr>
              <a:t>Seis estudiantes del </a:t>
            </a:r>
            <a:r>
              <a:rPr lang="es-MX" sz="2000" b="1" i="0" dirty="0">
                <a:solidFill>
                  <a:srgbClr val="222222"/>
                </a:solidFill>
                <a:effectLst/>
                <a:latin typeface="Arial" panose="020B0604020202020204" pitchFamily="34" charset="0"/>
              </a:rPr>
              <a:t>Semillero en Sistemas de Economía Agrícola y Agronegocios</a:t>
            </a:r>
            <a:r>
              <a:rPr lang="es-MX" sz="2000" b="0" i="0" dirty="0">
                <a:solidFill>
                  <a:srgbClr val="222222"/>
                </a:solidFill>
                <a:effectLst/>
                <a:latin typeface="Arial" panose="020B0604020202020204" pitchFamily="34" charset="0"/>
              </a:rPr>
              <a:t>, fueron seleccionados para participar en la </a:t>
            </a:r>
            <a:r>
              <a:rPr lang="es-MX" sz="2000" b="1" i="0" dirty="0">
                <a:solidFill>
                  <a:srgbClr val="222222"/>
                </a:solidFill>
                <a:effectLst/>
                <a:latin typeface="Arial" panose="020B0604020202020204" pitchFamily="34" charset="0"/>
              </a:rPr>
              <a:t>Escuela de Verano </a:t>
            </a:r>
            <a:r>
              <a:rPr lang="es-MX" sz="2000" b="1" i="0" dirty="0" err="1">
                <a:solidFill>
                  <a:srgbClr val="222222"/>
                </a:solidFill>
                <a:effectLst/>
                <a:latin typeface="Arial" panose="020B0604020202020204" pitchFamily="34" charset="0"/>
              </a:rPr>
              <a:t>Spinaker</a:t>
            </a:r>
            <a:r>
              <a:rPr lang="es-MX" sz="2000" b="0" i="0" dirty="0">
                <a:solidFill>
                  <a:srgbClr val="222222"/>
                </a:solidFill>
                <a:effectLst/>
                <a:latin typeface="Arial" panose="020B0604020202020204" pitchFamily="34" charset="0"/>
              </a:rPr>
              <a:t> de la reconocida </a:t>
            </a:r>
            <a:r>
              <a:rPr lang="es-MX" sz="2000" b="1" i="0" dirty="0">
                <a:solidFill>
                  <a:srgbClr val="222222"/>
                </a:solidFill>
                <a:effectLst/>
                <a:latin typeface="Arial" panose="020B0604020202020204" pitchFamily="34" charset="0"/>
              </a:rPr>
              <a:t>Universidad AGH de Ciencia y Tecnología</a:t>
            </a:r>
            <a:r>
              <a:rPr lang="es-MX" sz="2000" b="0" i="0" dirty="0">
                <a:solidFill>
                  <a:srgbClr val="222222"/>
                </a:solidFill>
                <a:effectLst/>
                <a:latin typeface="Arial" panose="020B0604020202020204" pitchFamily="34" charset="0"/>
              </a:rPr>
              <a:t>, en Cracovia, Polonia.</a:t>
            </a:r>
          </a:p>
          <a:p>
            <a:pPr marL="114300" indent="0" algn="just">
              <a:buNone/>
            </a:pPr>
            <a:r>
              <a:rPr lang="es-MX" sz="2000" b="0" i="0" dirty="0">
                <a:solidFill>
                  <a:srgbClr val="222222"/>
                </a:solidFill>
                <a:effectLst/>
                <a:latin typeface="Arial" panose="020B0604020202020204" pitchFamily="34" charset="0"/>
              </a:rPr>
              <a:t>Este reconocimiento es resultado del </a:t>
            </a:r>
            <a:r>
              <a:rPr lang="es-MX" sz="2000" b="1" i="0" dirty="0">
                <a:solidFill>
                  <a:srgbClr val="222222"/>
                </a:solidFill>
                <a:effectLst/>
                <a:latin typeface="Arial" panose="020B0604020202020204" pitchFamily="34" charset="0"/>
              </a:rPr>
              <a:t>compromiso con la investigación y la excelencia académica</a:t>
            </a:r>
            <a:r>
              <a:rPr lang="es-MX" sz="2000" b="0" i="0" dirty="0">
                <a:solidFill>
                  <a:srgbClr val="222222"/>
                </a:solidFill>
                <a:effectLst/>
                <a:latin typeface="Arial" panose="020B0604020202020204" pitchFamily="34" charset="0"/>
              </a:rPr>
              <a:t> de los jóvenes, quienes integraron los aprendizajes de su formación con los contenidos de la escuela de verano en el proceso de postulación. Su esfuerzo evidencia la capacidad de destacarse en escenarios internacionales y, al mismo tiempo, la responsabilidad de aplicar los conocimientos adquiridos en proyectos que fortalezcan el desarrollo regional y nacional a su regreso a la UTP.</a:t>
            </a:r>
          </a:p>
        </p:txBody>
      </p:sp>
      <p:pic>
        <p:nvPicPr>
          <p:cNvPr id="6" name="Imagen 5">
            <a:extLst>
              <a:ext uri="{FF2B5EF4-FFF2-40B4-BE49-F238E27FC236}">
                <a16:creationId xmlns:a16="http://schemas.microsoft.com/office/drawing/2014/main" id="{DCFF2F89-43D7-4BEC-83CE-61BEB95DB48E}"/>
              </a:ext>
            </a:extLst>
          </p:cNvPr>
          <p:cNvPicPr>
            <a:picLocks noChangeAspect="1"/>
          </p:cNvPicPr>
          <p:nvPr/>
        </p:nvPicPr>
        <p:blipFill>
          <a:blip r:embed="rId3"/>
          <a:stretch>
            <a:fillRect/>
          </a:stretch>
        </p:blipFill>
        <p:spPr>
          <a:xfrm>
            <a:off x="382654" y="1388286"/>
            <a:ext cx="3027297" cy="3317063"/>
          </a:xfrm>
          <a:prstGeom prst="rect">
            <a:avLst/>
          </a:prstGeom>
        </p:spPr>
      </p:pic>
      <p:sp>
        <p:nvSpPr>
          <p:cNvPr id="2" name="Google Shape;140;g380bbc79d88_0_0">
            <a:extLst>
              <a:ext uri="{FF2B5EF4-FFF2-40B4-BE49-F238E27FC236}">
                <a16:creationId xmlns:a16="http://schemas.microsoft.com/office/drawing/2014/main" id="{C6699E72-4A73-D649-06FE-ECDF20248283}"/>
              </a:ext>
            </a:extLst>
          </p:cNvPr>
          <p:cNvSpPr txBox="1">
            <a:spLocks/>
          </p:cNvSpPr>
          <p:nvPr/>
        </p:nvSpPr>
        <p:spPr>
          <a:xfrm>
            <a:off x="161366" y="4864530"/>
            <a:ext cx="12030634" cy="1832105"/>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s-CO" sz="2000" dirty="0">
                <a:solidFill>
                  <a:srgbClr val="222222"/>
                </a:solidFill>
                <a:latin typeface="Arial" panose="020B0604020202020204" pitchFamily="34" charset="0"/>
              </a:rPr>
              <a:t>Actualmente, los integrantes del semillero se desempeñan como coinvestigadores en dos proyectos que guardan estrecha relación con las temáticas abordadas en la escuela de verano:</a:t>
            </a:r>
          </a:p>
          <a:p>
            <a:r>
              <a:rPr lang="es-CO" sz="2000" dirty="0" err="1">
                <a:solidFill>
                  <a:srgbClr val="222222"/>
                </a:solidFill>
                <a:latin typeface="Arial" panose="020B0604020202020204" pitchFamily="34" charset="0"/>
              </a:rPr>
              <a:t>Catalytic</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approaches</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for</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the</a:t>
            </a:r>
            <a:r>
              <a:rPr lang="es-CO" sz="2000" dirty="0">
                <a:solidFill>
                  <a:srgbClr val="222222"/>
                </a:solidFill>
                <a:latin typeface="Arial" panose="020B0604020202020204" pitchFamily="34" charset="0"/>
              </a:rPr>
              <a:t> use </a:t>
            </a:r>
            <a:r>
              <a:rPr lang="es-CO" sz="2000" dirty="0" err="1">
                <a:solidFill>
                  <a:srgbClr val="222222"/>
                </a:solidFill>
                <a:latin typeface="Arial" panose="020B0604020202020204" pitchFamily="34" charset="0"/>
              </a:rPr>
              <a:t>of</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coffee</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by-products</a:t>
            </a:r>
            <a:r>
              <a:rPr lang="es-CO" sz="2000" dirty="0">
                <a:solidFill>
                  <a:srgbClr val="222222"/>
                </a:solidFill>
                <a:latin typeface="Arial" panose="020B0604020202020204" pitchFamily="34" charset="0"/>
              </a:rPr>
              <a:t>, coordinado por la profesora Juliana Jaramillo.</a:t>
            </a:r>
          </a:p>
          <a:p>
            <a:r>
              <a:rPr lang="es-CO" sz="2000" dirty="0">
                <a:solidFill>
                  <a:srgbClr val="222222"/>
                </a:solidFill>
                <a:latin typeface="Arial" panose="020B0604020202020204" pitchFamily="34" charset="0"/>
              </a:rPr>
              <a:t>Social-</a:t>
            </a:r>
            <a:r>
              <a:rPr lang="es-CO" sz="2000" dirty="0" err="1">
                <a:solidFill>
                  <a:srgbClr val="222222"/>
                </a:solidFill>
                <a:latin typeface="Arial" panose="020B0604020202020204" pitchFamily="34" charset="0"/>
              </a:rPr>
              <a:t>ecological</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conflicts</a:t>
            </a:r>
            <a:r>
              <a:rPr lang="es-CO" sz="2000" dirty="0">
                <a:solidFill>
                  <a:srgbClr val="222222"/>
                </a:solidFill>
                <a:latin typeface="Arial" panose="020B0604020202020204" pitchFamily="34" charset="0"/>
              </a:rPr>
              <a:t> and </a:t>
            </a:r>
            <a:r>
              <a:rPr lang="es-CO" sz="2000" dirty="0" err="1">
                <a:solidFill>
                  <a:srgbClr val="222222"/>
                </a:solidFill>
                <a:latin typeface="Arial" panose="020B0604020202020204" pitchFamily="34" charset="0"/>
              </a:rPr>
              <a:t>opportunity</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costs</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between</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mining</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extraction</a:t>
            </a:r>
            <a:r>
              <a:rPr lang="es-CO" sz="2000" dirty="0">
                <a:solidFill>
                  <a:srgbClr val="222222"/>
                </a:solidFill>
                <a:latin typeface="Arial" panose="020B0604020202020204" pitchFamily="34" charset="0"/>
              </a:rPr>
              <a:t> and </a:t>
            </a:r>
            <a:r>
              <a:rPr lang="es-CO" sz="2000" dirty="0" err="1">
                <a:solidFill>
                  <a:srgbClr val="222222"/>
                </a:solidFill>
                <a:latin typeface="Arial" panose="020B0604020202020204" pitchFamily="34" charset="0"/>
              </a:rPr>
              <a:t>coffee</a:t>
            </a:r>
            <a:r>
              <a:rPr lang="es-CO" sz="2000" dirty="0">
                <a:solidFill>
                  <a:srgbClr val="222222"/>
                </a:solidFill>
                <a:latin typeface="Arial" panose="020B0604020202020204" pitchFamily="34" charset="0"/>
              </a:rPr>
              <a:t> </a:t>
            </a:r>
            <a:r>
              <a:rPr lang="es-CO" sz="2000" dirty="0" err="1">
                <a:solidFill>
                  <a:srgbClr val="222222"/>
                </a:solidFill>
                <a:latin typeface="Arial" panose="020B0604020202020204" pitchFamily="34" charset="0"/>
              </a:rPr>
              <a:t>production</a:t>
            </a:r>
            <a:r>
              <a:rPr lang="es-CO" sz="2000" dirty="0">
                <a:solidFill>
                  <a:srgbClr val="222222"/>
                </a:solidFill>
                <a:latin typeface="Arial" panose="020B0604020202020204" pitchFamily="34" charset="0"/>
              </a:rPr>
              <a:t> in Risaralda, dirigido por el profesor Orlando Rodríguez.</a:t>
            </a:r>
          </a:p>
          <a:p>
            <a:pPr marL="114300" indent="0" algn="just">
              <a:buFont typeface="Arial" panose="020B0604020202020204" pitchFamily="34" charset="0"/>
              <a:buNone/>
            </a:pPr>
            <a:endParaRPr lang="es-MX" sz="2000" dirty="0">
              <a:solidFill>
                <a:srgbClr val="222222"/>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2CE779C9-0E0B-4E68-8EA5-25DC5DEF21E9}"/>
              </a:ext>
            </a:extLst>
          </p:cNvPr>
          <p:cNvSpPr txBox="1">
            <a:spLocks/>
          </p:cNvSpPr>
          <p:nvPr/>
        </p:nvSpPr>
        <p:spPr>
          <a:xfrm>
            <a:off x="4116133" y="2584562"/>
            <a:ext cx="6601689" cy="1688875"/>
          </a:xfrm>
          <a:prstGeom prst="rect">
            <a:avLst/>
          </a:prstGeom>
        </p:spPr>
        <p:txBody>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ES" sz="4000" dirty="0">
                <a:solidFill>
                  <a:schemeClr val="tx2"/>
                </a:solidFill>
              </a:rPr>
              <a:t>GESTIÓN Y SOSTENIBILIDAD </a:t>
            </a:r>
            <a:r>
              <a:rPr lang="es-ES" sz="4000" dirty="0">
                <a:solidFill>
                  <a:schemeClr val="accent6">
                    <a:lumMod val="50000"/>
                  </a:schemeClr>
                </a:solidFill>
              </a:rPr>
              <a:t>INSTITUCIONAL</a:t>
            </a:r>
            <a:endParaRPr lang="en-US" sz="4000" dirty="0">
              <a:solidFill>
                <a:schemeClr val="accent6">
                  <a:lumMod val="50000"/>
                </a:schemeClr>
              </a:solidFill>
            </a:endParaRPr>
          </a:p>
        </p:txBody>
      </p:sp>
      <p:pic>
        <p:nvPicPr>
          <p:cNvPr id="3" name="Imagen 2">
            <a:extLst>
              <a:ext uri="{FF2B5EF4-FFF2-40B4-BE49-F238E27FC236}">
                <a16:creationId xmlns:a16="http://schemas.microsoft.com/office/drawing/2014/main" id="{B42328F0-84B8-4E15-B614-CBFE8F4757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5781" y="1560128"/>
            <a:ext cx="1849483" cy="4638828"/>
          </a:xfrm>
          <a:prstGeom prst="rect">
            <a:avLst/>
          </a:prstGeom>
        </p:spPr>
      </p:pic>
      <p:pic>
        <p:nvPicPr>
          <p:cNvPr id="4" name="Imagen 3">
            <a:extLst>
              <a:ext uri="{FF2B5EF4-FFF2-40B4-BE49-F238E27FC236}">
                <a16:creationId xmlns:a16="http://schemas.microsoft.com/office/drawing/2014/main" id="{DBBB0C50-B99F-4FDF-8DA5-58FAE065B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3484" y="5641811"/>
            <a:ext cx="1146563" cy="1114290"/>
          </a:xfrm>
          <a:prstGeom prst="rect">
            <a:avLst/>
          </a:prstGeom>
        </p:spPr>
      </p:pic>
    </p:spTree>
    <p:extLst>
      <p:ext uri="{BB962C8B-B14F-4D97-AF65-F5344CB8AC3E}">
        <p14:creationId xmlns:p14="http://schemas.microsoft.com/office/powerpoint/2010/main" val="3967971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152AA9-799E-4CBA-8F50-4D6151CDC677}"/>
              </a:ext>
            </a:extLst>
          </p:cNvPr>
          <p:cNvSpPr txBox="1">
            <a:spLocks/>
          </p:cNvSpPr>
          <p:nvPr/>
        </p:nvSpPr>
        <p:spPr>
          <a:xfrm>
            <a:off x="912906" y="417430"/>
            <a:ext cx="4182208" cy="720304"/>
          </a:xfrm>
          <a:prstGeom prst="rect">
            <a:avLst/>
          </a:prstGeom>
        </p:spPr>
        <p:txBody>
          <a:bodyPr vert="horz" lIns="91440" tIns="45720" rIns="91440" bIns="45720" rtlCol="0" anchor="ctr">
            <a:noAutofit/>
          </a:bodyPr>
          <a:lstStyle>
            <a:lvl1pPr algn="ctr" defTabSz="914400">
              <a:lnSpc>
                <a:spcPct val="90000"/>
              </a:lnSpc>
              <a:spcBef>
                <a:spcPct val="0"/>
              </a:spcBef>
              <a:buNone/>
              <a:defRPr sz="2800" b="1">
                <a:solidFill>
                  <a:srgbClr val="0070C0"/>
                </a:solidFill>
                <a:latin typeface="+mj-lt"/>
                <a:ea typeface="+mj-ea"/>
                <a:cs typeface="+mj-cs"/>
              </a:defRPr>
            </a:lvl1pPr>
          </a:lstStyle>
          <a:p>
            <a:r>
              <a:rPr lang="en-US" dirty="0" err="1"/>
              <a:t>Auditorías</a:t>
            </a:r>
            <a:r>
              <a:rPr lang="en-US" dirty="0"/>
              <a:t> </a:t>
            </a:r>
            <a:r>
              <a:rPr lang="en-US" dirty="0" err="1"/>
              <a:t>Internas</a:t>
            </a:r>
            <a:endParaRPr lang="en-US" dirty="0"/>
          </a:p>
        </p:txBody>
      </p:sp>
      <p:sp>
        <p:nvSpPr>
          <p:cNvPr id="5" name="Título 1">
            <a:extLst>
              <a:ext uri="{FF2B5EF4-FFF2-40B4-BE49-F238E27FC236}">
                <a16:creationId xmlns:a16="http://schemas.microsoft.com/office/drawing/2014/main" id="{493FD9BD-D6D8-44BB-B3E5-F233A0DFA4FF}"/>
              </a:ext>
            </a:extLst>
          </p:cNvPr>
          <p:cNvSpPr txBox="1">
            <a:spLocks/>
          </p:cNvSpPr>
          <p:nvPr/>
        </p:nvSpPr>
        <p:spPr>
          <a:xfrm>
            <a:off x="6305141" y="582787"/>
            <a:ext cx="4182208" cy="720304"/>
          </a:xfrm>
          <a:prstGeom prst="rect">
            <a:avLst/>
          </a:prstGeom>
        </p:spPr>
        <p:txBody>
          <a:bodyPr vert="horz" lIns="91440" tIns="45720" rIns="91440" bIns="45720" rtlCol="0" anchor="ctr">
            <a:noAutofit/>
          </a:bodyPr>
          <a:lstStyle>
            <a:lvl1pPr algn="ctr" defTabSz="914400">
              <a:lnSpc>
                <a:spcPct val="90000"/>
              </a:lnSpc>
              <a:spcBef>
                <a:spcPct val="0"/>
              </a:spcBef>
              <a:buNone/>
              <a:defRPr sz="2800" b="1">
                <a:solidFill>
                  <a:srgbClr val="0070C0"/>
                </a:solidFill>
                <a:latin typeface="+mj-lt"/>
                <a:ea typeface="+mj-ea"/>
                <a:cs typeface="+mj-cs"/>
              </a:defRPr>
            </a:lvl1pPr>
          </a:lstStyle>
          <a:p>
            <a:r>
              <a:rPr lang="en-US" dirty="0" err="1"/>
              <a:t>Gestión</a:t>
            </a:r>
            <a:r>
              <a:rPr lang="en-US" dirty="0"/>
              <a:t> de </a:t>
            </a:r>
            <a:r>
              <a:rPr lang="en-US" dirty="0" err="1"/>
              <a:t>Riesgos</a:t>
            </a:r>
            <a:endParaRPr lang="en-US" dirty="0"/>
          </a:p>
        </p:txBody>
      </p:sp>
      <p:sp>
        <p:nvSpPr>
          <p:cNvPr id="6" name="CuadroTexto 5">
            <a:extLst>
              <a:ext uri="{FF2B5EF4-FFF2-40B4-BE49-F238E27FC236}">
                <a16:creationId xmlns:a16="http://schemas.microsoft.com/office/drawing/2014/main" id="{0F0FC6E9-9BC1-4571-824C-DAE16069F498}"/>
              </a:ext>
            </a:extLst>
          </p:cNvPr>
          <p:cNvSpPr txBox="1"/>
          <p:nvPr/>
        </p:nvSpPr>
        <p:spPr>
          <a:xfrm>
            <a:off x="6870345" y="1749690"/>
            <a:ext cx="4399276" cy="1846659"/>
          </a:xfrm>
          <a:prstGeom prst="rect">
            <a:avLst/>
          </a:prstGeom>
          <a:noFill/>
        </p:spPr>
        <p:txBody>
          <a:bodyPr wrap="square" rtlCol="0">
            <a:spAutoFit/>
          </a:bodyPr>
          <a:lstStyle/>
          <a:p>
            <a:r>
              <a:rPr lang="es-MX" dirty="0"/>
              <a:t>Se presentaron los riesgos y el primer seguimiento a nivel estratégico, táctico,  operativo y de PDI. </a:t>
            </a:r>
          </a:p>
          <a:p>
            <a:endParaRPr lang="es-MX" dirty="0"/>
          </a:p>
          <a:p>
            <a:r>
              <a:rPr lang="es-MX" dirty="0"/>
              <a:t>Un total de </a:t>
            </a:r>
            <a:r>
              <a:rPr lang="es-MX" sz="2400" b="1" dirty="0"/>
              <a:t>162</a:t>
            </a:r>
            <a:r>
              <a:rPr lang="es-MX" dirty="0"/>
              <a:t> riesgos.</a:t>
            </a:r>
          </a:p>
          <a:p>
            <a:endParaRPr lang="es-MX" dirty="0"/>
          </a:p>
        </p:txBody>
      </p:sp>
      <p:sp>
        <p:nvSpPr>
          <p:cNvPr id="7" name="Google Shape;1219;p26">
            <a:extLst>
              <a:ext uri="{FF2B5EF4-FFF2-40B4-BE49-F238E27FC236}">
                <a16:creationId xmlns:a16="http://schemas.microsoft.com/office/drawing/2014/main" id="{BA58C049-EE58-4B28-985D-FCE89FD17B7B}"/>
              </a:ext>
            </a:extLst>
          </p:cNvPr>
          <p:cNvSpPr txBox="1">
            <a:spLocks noChangeArrowheads="1"/>
          </p:cNvSpPr>
          <p:nvPr/>
        </p:nvSpPr>
        <p:spPr bwMode="auto">
          <a:xfrm flipH="1">
            <a:off x="6402822" y="1089434"/>
            <a:ext cx="45719" cy="5530057"/>
          </a:xfrm>
          <a:prstGeom prst="rect">
            <a:avLst/>
          </a:prstGeom>
          <a:solidFill>
            <a:schemeClr val="accent6">
              <a:lumMod val="40000"/>
              <a:lumOff val="60000"/>
            </a:schemeClr>
          </a:solidFill>
          <a:ln w="28575">
            <a:solidFill>
              <a:schemeClr val="accent6">
                <a:lumMod val="75000"/>
              </a:schemeClr>
            </a:solidFill>
            <a:miter lim="800000"/>
            <a:headEnd/>
            <a:tailEnd/>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 name="Flecha: a la derecha 8">
            <a:extLst>
              <a:ext uri="{FF2B5EF4-FFF2-40B4-BE49-F238E27FC236}">
                <a16:creationId xmlns:a16="http://schemas.microsoft.com/office/drawing/2014/main" id="{273F3986-4F0A-49AC-ADD2-1A5F922B3452}"/>
              </a:ext>
            </a:extLst>
          </p:cNvPr>
          <p:cNvSpPr/>
          <p:nvPr/>
        </p:nvSpPr>
        <p:spPr>
          <a:xfrm>
            <a:off x="6477297" y="3521717"/>
            <a:ext cx="316729" cy="332746"/>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9D2CF7F1-8461-41DB-B484-D55401E0E5F4}"/>
              </a:ext>
            </a:extLst>
          </p:cNvPr>
          <p:cNvSpPr txBox="1"/>
          <p:nvPr/>
        </p:nvSpPr>
        <p:spPr>
          <a:xfrm>
            <a:off x="926626" y="1629560"/>
            <a:ext cx="5436577" cy="1754326"/>
          </a:xfrm>
          <a:prstGeom prst="rect">
            <a:avLst/>
          </a:prstGeom>
          <a:noFill/>
        </p:spPr>
        <p:txBody>
          <a:bodyPr wrap="square">
            <a:spAutoFit/>
          </a:bodyPr>
          <a:lstStyle/>
          <a:p>
            <a:r>
              <a:rPr lang="es-CO" dirty="0"/>
              <a:t>Se realizaron auditorías internas a las Facultades con sus Programas Académicos y Unidades Organizacionales, bajo la Norma ISO 9001:2015 de Gestión de Calidad y el Decreto 1072 de 2015 de Seguridad y Salud en el Trabajo.</a:t>
            </a:r>
          </a:p>
          <a:p>
            <a:endParaRPr lang="es-CO" dirty="0"/>
          </a:p>
        </p:txBody>
      </p:sp>
      <p:sp>
        <p:nvSpPr>
          <p:cNvPr id="11" name="CuadroTexto 10">
            <a:extLst>
              <a:ext uri="{FF2B5EF4-FFF2-40B4-BE49-F238E27FC236}">
                <a16:creationId xmlns:a16="http://schemas.microsoft.com/office/drawing/2014/main" id="{08602D51-9525-41B6-9E17-D42F8EB33F59}"/>
              </a:ext>
            </a:extLst>
          </p:cNvPr>
          <p:cNvSpPr txBox="1"/>
          <p:nvPr/>
        </p:nvSpPr>
        <p:spPr>
          <a:xfrm>
            <a:off x="1074943" y="4277714"/>
            <a:ext cx="4692160" cy="1200329"/>
          </a:xfrm>
          <a:prstGeom prst="rect">
            <a:avLst/>
          </a:prstGeom>
          <a:noFill/>
        </p:spPr>
        <p:txBody>
          <a:bodyPr wrap="square">
            <a:spAutoFit/>
          </a:bodyPr>
          <a:lstStyle/>
          <a:p>
            <a:pPr marL="0" indent="0" algn="ctr">
              <a:buNone/>
            </a:pPr>
            <a:r>
              <a:rPr lang="es-CO" b="1" dirty="0"/>
              <a:t>Impactos para la universidad</a:t>
            </a:r>
            <a:r>
              <a:rPr lang="es-CO" dirty="0"/>
              <a:t>: </a:t>
            </a:r>
          </a:p>
          <a:p>
            <a:pPr algn="ctr"/>
            <a:r>
              <a:rPr lang="es-CO" dirty="0"/>
              <a:t>Permite identificar fortalezas y debilidades en la aplicación de modelos de gestión y requisitos legales en la Institución.</a:t>
            </a:r>
          </a:p>
        </p:txBody>
      </p:sp>
      <p:sp>
        <p:nvSpPr>
          <p:cNvPr id="12" name="CuadroTexto 11">
            <a:extLst>
              <a:ext uri="{FF2B5EF4-FFF2-40B4-BE49-F238E27FC236}">
                <a16:creationId xmlns:a16="http://schemas.microsoft.com/office/drawing/2014/main" id="{BBE18F34-018D-4A26-A5D2-31292883E1A8}"/>
              </a:ext>
            </a:extLst>
          </p:cNvPr>
          <p:cNvSpPr txBox="1"/>
          <p:nvPr/>
        </p:nvSpPr>
        <p:spPr>
          <a:xfrm>
            <a:off x="6968718" y="4277714"/>
            <a:ext cx="4692160" cy="1200329"/>
          </a:xfrm>
          <a:prstGeom prst="rect">
            <a:avLst/>
          </a:prstGeom>
          <a:noFill/>
        </p:spPr>
        <p:txBody>
          <a:bodyPr wrap="square">
            <a:spAutoFit/>
          </a:bodyPr>
          <a:lstStyle/>
          <a:p>
            <a:pPr marL="0" indent="0" algn="ctr">
              <a:buNone/>
            </a:pPr>
            <a:r>
              <a:rPr lang="es-CO" b="1" dirty="0"/>
              <a:t>Impactos para la universidad</a:t>
            </a:r>
            <a:r>
              <a:rPr lang="es-CO" dirty="0"/>
              <a:t>: </a:t>
            </a:r>
          </a:p>
          <a:p>
            <a:pPr algn="ctr"/>
            <a:r>
              <a:rPr lang="es-CO" dirty="0"/>
              <a:t>Permite </a:t>
            </a:r>
            <a:r>
              <a:rPr lang="es-MX" dirty="0"/>
              <a:t>anticipar situaciones que pueden afectar a la universidad, aplicando los controles correspondientes.</a:t>
            </a:r>
            <a:endParaRPr lang="es-CO" dirty="0"/>
          </a:p>
        </p:txBody>
      </p:sp>
      <p:sp>
        <p:nvSpPr>
          <p:cNvPr id="13" name="Google Shape;916;p33">
            <a:extLst>
              <a:ext uri="{FF2B5EF4-FFF2-40B4-BE49-F238E27FC236}">
                <a16:creationId xmlns:a16="http://schemas.microsoft.com/office/drawing/2014/main" id="{D02122A2-6D8D-45CE-868C-7D4D9A9CB06A}"/>
              </a:ext>
            </a:extLst>
          </p:cNvPr>
          <p:cNvSpPr>
            <a:spLocks/>
          </p:cNvSpPr>
          <p:nvPr/>
        </p:nvSpPr>
        <p:spPr bwMode="auto">
          <a:xfrm>
            <a:off x="2751137" y="5837465"/>
            <a:ext cx="1554977" cy="849256"/>
          </a:xfrm>
          <a:custGeom>
            <a:avLst/>
            <a:gdLst>
              <a:gd name="T0" fmla="*/ 809670 w 281"/>
              <a:gd name="T1" fmla="*/ 546699 h 146"/>
              <a:gd name="T2" fmla="*/ 757819 w 281"/>
              <a:gd name="T3" fmla="*/ 566651 h 146"/>
              <a:gd name="T4" fmla="*/ 574347 w 281"/>
              <a:gd name="T5" fmla="*/ 582613 h 146"/>
              <a:gd name="T6" fmla="*/ 390875 w 281"/>
              <a:gd name="T7" fmla="*/ 566651 h 146"/>
              <a:gd name="T8" fmla="*/ 339024 w 281"/>
              <a:gd name="T9" fmla="*/ 546699 h 146"/>
              <a:gd name="T10" fmla="*/ 315093 w 281"/>
              <a:gd name="T11" fmla="*/ 458908 h 146"/>
              <a:gd name="T12" fmla="*/ 422783 w 281"/>
              <a:gd name="T13" fmla="*/ 391069 h 146"/>
              <a:gd name="T14" fmla="*/ 474634 w 281"/>
              <a:gd name="T15" fmla="*/ 371117 h 146"/>
              <a:gd name="T16" fmla="*/ 490588 w 281"/>
              <a:gd name="T17" fmla="*/ 299288 h 146"/>
              <a:gd name="T18" fmla="*/ 426772 w 281"/>
              <a:gd name="T19" fmla="*/ 123706 h 146"/>
              <a:gd name="T20" fmla="*/ 534462 w 281"/>
              <a:gd name="T21" fmla="*/ 3991 h 146"/>
              <a:gd name="T22" fmla="*/ 574347 w 281"/>
              <a:gd name="T23" fmla="*/ 0 h 146"/>
              <a:gd name="T24" fmla="*/ 614233 w 281"/>
              <a:gd name="T25" fmla="*/ 3991 h 146"/>
              <a:gd name="T26" fmla="*/ 721923 w 281"/>
              <a:gd name="T27" fmla="*/ 123706 h 146"/>
              <a:gd name="T28" fmla="*/ 658106 w 281"/>
              <a:gd name="T29" fmla="*/ 299288 h 146"/>
              <a:gd name="T30" fmla="*/ 674060 w 281"/>
              <a:gd name="T31" fmla="*/ 371117 h 146"/>
              <a:gd name="T32" fmla="*/ 725911 w 281"/>
              <a:gd name="T33" fmla="*/ 391069 h 146"/>
              <a:gd name="T34" fmla="*/ 829613 w 281"/>
              <a:gd name="T35" fmla="*/ 458908 h 146"/>
              <a:gd name="T36" fmla="*/ 809670 w 281"/>
              <a:gd name="T37" fmla="*/ 546699 h 146"/>
              <a:gd name="T38" fmla="*/ 1100832 w 281"/>
              <a:gd name="T39" fmla="*/ 494822 h 146"/>
              <a:gd name="T40" fmla="*/ 1029039 w 281"/>
              <a:gd name="T41" fmla="*/ 450927 h 146"/>
              <a:gd name="T42" fmla="*/ 993142 w 281"/>
              <a:gd name="T43" fmla="*/ 434965 h 146"/>
              <a:gd name="T44" fmla="*/ 981177 w 281"/>
              <a:gd name="T45" fmla="*/ 387079 h 146"/>
              <a:gd name="T46" fmla="*/ 1025050 w 281"/>
              <a:gd name="T47" fmla="*/ 263373 h 146"/>
              <a:gd name="T48" fmla="*/ 953257 w 281"/>
              <a:gd name="T49" fmla="*/ 179573 h 146"/>
              <a:gd name="T50" fmla="*/ 925337 w 281"/>
              <a:gd name="T51" fmla="*/ 175582 h 146"/>
              <a:gd name="T52" fmla="*/ 897418 w 281"/>
              <a:gd name="T53" fmla="*/ 179573 h 146"/>
              <a:gd name="T54" fmla="*/ 821636 w 281"/>
              <a:gd name="T55" fmla="*/ 263373 h 146"/>
              <a:gd name="T56" fmla="*/ 865510 w 281"/>
              <a:gd name="T57" fmla="*/ 387079 h 146"/>
              <a:gd name="T58" fmla="*/ 853544 w 281"/>
              <a:gd name="T59" fmla="*/ 434965 h 146"/>
              <a:gd name="T60" fmla="*/ 849555 w 281"/>
              <a:gd name="T61" fmla="*/ 434965 h 146"/>
              <a:gd name="T62" fmla="*/ 861521 w 281"/>
              <a:gd name="T63" fmla="*/ 446936 h 146"/>
              <a:gd name="T64" fmla="*/ 881464 w 281"/>
              <a:gd name="T65" fmla="*/ 510784 h 146"/>
              <a:gd name="T66" fmla="*/ 833601 w 281"/>
              <a:gd name="T67" fmla="*/ 566651 h 146"/>
              <a:gd name="T68" fmla="*/ 813659 w 281"/>
              <a:gd name="T69" fmla="*/ 574632 h 146"/>
              <a:gd name="T70" fmla="*/ 925337 w 281"/>
              <a:gd name="T71" fmla="*/ 582613 h 146"/>
              <a:gd name="T72" fmla="*/ 1052970 w 281"/>
              <a:gd name="T73" fmla="*/ 570642 h 146"/>
              <a:gd name="T74" fmla="*/ 1088867 w 281"/>
              <a:gd name="T75" fmla="*/ 558670 h 146"/>
              <a:gd name="T76" fmla="*/ 1100832 w 281"/>
              <a:gd name="T77" fmla="*/ 494822 h 146"/>
              <a:gd name="T78" fmla="*/ 263243 w 281"/>
              <a:gd name="T79" fmla="*/ 510784 h 146"/>
              <a:gd name="T80" fmla="*/ 287174 w 281"/>
              <a:gd name="T81" fmla="*/ 446936 h 146"/>
              <a:gd name="T82" fmla="*/ 307116 w 281"/>
              <a:gd name="T83" fmla="*/ 422993 h 146"/>
              <a:gd name="T84" fmla="*/ 295151 w 281"/>
              <a:gd name="T85" fmla="*/ 419003 h 146"/>
              <a:gd name="T86" fmla="*/ 279197 w 281"/>
              <a:gd name="T87" fmla="*/ 363136 h 146"/>
              <a:gd name="T88" fmla="*/ 331047 w 281"/>
              <a:gd name="T89" fmla="*/ 231449 h 146"/>
              <a:gd name="T90" fmla="*/ 247288 w 281"/>
              <a:gd name="T91" fmla="*/ 135677 h 146"/>
              <a:gd name="T92" fmla="*/ 215380 w 281"/>
              <a:gd name="T93" fmla="*/ 131687 h 146"/>
              <a:gd name="T94" fmla="*/ 187461 w 281"/>
              <a:gd name="T95" fmla="*/ 135677 h 146"/>
              <a:gd name="T96" fmla="*/ 103702 w 281"/>
              <a:gd name="T97" fmla="*/ 231449 h 146"/>
              <a:gd name="T98" fmla="*/ 151564 w 281"/>
              <a:gd name="T99" fmla="*/ 363136 h 146"/>
              <a:gd name="T100" fmla="*/ 139598 w 281"/>
              <a:gd name="T101" fmla="*/ 419003 h 146"/>
              <a:gd name="T102" fmla="*/ 99713 w 281"/>
              <a:gd name="T103" fmla="*/ 434965 h 146"/>
              <a:gd name="T104" fmla="*/ 19943 w 281"/>
              <a:gd name="T105" fmla="*/ 486841 h 146"/>
              <a:gd name="T106" fmla="*/ 35897 w 281"/>
              <a:gd name="T107" fmla="*/ 554680 h 146"/>
              <a:gd name="T108" fmla="*/ 75782 w 281"/>
              <a:gd name="T109" fmla="*/ 570642 h 146"/>
              <a:gd name="T110" fmla="*/ 215380 w 281"/>
              <a:gd name="T111" fmla="*/ 582613 h 146"/>
              <a:gd name="T112" fmla="*/ 331047 w 281"/>
              <a:gd name="T113" fmla="*/ 574632 h 146"/>
              <a:gd name="T114" fmla="*/ 311105 w 281"/>
              <a:gd name="T115" fmla="*/ 566651 h 146"/>
              <a:gd name="T116" fmla="*/ 263243 w 281"/>
              <a:gd name="T117" fmla="*/ 510784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1" h="146" extrusionOk="0">
                <a:moveTo>
                  <a:pt x="203" y="137"/>
                </a:moveTo>
                <a:cubicBezTo>
                  <a:pt x="199" y="139"/>
                  <a:pt x="194" y="141"/>
                  <a:pt x="190" y="142"/>
                </a:cubicBezTo>
                <a:cubicBezTo>
                  <a:pt x="176" y="145"/>
                  <a:pt x="162" y="146"/>
                  <a:pt x="144" y="146"/>
                </a:cubicBezTo>
                <a:cubicBezTo>
                  <a:pt x="126" y="146"/>
                  <a:pt x="112" y="145"/>
                  <a:pt x="98" y="142"/>
                </a:cubicBezTo>
                <a:cubicBezTo>
                  <a:pt x="93" y="141"/>
                  <a:pt x="89" y="139"/>
                  <a:pt x="85" y="137"/>
                </a:cubicBezTo>
                <a:cubicBezTo>
                  <a:pt x="73" y="132"/>
                  <a:pt x="73" y="122"/>
                  <a:pt x="79" y="115"/>
                </a:cubicBezTo>
                <a:cubicBezTo>
                  <a:pt x="87" y="108"/>
                  <a:pt x="96" y="102"/>
                  <a:pt x="106" y="98"/>
                </a:cubicBezTo>
                <a:cubicBezTo>
                  <a:pt x="110" y="96"/>
                  <a:pt x="114" y="94"/>
                  <a:pt x="119" y="93"/>
                </a:cubicBezTo>
                <a:cubicBezTo>
                  <a:pt x="127" y="89"/>
                  <a:pt x="129" y="81"/>
                  <a:pt x="123" y="75"/>
                </a:cubicBezTo>
                <a:cubicBezTo>
                  <a:pt x="111" y="63"/>
                  <a:pt x="106" y="48"/>
                  <a:pt x="107" y="31"/>
                </a:cubicBezTo>
                <a:cubicBezTo>
                  <a:pt x="107" y="14"/>
                  <a:pt x="118" y="5"/>
                  <a:pt x="134" y="1"/>
                </a:cubicBezTo>
                <a:cubicBezTo>
                  <a:pt x="137" y="0"/>
                  <a:pt x="140" y="0"/>
                  <a:pt x="144" y="0"/>
                </a:cubicBezTo>
                <a:cubicBezTo>
                  <a:pt x="147" y="0"/>
                  <a:pt x="150" y="0"/>
                  <a:pt x="154" y="1"/>
                </a:cubicBezTo>
                <a:cubicBezTo>
                  <a:pt x="170" y="5"/>
                  <a:pt x="180" y="14"/>
                  <a:pt x="181" y="31"/>
                </a:cubicBezTo>
                <a:cubicBezTo>
                  <a:pt x="181" y="48"/>
                  <a:pt x="177" y="63"/>
                  <a:pt x="165" y="75"/>
                </a:cubicBezTo>
                <a:cubicBezTo>
                  <a:pt x="158" y="81"/>
                  <a:pt x="161" y="89"/>
                  <a:pt x="169" y="93"/>
                </a:cubicBezTo>
                <a:cubicBezTo>
                  <a:pt x="173" y="94"/>
                  <a:pt x="178" y="96"/>
                  <a:pt x="182" y="98"/>
                </a:cubicBezTo>
                <a:cubicBezTo>
                  <a:pt x="192" y="102"/>
                  <a:pt x="201" y="108"/>
                  <a:pt x="208" y="115"/>
                </a:cubicBezTo>
                <a:cubicBezTo>
                  <a:pt x="213" y="120"/>
                  <a:pt x="215" y="132"/>
                  <a:pt x="203" y="137"/>
                </a:cubicBezTo>
                <a:close/>
                <a:moveTo>
                  <a:pt x="276" y="124"/>
                </a:moveTo>
                <a:cubicBezTo>
                  <a:pt x="271" y="119"/>
                  <a:pt x="265" y="116"/>
                  <a:pt x="258" y="113"/>
                </a:cubicBezTo>
                <a:cubicBezTo>
                  <a:pt x="255" y="111"/>
                  <a:pt x="252" y="110"/>
                  <a:pt x="249" y="109"/>
                </a:cubicBezTo>
                <a:cubicBezTo>
                  <a:pt x="243" y="107"/>
                  <a:pt x="242" y="101"/>
                  <a:pt x="246" y="97"/>
                </a:cubicBezTo>
                <a:cubicBezTo>
                  <a:pt x="255" y="88"/>
                  <a:pt x="258" y="78"/>
                  <a:pt x="257" y="66"/>
                </a:cubicBezTo>
                <a:cubicBezTo>
                  <a:pt x="257" y="54"/>
                  <a:pt x="250" y="48"/>
                  <a:pt x="239" y="45"/>
                </a:cubicBezTo>
                <a:cubicBezTo>
                  <a:pt x="236" y="44"/>
                  <a:pt x="234" y="44"/>
                  <a:pt x="232" y="44"/>
                </a:cubicBezTo>
                <a:cubicBezTo>
                  <a:pt x="229" y="44"/>
                  <a:pt x="227" y="44"/>
                  <a:pt x="225" y="45"/>
                </a:cubicBezTo>
                <a:cubicBezTo>
                  <a:pt x="213" y="48"/>
                  <a:pt x="206" y="54"/>
                  <a:pt x="206" y="66"/>
                </a:cubicBezTo>
                <a:cubicBezTo>
                  <a:pt x="205" y="78"/>
                  <a:pt x="209" y="88"/>
                  <a:pt x="217" y="97"/>
                </a:cubicBezTo>
                <a:cubicBezTo>
                  <a:pt x="221" y="101"/>
                  <a:pt x="220" y="107"/>
                  <a:pt x="214" y="109"/>
                </a:cubicBezTo>
                <a:cubicBezTo>
                  <a:pt x="214" y="109"/>
                  <a:pt x="214" y="109"/>
                  <a:pt x="213" y="109"/>
                </a:cubicBezTo>
                <a:cubicBezTo>
                  <a:pt x="214" y="110"/>
                  <a:pt x="215" y="111"/>
                  <a:pt x="216" y="112"/>
                </a:cubicBezTo>
                <a:cubicBezTo>
                  <a:pt x="220" y="115"/>
                  <a:pt x="222" y="122"/>
                  <a:pt x="221" y="128"/>
                </a:cubicBezTo>
                <a:cubicBezTo>
                  <a:pt x="220" y="134"/>
                  <a:pt x="216" y="139"/>
                  <a:pt x="209" y="142"/>
                </a:cubicBezTo>
                <a:cubicBezTo>
                  <a:pt x="208" y="143"/>
                  <a:pt x="206" y="143"/>
                  <a:pt x="204" y="144"/>
                </a:cubicBezTo>
                <a:cubicBezTo>
                  <a:pt x="212" y="145"/>
                  <a:pt x="221" y="146"/>
                  <a:pt x="232" y="146"/>
                </a:cubicBezTo>
                <a:cubicBezTo>
                  <a:pt x="244" y="146"/>
                  <a:pt x="254" y="145"/>
                  <a:pt x="264" y="143"/>
                </a:cubicBezTo>
                <a:cubicBezTo>
                  <a:pt x="267" y="142"/>
                  <a:pt x="270" y="141"/>
                  <a:pt x="273" y="140"/>
                </a:cubicBezTo>
                <a:cubicBezTo>
                  <a:pt x="281" y="136"/>
                  <a:pt x="280" y="128"/>
                  <a:pt x="276" y="124"/>
                </a:cubicBezTo>
                <a:close/>
                <a:moveTo>
                  <a:pt x="66" y="128"/>
                </a:moveTo>
                <a:cubicBezTo>
                  <a:pt x="65" y="122"/>
                  <a:pt x="67" y="116"/>
                  <a:pt x="72" y="112"/>
                </a:cubicBezTo>
                <a:cubicBezTo>
                  <a:pt x="73" y="110"/>
                  <a:pt x="75" y="108"/>
                  <a:pt x="77" y="106"/>
                </a:cubicBezTo>
                <a:cubicBezTo>
                  <a:pt x="76" y="106"/>
                  <a:pt x="75" y="105"/>
                  <a:pt x="74" y="105"/>
                </a:cubicBezTo>
                <a:cubicBezTo>
                  <a:pt x="68" y="102"/>
                  <a:pt x="66" y="96"/>
                  <a:pt x="70" y="91"/>
                </a:cubicBezTo>
                <a:cubicBezTo>
                  <a:pt x="80" y="82"/>
                  <a:pt x="83" y="71"/>
                  <a:pt x="83" y="58"/>
                </a:cubicBezTo>
                <a:cubicBezTo>
                  <a:pt x="82" y="44"/>
                  <a:pt x="75" y="37"/>
                  <a:pt x="62" y="34"/>
                </a:cubicBezTo>
                <a:cubicBezTo>
                  <a:pt x="59" y="34"/>
                  <a:pt x="57" y="33"/>
                  <a:pt x="54" y="33"/>
                </a:cubicBezTo>
                <a:cubicBezTo>
                  <a:pt x="52" y="33"/>
                  <a:pt x="49" y="34"/>
                  <a:pt x="47" y="34"/>
                </a:cubicBezTo>
                <a:cubicBezTo>
                  <a:pt x="34" y="37"/>
                  <a:pt x="26" y="44"/>
                  <a:pt x="26" y="58"/>
                </a:cubicBezTo>
                <a:cubicBezTo>
                  <a:pt x="25" y="71"/>
                  <a:pt x="29" y="82"/>
                  <a:pt x="38" y="91"/>
                </a:cubicBezTo>
                <a:cubicBezTo>
                  <a:pt x="43" y="96"/>
                  <a:pt x="41" y="102"/>
                  <a:pt x="35" y="105"/>
                </a:cubicBezTo>
                <a:cubicBezTo>
                  <a:pt x="32" y="106"/>
                  <a:pt x="28" y="107"/>
                  <a:pt x="25" y="109"/>
                </a:cubicBezTo>
                <a:cubicBezTo>
                  <a:pt x="18" y="112"/>
                  <a:pt x="11" y="116"/>
                  <a:pt x="5" y="122"/>
                </a:cubicBezTo>
                <a:cubicBezTo>
                  <a:pt x="0" y="127"/>
                  <a:pt x="0" y="135"/>
                  <a:pt x="9" y="139"/>
                </a:cubicBezTo>
                <a:cubicBezTo>
                  <a:pt x="12" y="141"/>
                  <a:pt x="15" y="142"/>
                  <a:pt x="19" y="143"/>
                </a:cubicBezTo>
                <a:cubicBezTo>
                  <a:pt x="30" y="145"/>
                  <a:pt x="41" y="146"/>
                  <a:pt x="54" y="146"/>
                </a:cubicBezTo>
                <a:cubicBezTo>
                  <a:pt x="65" y="146"/>
                  <a:pt x="75" y="145"/>
                  <a:pt x="83" y="144"/>
                </a:cubicBezTo>
                <a:cubicBezTo>
                  <a:pt x="82" y="143"/>
                  <a:pt x="80" y="143"/>
                  <a:pt x="78" y="142"/>
                </a:cubicBezTo>
                <a:cubicBezTo>
                  <a:pt x="71" y="139"/>
                  <a:pt x="67" y="133"/>
                  <a:pt x="66" y="128"/>
                </a:cubicBezTo>
                <a:close/>
              </a:path>
            </a:pathLst>
          </a:custGeom>
          <a:solidFill>
            <a:schemeClr val="accent4">
              <a:lumMod val="75000"/>
            </a:schemeClr>
          </a:solidFill>
          <a:ln>
            <a:noFill/>
          </a:ln>
        </p:spPr>
        <p:txBody>
          <a:bodyPr lIns="91425" tIns="45700" rIns="91425" bIns="45700"/>
          <a:lstStyle/>
          <a:p>
            <a:endParaRPr lang="en-US"/>
          </a:p>
        </p:txBody>
      </p:sp>
      <p:sp>
        <p:nvSpPr>
          <p:cNvPr id="14" name="Freeform 45">
            <a:extLst>
              <a:ext uri="{FF2B5EF4-FFF2-40B4-BE49-F238E27FC236}">
                <a16:creationId xmlns:a16="http://schemas.microsoft.com/office/drawing/2014/main" id="{4576B202-3C88-4D9B-BC48-9B446CE9D001}"/>
              </a:ext>
            </a:extLst>
          </p:cNvPr>
          <p:cNvSpPr>
            <a:spLocks noEditPoints="1"/>
          </p:cNvSpPr>
          <p:nvPr/>
        </p:nvSpPr>
        <p:spPr bwMode="auto">
          <a:xfrm>
            <a:off x="8961022" y="5837465"/>
            <a:ext cx="660664" cy="711321"/>
          </a:xfrm>
          <a:custGeom>
            <a:avLst/>
            <a:gdLst>
              <a:gd name="T0" fmla="*/ 120 w 270"/>
              <a:gd name="T1" fmla="*/ 207 h 271"/>
              <a:gd name="T2" fmla="*/ 228 w 270"/>
              <a:gd name="T3" fmla="*/ 99 h 271"/>
              <a:gd name="T4" fmla="*/ 232 w 270"/>
              <a:gd name="T5" fmla="*/ 91 h 271"/>
              <a:gd name="T6" fmla="*/ 228 w 270"/>
              <a:gd name="T7" fmla="*/ 83 h 271"/>
              <a:gd name="T8" fmla="*/ 210 w 270"/>
              <a:gd name="T9" fmla="*/ 65 h 271"/>
              <a:gd name="T10" fmla="*/ 202 w 270"/>
              <a:gd name="T11" fmla="*/ 61 h 271"/>
              <a:gd name="T12" fmla="*/ 194 w 270"/>
              <a:gd name="T13" fmla="*/ 65 h 271"/>
              <a:gd name="T14" fmla="*/ 112 w 270"/>
              <a:gd name="T15" fmla="*/ 147 h 271"/>
              <a:gd name="T16" fmla="*/ 75 w 270"/>
              <a:gd name="T17" fmla="*/ 110 h 271"/>
              <a:gd name="T18" fmla="*/ 67 w 270"/>
              <a:gd name="T19" fmla="*/ 106 h 271"/>
              <a:gd name="T20" fmla="*/ 59 w 270"/>
              <a:gd name="T21" fmla="*/ 110 h 271"/>
              <a:gd name="T22" fmla="*/ 41 w 270"/>
              <a:gd name="T23" fmla="*/ 128 h 271"/>
              <a:gd name="T24" fmla="*/ 38 w 270"/>
              <a:gd name="T25" fmla="*/ 136 h 271"/>
              <a:gd name="T26" fmla="*/ 41 w 270"/>
              <a:gd name="T27" fmla="*/ 144 h 271"/>
              <a:gd name="T28" fmla="*/ 104 w 270"/>
              <a:gd name="T29" fmla="*/ 207 h 271"/>
              <a:gd name="T30" fmla="*/ 112 w 270"/>
              <a:gd name="T31" fmla="*/ 210 h 271"/>
              <a:gd name="T32" fmla="*/ 120 w 270"/>
              <a:gd name="T33" fmla="*/ 207 h 271"/>
              <a:gd name="T34" fmla="*/ 270 w 270"/>
              <a:gd name="T35" fmla="*/ 51 h 271"/>
              <a:gd name="T36" fmla="*/ 270 w 270"/>
              <a:gd name="T37" fmla="*/ 220 h 271"/>
              <a:gd name="T38" fmla="*/ 255 w 270"/>
              <a:gd name="T39" fmla="*/ 256 h 271"/>
              <a:gd name="T40" fmla="*/ 219 w 270"/>
              <a:gd name="T41" fmla="*/ 271 h 271"/>
              <a:gd name="T42" fmla="*/ 50 w 270"/>
              <a:gd name="T43" fmla="*/ 271 h 271"/>
              <a:gd name="T44" fmla="*/ 14 w 270"/>
              <a:gd name="T45" fmla="*/ 256 h 271"/>
              <a:gd name="T46" fmla="*/ 0 w 270"/>
              <a:gd name="T47" fmla="*/ 220 h 271"/>
              <a:gd name="T48" fmla="*/ 0 w 270"/>
              <a:gd name="T49" fmla="*/ 51 h 271"/>
              <a:gd name="T50" fmla="*/ 14 w 270"/>
              <a:gd name="T51" fmla="*/ 15 h 271"/>
              <a:gd name="T52" fmla="*/ 50 w 270"/>
              <a:gd name="T53" fmla="*/ 0 h 271"/>
              <a:gd name="T54" fmla="*/ 219 w 270"/>
              <a:gd name="T55" fmla="*/ 0 h 271"/>
              <a:gd name="T56" fmla="*/ 255 w 270"/>
              <a:gd name="T57" fmla="*/ 15 h 271"/>
              <a:gd name="T58" fmla="*/ 270 w 270"/>
              <a:gd name="T59" fmla="*/ 5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0" h="271">
                <a:moveTo>
                  <a:pt x="120" y="207"/>
                </a:moveTo>
                <a:cubicBezTo>
                  <a:pt x="228" y="99"/>
                  <a:pt x="228" y="99"/>
                  <a:pt x="228" y="99"/>
                </a:cubicBezTo>
                <a:cubicBezTo>
                  <a:pt x="230" y="96"/>
                  <a:pt x="232" y="94"/>
                  <a:pt x="232" y="91"/>
                </a:cubicBezTo>
                <a:cubicBezTo>
                  <a:pt x="232" y="88"/>
                  <a:pt x="230" y="85"/>
                  <a:pt x="228" y="83"/>
                </a:cubicBezTo>
                <a:cubicBezTo>
                  <a:pt x="210" y="65"/>
                  <a:pt x="210" y="65"/>
                  <a:pt x="210" y="65"/>
                </a:cubicBezTo>
                <a:cubicBezTo>
                  <a:pt x="208" y="63"/>
                  <a:pt x="205" y="61"/>
                  <a:pt x="202" y="61"/>
                </a:cubicBezTo>
                <a:cubicBezTo>
                  <a:pt x="199" y="61"/>
                  <a:pt x="197" y="63"/>
                  <a:pt x="194" y="65"/>
                </a:cubicBezTo>
                <a:cubicBezTo>
                  <a:pt x="112" y="147"/>
                  <a:pt x="112" y="147"/>
                  <a:pt x="112" y="147"/>
                </a:cubicBezTo>
                <a:cubicBezTo>
                  <a:pt x="75" y="110"/>
                  <a:pt x="75" y="110"/>
                  <a:pt x="75" y="110"/>
                </a:cubicBezTo>
                <a:cubicBezTo>
                  <a:pt x="73" y="108"/>
                  <a:pt x="70" y="106"/>
                  <a:pt x="67" y="106"/>
                </a:cubicBezTo>
                <a:cubicBezTo>
                  <a:pt x="64" y="106"/>
                  <a:pt x="61" y="108"/>
                  <a:pt x="59" y="110"/>
                </a:cubicBezTo>
                <a:cubicBezTo>
                  <a:pt x="41" y="128"/>
                  <a:pt x="41" y="128"/>
                  <a:pt x="41" y="128"/>
                </a:cubicBezTo>
                <a:cubicBezTo>
                  <a:pt x="39" y="130"/>
                  <a:pt x="38" y="133"/>
                  <a:pt x="38" y="136"/>
                </a:cubicBezTo>
                <a:cubicBezTo>
                  <a:pt x="38" y="139"/>
                  <a:pt x="39" y="141"/>
                  <a:pt x="41" y="144"/>
                </a:cubicBezTo>
                <a:cubicBezTo>
                  <a:pt x="104" y="207"/>
                  <a:pt x="104" y="207"/>
                  <a:pt x="104" y="207"/>
                </a:cubicBezTo>
                <a:cubicBezTo>
                  <a:pt x="107" y="209"/>
                  <a:pt x="109" y="210"/>
                  <a:pt x="112" y="210"/>
                </a:cubicBezTo>
                <a:cubicBezTo>
                  <a:pt x="115" y="210"/>
                  <a:pt x="118" y="209"/>
                  <a:pt x="120" y="207"/>
                </a:cubicBezTo>
                <a:close/>
                <a:moveTo>
                  <a:pt x="270" y="51"/>
                </a:moveTo>
                <a:cubicBezTo>
                  <a:pt x="270" y="220"/>
                  <a:pt x="270" y="220"/>
                  <a:pt x="270" y="220"/>
                </a:cubicBezTo>
                <a:cubicBezTo>
                  <a:pt x="270" y="234"/>
                  <a:pt x="265" y="246"/>
                  <a:pt x="255" y="256"/>
                </a:cubicBezTo>
                <a:cubicBezTo>
                  <a:pt x="245" y="266"/>
                  <a:pt x="233" y="271"/>
                  <a:pt x="219" y="271"/>
                </a:cubicBezTo>
                <a:cubicBezTo>
                  <a:pt x="50" y="271"/>
                  <a:pt x="50" y="271"/>
                  <a:pt x="50" y="271"/>
                </a:cubicBezTo>
                <a:cubicBezTo>
                  <a:pt x="36" y="271"/>
                  <a:pt x="24" y="266"/>
                  <a:pt x="14" y="256"/>
                </a:cubicBezTo>
                <a:cubicBezTo>
                  <a:pt x="5" y="246"/>
                  <a:pt x="0" y="234"/>
                  <a:pt x="0" y="220"/>
                </a:cubicBezTo>
                <a:cubicBezTo>
                  <a:pt x="0" y="51"/>
                  <a:pt x="0" y="51"/>
                  <a:pt x="0" y="51"/>
                </a:cubicBezTo>
                <a:cubicBezTo>
                  <a:pt x="0" y="37"/>
                  <a:pt x="5" y="25"/>
                  <a:pt x="14" y="15"/>
                </a:cubicBezTo>
                <a:cubicBezTo>
                  <a:pt x="24" y="5"/>
                  <a:pt x="36" y="0"/>
                  <a:pt x="50" y="0"/>
                </a:cubicBezTo>
                <a:cubicBezTo>
                  <a:pt x="219" y="0"/>
                  <a:pt x="219" y="0"/>
                  <a:pt x="219" y="0"/>
                </a:cubicBezTo>
                <a:cubicBezTo>
                  <a:pt x="233" y="0"/>
                  <a:pt x="245" y="5"/>
                  <a:pt x="255" y="15"/>
                </a:cubicBezTo>
                <a:cubicBezTo>
                  <a:pt x="265" y="25"/>
                  <a:pt x="270" y="37"/>
                  <a:pt x="270" y="51"/>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uk-UA"/>
          </a:p>
        </p:txBody>
      </p:sp>
      <p:sp>
        <p:nvSpPr>
          <p:cNvPr id="15" name="CuadroTexto 14">
            <a:extLst>
              <a:ext uri="{FF2B5EF4-FFF2-40B4-BE49-F238E27FC236}">
                <a16:creationId xmlns:a16="http://schemas.microsoft.com/office/drawing/2014/main" id="{9AE5B2D9-7ACF-4EDB-9708-571167B67CA6}"/>
              </a:ext>
            </a:extLst>
          </p:cNvPr>
          <p:cNvSpPr txBox="1"/>
          <p:nvPr/>
        </p:nvSpPr>
        <p:spPr>
          <a:xfrm>
            <a:off x="912906" y="3333517"/>
            <a:ext cx="5491949" cy="584775"/>
          </a:xfrm>
          <a:prstGeom prst="rect">
            <a:avLst/>
          </a:prstGeom>
          <a:noFill/>
        </p:spPr>
        <p:txBody>
          <a:bodyPr wrap="square">
            <a:spAutoFit/>
          </a:bodyPr>
          <a:lstStyle/>
          <a:p>
            <a:r>
              <a:rPr lang="es-CO" sz="2400" dirty="0">
                <a:solidFill>
                  <a:schemeClr val="accent6">
                    <a:lumMod val="50000"/>
                  </a:schemeClr>
                </a:solidFill>
              </a:rPr>
              <a:t>(2025: </a:t>
            </a:r>
            <a:r>
              <a:rPr lang="es-CO" sz="3200" b="1" dirty="0">
                <a:solidFill>
                  <a:schemeClr val="accent6">
                    <a:lumMod val="50000"/>
                  </a:schemeClr>
                </a:solidFill>
              </a:rPr>
              <a:t>36</a:t>
            </a:r>
            <a:r>
              <a:rPr lang="es-CO" sz="2400" dirty="0">
                <a:solidFill>
                  <a:schemeClr val="accent6">
                    <a:lumMod val="50000"/>
                  </a:schemeClr>
                </a:solidFill>
              </a:rPr>
              <a:t> planes e informes de auditoría)</a:t>
            </a:r>
          </a:p>
        </p:txBody>
      </p:sp>
    </p:spTree>
    <p:extLst>
      <p:ext uri="{BB962C8B-B14F-4D97-AF65-F5344CB8AC3E}">
        <p14:creationId xmlns:p14="http://schemas.microsoft.com/office/powerpoint/2010/main" val="107008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26"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43;p28">
            <a:extLst>
              <a:ext uri="{FF2B5EF4-FFF2-40B4-BE49-F238E27FC236}">
                <a16:creationId xmlns:a16="http://schemas.microsoft.com/office/drawing/2014/main" id="{F5AAC585-12A3-077B-FA35-DEBE69C5186E}"/>
              </a:ext>
            </a:extLst>
          </p:cNvPr>
          <p:cNvGrpSpPr/>
          <p:nvPr/>
        </p:nvGrpSpPr>
        <p:grpSpPr>
          <a:xfrm>
            <a:off x="687127" y="1059041"/>
            <a:ext cx="10532502" cy="1043162"/>
            <a:chOff x="2506026" y="827920"/>
            <a:chExt cx="10084968" cy="1043162"/>
          </a:xfrm>
        </p:grpSpPr>
        <p:sp>
          <p:nvSpPr>
            <p:cNvPr id="5" name="Google Shape;644;p28">
              <a:extLst>
                <a:ext uri="{FF2B5EF4-FFF2-40B4-BE49-F238E27FC236}">
                  <a16:creationId xmlns:a16="http://schemas.microsoft.com/office/drawing/2014/main" id="{B9091BF6-3DF7-A594-DE50-331BA14EF962}"/>
                </a:ext>
              </a:extLst>
            </p:cNvPr>
            <p:cNvSpPr/>
            <p:nvPr/>
          </p:nvSpPr>
          <p:spPr>
            <a:xfrm flipV="1">
              <a:off x="3038924" y="1303010"/>
              <a:ext cx="1261974" cy="45719"/>
            </a:xfrm>
            <a:custGeom>
              <a:avLst/>
              <a:gdLst/>
              <a:ahLst/>
              <a:cxnLst/>
              <a:rect l="l" t="t" r="r" b="b"/>
              <a:pathLst>
                <a:path w="57615" h="1" fill="none" extrusionOk="0">
                  <a:moveTo>
                    <a:pt x="1" y="1"/>
                  </a:moveTo>
                  <a:lnTo>
                    <a:pt x="57615" y="1"/>
                  </a:lnTo>
                </a:path>
              </a:pathLst>
            </a:custGeom>
            <a:noFill/>
            <a:ln w="33625" cap="rnd"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5;p28">
              <a:extLst>
                <a:ext uri="{FF2B5EF4-FFF2-40B4-BE49-F238E27FC236}">
                  <a16:creationId xmlns:a16="http://schemas.microsoft.com/office/drawing/2014/main" id="{67CA5487-DAE4-18E7-22FE-6081E2694B4C}"/>
                </a:ext>
              </a:extLst>
            </p:cNvPr>
            <p:cNvSpPr/>
            <p:nvPr/>
          </p:nvSpPr>
          <p:spPr>
            <a:xfrm>
              <a:off x="2506026" y="1113232"/>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46;p28">
              <a:extLst>
                <a:ext uri="{FF2B5EF4-FFF2-40B4-BE49-F238E27FC236}">
                  <a16:creationId xmlns:a16="http://schemas.microsoft.com/office/drawing/2014/main" id="{D365002A-87FF-FC9E-9F82-FBA439AD35D0}"/>
                </a:ext>
              </a:extLst>
            </p:cNvPr>
            <p:cNvSpPr/>
            <p:nvPr/>
          </p:nvSpPr>
          <p:spPr>
            <a:xfrm>
              <a:off x="2567626" y="1184057"/>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8;p28">
              <a:extLst>
                <a:ext uri="{FF2B5EF4-FFF2-40B4-BE49-F238E27FC236}">
                  <a16:creationId xmlns:a16="http://schemas.microsoft.com/office/drawing/2014/main" id="{0FC3BADB-B9CE-7BC3-7E26-FB8AD3ABABBD}"/>
                </a:ext>
              </a:extLst>
            </p:cNvPr>
            <p:cNvSpPr txBox="1"/>
            <p:nvPr/>
          </p:nvSpPr>
          <p:spPr>
            <a:xfrm>
              <a:off x="7842996" y="827920"/>
              <a:ext cx="4747998" cy="876180"/>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lgn="l"/>
              <a:r>
                <a:rPr lang="es-ES" sz="900" b="1" dirty="0">
                  <a:solidFill>
                    <a:srgbClr val="333333"/>
                  </a:solidFill>
                  <a:latin typeface="Helvetica Neue"/>
                </a:rPr>
                <a:t>IMPULSORES 1 - 2</a:t>
              </a:r>
              <a:endParaRPr lang="es-ES" sz="900" b="1" i="0" dirty="0">
                <a:solidFill>
                  <a:srgbClr val="333333"/>
                </a:solidFill>
                <a:effectLst/>
                <a:latin typeface="Helvetica Neue"/>
              </a:endParaRPr>
            </a:p>
            <a:p>
              <a:pPr marL="171450" indent="-171450" algn="l">
                <a:buFont typeface="Arial" panose="020B0604020202020204" pitchFamily="34" charset="0"/>
                <a:buChar char="•"/>
              </a:pPr>
              <a:r>
                <a:rPr lang="es-ES" sz="900" b="0" i="0" dirty="0">
                  <a:solidFill>
                    <a:srgbClr val="333333"/>
                  </a:solidFill>
                  <a:effectLst/>
                  <a:latin typeface="Helvetica Neue"/>
                </a:rPr>
                <a:t>Renovar o innovar los currículos  de los programas académicos  y  crear programas pertinentes acordes con el proyecto educativo institucional y las tendencias de tecnologías de información y comunicación.</a:t>
              </a:r>
            </a:p>
            <a:p>
              <a:pPr marL="171450" indent="-171450" algn="l">
                <a:buFont typeface="Arial" panose="020B0604020202020204" pitchFamily="34" charset="0"/>
                <a:buChar char="•"/>
              </a:pPr>
              <a:r>
                <a:rPr lang="es-ES" sz="900" b="0" i="0" dirty="0">
                  <a:solidFill>
                    <a:srgbClr val="333333"/>
                  </a:solidFill>
                  <a:effectLst/>
                  <a:latin typeface="Helvetica Neue"/>
                </a:rPr>
                <a:t>Disminuir la deserción y lograr el egreso oportuno</a:t>
              </a:r>
            </a:p>
          </p:txBody>
        </p:sp>
        <p:sp>
          <p:nvSpPr>
            <p:cNvPr id="10" name="Google Shape;649;p28">
              <a:extLst>
                <a:ext uri="{FF2B5EF4-FFF2-40B4-BE49-F238E27FC236}">
                  <a16:creationId xmlns:a16="http://schemas.microsoft.com/office/drawing/2014/main" id="{28134D8E-2515-AAF8-E57F-41660B505E12}"/>
                </a:ext>
              </a:extLst>
            </p:cNvPr>
            <p:cNvSpPr/>
            <p:nvPr/>
          </p:nvSpPr>
          <p:spPr>
            <a:xfrm>
              <a:off x="4082391" y="1031672"/>
              <a:ext cx="3400554" cy="54262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s-CO" sz="1200" i="1" dirty="0">
                  <a:solidFill>
                    <a:srgbClr val="FFFFFF"/>
                  </a:solidFill>
                </a:rPr>
                <a:t>1. Excelencia Académica para la Formación Integral</a:t>
              </a:r>
              <a:endParaRPr sz="1200" i="1" dirty="0">
                <a:solidFill>
                  <a:srgbClr val="FFFFFF"/>
                </a:solidFill>
              </a:endParaRPr>
            </a:p>
          </p:txBody>
        </p:sp>
      </p:grpSp>
      <p:grpSp>
        <p:nvGrpSpPr>
          <p:cNvPr id="11" name="Google Shape;650;p28">
            <a:extLst>
              <a:ext uri="{FF2B5EF4-FFF2-40B4-BE49-F238E27FC236}">
                <a16:creationId xmlns:a16="http://schemas.microsoft.com/office/drawing/2014/main" id="{1753DC0E-98D6-C426-A559-A4D0D7F5B345}"/>
              </a:ext>
            </a:extLst>
          </p:cNvPr>
          <p:cNvGrpSpPr/>
          <p:nvPr/>
        </p:nvGrpSpPr>
        <p:grpSpPr>
          <a:xfrm>
            <a:off x="1420734" y="1962774"/>
            <a:ext cx="10434658" cy="1681993"/>
            <a:chOff x="3199884" y="1548226"/>
            <a:chExt cx="10434658" cy="1681993"/>
          </a:xfrm>
        </p:grpSpPr>
        <p:sp>
          <p:nvSpPr>
            <p:cNvPr id="12" name="Google Shape;651;p28">
              <a:extLst>
                <a:ext uri="{FF2B5EF4-FFF2-40B4-BE49-F238E27FC236}">
                  <a16:creationId xmlns:a16="http://schemas.microsoft.com/office/drawing/2014/main" id="{4F6F5133-AB6A-348A-899E-AFE8A546C3DA}"/>
                </a:ext>
              </a:extLst>
            </p:cNvPr>
            <p:cNvSpPr/>
            <p:nvPr/>
          </p:nvSpPr>
          <p:spPr>
            <a:xfrm>
              <a:off x="3554732" y="2049176"/>
              <a:ext cx="737600" cy="25"/>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2;p28">
              <a:extLst>
                <a:ext uri="{FF2B5EF4-FFF2-40B4-BE49-F238E27FC236}">
                  <a16:creationId xmlns:a16="http://schemas.microsoft.com/office/drawing/2014/main" id="{8E5C50AB-209E-7388-CF8F-C8E90A45689C}"/>
                </a:ext>
              </a:extLst>
            </p:cNvPr>
            <p:cNvSpPr/>
            <p:nvPr/>
          </p:nvSpPr>
          <p:spPr>
            <a:xfrm>
              <a:off x="3199884" y="1548226"/>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3;p28">
              <a:extLst>
                <a:ext uri="{FF2B5EF4-FFF2-40B4-BE49-F238E27FC236}">
                  <a16:creationId xmlns:a16="http://schemas.microsoft.com/office/drawing/2014/main" id="{85015E2D-BF1A-E3E9-BC67-9BE68B7B7BAC}"/>
                </a:ext>
              </a:extLst>
            </p:cNvPr>
            <p:cNvSpPr/>
            <p:nvPr/>
          </p:nvSpPr>
          <p:spPr>
            <a:xfrm>
              <a:off x="3261509" y="1619376"/>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6;p28">
              <a:extLst>
                <a:ext uri="{FF2B5EF4-FFF2-40B4-BE49-F238E27FC236}">
                  <a16:creationId xmlns:a16="http://schemas.microsoft.com/office/drawing/2014/main" id="{F1B2B75E-7DC7-48A8-A743-11B04B8F2755}"/>
                </a:ext>
              </a:extLst>
            </p:cNvPr>
            <p:cNvSpPr/>
            <p:nvPr/>
          </p:nvSpPr>
          <p:spPr>
            <a:xfrm>
              <a:off x="4292331" y="1750775"/>
              <a:ext cx="3182047" cy="596828"/>
            </a:xfrm>
            <a:prstGeom prst="roundRect">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i="1" dirty="0">
                  <a:solidFill>
                    <a:srgbClr val="FFFFFF"/>
                  </a:solidFill>
                  <a:latin typeface="Fira Sans Extra Condensed Medium"/>
                  <a:ea typeface="Fira Sans Extra Condensed Medium"/>
                  <a:cs typeface="Fira Sans Extra Condensed Medium"/>
                  <a:sym typeface="Fira Sans Extra Condensed Medium"/>
                </a:rPr>
                <a:t>2. Creación, Gestión y Transferencia del conocimiento</a:t>
              </a:r>
              <a:endParaRPr sz="1200" i="1" dirty="0">
                <a:solidFill>
                  <a:srgbClr val="FFFFFF"/>
                </a:solidFill>
              </a:endParaRPr>
            </a:p>
          </p:txBody>
        </p:sp>
        <p:sp>
          <p:nvSpPr>
            <p:cNvPr id="18" name="Google Shape;657;p28">
              <a:extLst>
                <a:ext uri="{FF2B5EF4-FFF2-40B4-BE49-F238E27FC236}">
                  <a16:creationId xmlns:a16="http://schemas.microsoft.com/office/drawing/2014/main" id="{75088E01-C5E5-7C1C-331F-AF2353B9C130}"/>
                </a:ext>
              </a:extLst>
            </p:cNvPr>
            <p:cNvSpPr txBox="1"/>
            <p:nvPr/>
          </p:nvSpPr>
          <p:spPr>
            <a:xfrm>
              <a:off x="7989437" y="1693777"/>
              <a:ext cx="5645105" cy="1536442"/>
            </a:xfrm>
            <a:prstGeom prst="rect">
              <a:avLst/>
            </a:prstGeom>
            <a:solidFill>
              <a:srgbClr val="FFFFCC"/>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l"/>
              <a:r>
                <a:rPr lang="es-ES" sz="900" b="1" i="1" dirty="0">
                  <a:solidFill>
                    <a:srgbClr val="333333"/>
                  </a:solidFill>
                  <a:effectLst/>
                  <a:latin typeface="Helvetica Neue"/>
                </a:rPr>
                <a:t>IMPULSORES  3 - 4</a:t>
              </a:r>
            </a:p>
            <a:p>
              <a:pPr marL="171450" indent="-171450" algn="l">
                <a:buFont typeface="Arial" panose="020B0604020202020204" pitchFamily="34" charset="0"/>
                <a:buChar char="•"/>
              </a:pPr>
              <a:r>
                <a:rPr lang="es-ES" sz="900" b="0" i="1" dirty="0">
                  <a:solidFill>
                    <a:srgbClr val="333333"/>
                  </a:solidFill>
                  <a:effectLst/>
                  <a:latin typeface="Helvetica Neue"/>
                </a:rPr>
                <a:t>Gestionar la generación de conocimiento, la creación artística, los productos de desarrollo tecnológico y los emprendimientos pertinentes con las demandas y necesidades de la sociedad  y las fronteras de la ciencia, para lograr que los grupos de investigación obtengan reconocimiento y mejoren su clasificación en la medición realizada por MinCiencias, los productos de desarrollo tecnológico sean transferidos a la sociedad y se  incrementen las capacidades de emprendimiento de la comunidad universitaria.</a:t>
              </a:r>
            </a:p>
            <a:p>
              <a:pPr marL="171450" indent="-171450" algn="l">
                <a:buFont typeface="Arial" panose="020B0604020202020204" pitchFamily="34" charset="0"/>
                <a:buChar char="•"/>
              </a:pPr>
              <a:r>
                <a:rPr lang="es-ES" sz="900" b="0" i="1" dirty="0">
                  <a:solidFill>
                    <a:srgbClr val="333333"/>
                  </a:solidFill>
                  <a:effectLst/>
                  <a:latin typeface="Helvetica Neue"/>
                </a:rPr>
                <a:t>Consolidar la oferta de servicios de extensión con impacto a nivel regional, nacional e internacional a través de la promoción  de estos servicios que permitan aumentar la comercialización y transferencia de las capacidades institucionales </a:t>
              </a:r>
            </a:p>
          </p:txBody>
        </p:sp>
      </p:grpSp>
      <p:grpSp>
        <p:nvGrpSpPr>
          <p:cNvPr id="19" name="Google Shape;658;p28">
            <a:extLst>
              <a:ext uri="{FF2B5EF4-FFF2-40B4-BE49-F238E27FC236}">
                <a16:creationId xmlns:a16="http://schemas.microsoft.com/office/drawing/2014/main" id="{7BFAA899-FDE2-D26F-6CDB-4E4E41BE15CC}"/>
              </a:ext>
            </a:extLst>
          </p:cNvPr>
          <p:cNvGrpSpPr/>
          <p:nvPr/>
        </p:nvGrpSpPr>
        <p:grpSpPr>
          <a:xfrm>
            <a:off x="1699264" y="3041388"/>
            <a:ext cx="9822638" cy="1741661"/>
            <a:chOff x="3522071" y="2650547"/>
            <a:chExt cx="9822638" cy="1741661"/>
          </a:xfrm>
        </p:grpSpPr>
        <p:sp>
          <p:nvSpPr>
            <p:cNvPr id="20" name="Google Shape;659;p28">
              <a:extLst>
                <a:ext uri="{FF2B5EF4-FFF2-40B4-BE49-F238E27FC236}">
                  <a16:creationId xmlns:a16="http://schemas.microsoft.com/office/drawing/2014/main" id="{D2D769CA-22E1-524C-EA6E-1485060D87C6}"/>
                </a:ext>
              </a:extLst>
            </p:cNvPr>
            <p:cNvSpPr/>
            <p:nvPr/>
          </p:nvSpPr>
          <p:spPr>
            <a:xfrm>
              <a:off x="4064513" y="3030430"/>
              <a:ext cx="271475" cy="0"/>
            </a:xfrm>
            <a:custGeom>
              <a:avLst/>
              <a:gdLst/>
              <a:ahLst/>
              <a:cxnLst/>
              <a:rect l="l" t="t" r="r" b="b"/>
              <a:pathLst>
                <a:path w="10859" fill="none" extrusionOk="0">
                  <a:moveTo>
                    <a:pt x="1" y="0"/>
                  </a:moveTo>
                  <a:lnTo>
                    <a:pt x="10859" y="0"/>
                  </a:lnTo>
                </a:path>
              </a:pathLst>
            </a:custGeom>
            <a:noFill/>
            <a:ln w="33625" cap="rnd" cmpd="sng">
              <a:solidFill>
                <a:srgbClr val="5EB2F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0;p28">
              <a:extLst>
                <a:ext uri="{FF2B5EF4-FFF2-40B4-BE49-F238E27FC236}">
                  <a16:creationId xmlns:a16="http://schemas.microsoft.com/office/drawing/2014/main" id="{10A02218-9E58-795F-2B48-CF0417887FEF}"/>
                </a:ext>
              </a:extLst>
            </p:cNvPr>
            <p:cNvSpPr/>
            <p:nvPr/>
          </p:nvSpPr>
          <p:spPr>
            <a:xfrm>
              <a:off x="3522071" y="2650547"/>
              <a:ext cx="656350" cy="757850"/>
            </a:xfrm>
            <a:custGeom>
              <a:avLst/>
              <a:gdLst/>
              <a:ahLst/>
              <a:cxnLst/>
              <a:rect l="l" t="t" r="r" b="b"/>
              <a:pathLst>
                <a:path w="26254" h="30314" extrusionOk="0">
                  <a:moveTo>
                    <a:pt x="13121" y="1"/>
                  </a:moveTo>
                  <a:lnTo>
                    <a:pt x="0" y="7585"/>
                  </a:lnTo>
                  <a:lnTo>
                    <a:pt x="0" y="22741"/>
                  </a:lnTo>
                  <a:lnTo>
                    <a:pt x="13121" y="30314"/>
                  </a:lnTo>
                  <a:lnTo>
                    <a:pt x="26253" y="22741"/>
                  </a:lnTo>
                  <a:lnTo>
                    <a:pt x="26253" y="7585"/>
                  </a:lnTo>
                  <a:lnTo>
                    <a:pt x="13121" y="1"/>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61;p28">
              <a:extLst>
                <a:ext uri="{FF2B5EF4-FFF2-40B4-BE49-F238E27FC236}">
                  <a16:creationId xmlns:a16="http://schemas.microsoft.com/office/drawing/2014/main" id="{4312D084-FCB8-74DB-137B-333FD0A7C551}"/>
                </a:ext>
              </a:extLst>
            </p:cNvPr>
            <p:cNvSpPr/>
            <p:nvPr/>
          </p:nvSpPr>
          <p:spPr>
            <a:xfrm>
              <a:off x="3583371" y="2721697"/>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63;p28">
              <a:extLst>
                <a:ext uri="{FF2B5EF4-FFF2-40B4-BE49-F238E27FC236}">
                  <a16:creationId xmlns:a16="http://schemas.microsoft.com/office/drawing/2014/main" id="{AA7762BB-6458-EE75-E061-A0C6E93AF485}"/>
                </a:ext>
              </a:extLst>
            </p:cNvPr>
            <p:cNvSpPr/>
            <p:nvPr/>
          </p:nvSpPr>
          <p:spPr>
            <a:xfrm>
              <a:off x="4372287" y="2784119"/>
              <a:ext cx="3182047" cy="505998"/>
            </a:xfrm>
            <a:prstGeom prst="roundRect">
              <a:avLst>
                <a:gd name="adj" fmla="val 50000"/>
              </a:avLst>
            </a:pr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i="1" dirty="0">
                  <a:solidFill>
                    <a:srgbClr val="FFFFFF"/>
                  </a:solidFill>
                  <a:latin typeface="Fira Sans Extra Condensed Medium"/>
                  <a:ea typeface="Fira Sans Extra Condensed Medium"/>
                  <a:cs typeface="Fira Sans Extra Condensed Medium"/>
                  <a:sym typeface="Fira Sans Extra Condensed Medium"/>
                </a:rPr>
                <a:t>3. Gestión del contexto y visibilidad Nacional e Internacional</a:t>
              </a:r>
              <a:endParaRPr sz="1200" i="1" dirty="0">
                <a:solidFill>
                  <a:srgbClr val="FFFFFF"/>
                </a:solidFill>
              </a:endParaRPr>
            </a:p>
          </p:txBody>
        </p:sp>
        <p:sp>
          <p:nvSpPr>
            <p:cNvPr id="25" name="Google Shape;664;p28">
              <a:extLst>
                <a:ext uri="{FF2B5EF4-FFF2-40B4-BE49-F238E27FC236}">
                  <a16:creationId xmlns:a16="http://schemas.microsoft.com/office/drawing/2014/main" id="{EA63BF9C-A853-FAD9-63FE-78577BBE3806}"/>
                </a:ext>
              </a:extLst>
            </p:cNvPr>
            <p:cNvSpPr txBox="1"/>
            <p:nvPr/>
          </p:nvSpPr>
          <p:spPr>
            <a:xfrm>
              <a:off x="8012640" y="3422889"/>
              <a:ext cx="5332069" cy="969319"/>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algn="l"/>
              <a:r>
                <a:rPr lang="es-ES" sz="900" b="1" i="1" dirty="0">
                  <a:solidFill>
                    <a:srgbClr val="333333"/>
                  </a:solidFill>
                  <a:latin typeface="Helvetica Neue"/>
                </a:rPr>
                <a:t>IMPULSORES 5 - 6</a:t>
              </a:r>
              <a:endParaRPr lang="es-ES" sz="900" b="1" i="1" dirty="0">
                <a:solidFill>
                  <a:srgbClr val="333333"/>
                </a:solidFill>
                <a:effectLst/>
                <a:latin typeface="Helvetica Neue"/>
              </a:endParaRPr>
            </a:p>
            <a:p>
              <a:pPr marL="171450" indent="-171450" algn="l">
                <a:buFont typeface="Arial" panose="020B0604020202020204" pitchFamily="34" charset="0"/>
                <a:buChar char="•"/>
              </a:pPr>
              <a:r>
                <a:rPr lang="es-ES" sz="900" b="0" i="1" dirty="0">
                  <a:solidFill>
                    <a:srgbClr val="333333"/>
                  </a:solidFill>
                  <a:effectLst/>
                  <a:latin typeface="Helvetica Neue"/>
                </a:rPr>
                <a:t>Contribuir al desarrollo regional sostenible mediante el aprovechamiento y la transformación de bienes y  servicios,  mediante la incidencia en políticas públicas, programas, proyectos y acciones, que sean pertinentes a las capacidades académicas e investigativas de la universidad.</a:t>
              </a:r>
            </a:p>
            <a:p>
              <a:pPr marL="171450" indent="-171450" algn="l">
                <a:buFont typeface="Arial" panose="020B0604020202020204" pitchFamily="34" charset="0"/>
                <a:buChar char="•"/>
              </a:pPr>
              <a:r>
                <a:rPr lang="es-ES" sz="900" b="0" i="1" dirty="0">
                  <a:solidFill>
                    <a:srgbClr val="333333"/>
                  </a:solidFill>
                  <a:effectLst/>
                  <a:latin typeface="Helvetica Neue"/>
                </a:rPr>
                <a:t>Lograr que los programas académicos tengan  visibilidad nacional e  internacional.</a:t>
              </a:r>
            </a:p>
          </p:txBody>
        </p:sp>
      </p:grpSp>
      <p:grpSp>
        <p:nvGrpSpPr>
          <p:cNvPr id="26" name="Google Shape;665;p28">
            <a:extLst>
              <a:ext uri="{FF2B5EF4-FFF2-40B4-BE49-F238E27FC236}">
                <a16:creationId xmlns:a16="http://schemas.microsoft.com/office/drawing/2014/main" id="{46B9DBBD-8886-357F-BD80-263CD745878B}"/>
              </a:ext>
            </a:extLst>
          </p:cNvPr>
          <p:cNvGrpSpPr/>
          <p:nvPr/>
        </p:nvGrpSpPr>
        <p:grpSpPr>
          <a:xfrm>
            <a:off x="1440841" y="4089066"/>
            <a:ext cx="9778788" cy="2618937"/>
            <a:chOff x="3175680" y="3569645"/>
            <a:chExt cx="9778788" cy="2618937"/>
          </a:xfrm>
        </p:grpSpPr>
        <p:sp>
          <p:nvSpPr>
            <p:cNvPr id="27" name="Google Shape;666;p28">
              <a:extLst>
                <a:ext uri="{FF2B5EF4-FFF2-40B4-BE49-F238E27FC236}">
                  <a16:creationId xmlns:a16="http://schemas.microsoft.com/office/drawing/2014/main" id="{FCEB9922-8160-3BE4-D68E-F23EE8D76B5D}"/>
                </a:ext>
              </a:extLst>
            </p:cNvPr>
            <p:cNvSpPr/>
            <p:nvPr/>
          </p:nvSpPr>
          <p:spPr>
            <a:xfrm>
              <a:off x="3558888" y="3868087"/>
              <a:ext cx="737600" cy="25"/>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67;p28">
              <a:extLst>
                <a:ext uri="{FF2B5EF4-FFF2-40B4-BE49-F238E27FC236}">
                  <a16:creationId xmlns:a16="http://schemas.microsoft.com/office/drawing/2014/main" id="{7D123617-2F8C-02A3-827A-A050919059F5}"/>
                </a:ext>
              </a:extLst>
            </p:cNvPr>
            <p:cNvSpPr/>
            <p:nvPr/>
          </p:nvSpPr>
          <p:spPr>
            <a:xfrm>
              <a:off x="3175680" y="3569645"/>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68;p28">
              <a:extLst>
                <a:ext uri="{FF2B5EF4-FFF2-40B4-BE49-F238E27FC236}">
                  <a16:creationId xmlns:a16="http://schemas.microsoft.com/office/drawing/2014/main" id="{DF1EFAE7-D429-7352-E539-A02FFCECFEE2}"/>
                </a:ext>
              </a:extLst>
            </p:cNvPr>
            <p:cNvSpPr/>
            <p:nvPr/>
          </p:nvSpPr>
          <p:spPr>
            <a:xfrm>
              <a:off x="3237305" y="3640470"/>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70;p28">
              <a:extLst>
                <a:ext uri="{FF2B5EF4-FFF2-40B4-BE49-F238E27FC236}">
                  <a16:creationId xmlns:a16="http://schemas.microsoft.com/office/drawing/2014/main" id="{C79DB64B-9EC7-6F61-93D5-E73BE9E81A66}"/>
                </a:ext>
              </a:extLst>
            </p:cNvPr>
            <p:cNvSpPr/>
            <p:nvPr/>
          </p:nvSpPr>
          <p:spPr>
            <a:xfrm>
              <a:off x="4210002" y="3581932"/>
              <a:ext cx="3306465" cy="528622"/>
            </a:xfrm>
            <a:prstGeom prst="roundRect">
              <a:avLst>
                <a:gd name="adj" fmla="val 50000"/>
              </a:avLst>
            </a:prstGeom>
            <a:solidFill>
              <a:srgbClr val="E4061B"/>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i="1" dirty="0">
                  <a:solidFill>
                    <a:srgbClr val="FFFFFF"/>
                  </a:solidFill>
                  <a:latin typeface="Fira Sans Extra Condensed Medium"/>
                  <a:ea typeface="Fira Sans Extra Condensed Medium"/>
                  <a:cs typeface="Fira Sans Extra Condensed Medium"/>
                  <a:sym typeface="Fira Sans Extra Condensed Medium"/>
                </a:rPr>
                <a:t>4. Gestión y sostenibilidad Institucional</a:t>
              </a:r>
              <a:endParaRPr sz="1200" i="1" dirty="0">
                <a:solidFill>
                  <a:srgbClr val="FFFFFF"/>
                </a:solidFill>
              </a:endParaRPr>
            </a:p>
          </p:txBody>
        </p:sp>
        <p:sp>
          <p:nvSpPr>
            <p:cNvPr id="32" name="Google Shape;671;p28">
              <a:extLst>
                <a:ext uri="{FF2B5EF4-FFF2-40B4-BE49-F238E27FC236}">
                  <a16:creationId xmlns:a16="http://schemas.microsoft.com/office/drawing/2014/main" id="{21BB84EE-35DB-20A2-E849-20FFE349951A}"/>
                </a:ext>
              </a:extLst>
            </p:cNvPr>
            <p:cNvSpPr txBox="1"/>
            <p:nvPr/>
          </p:nvSpPr>
          <p:spPr>
            <a:xfrm>
              <a:off x="7786695" y="4432591"/>
              <a:ext cx="5167773" cy="1755991"/>
            </a:xfrm>
            <a:prstGeom prst="rect">
              <a:avLst/>
            </a:prstGeom>
            <a:solidFill>
              <a:srgbClr val="FFCC99"/>
            </a:solidFill>
            <a:ln>
              <a:solidFill>
                <a:schemeClr val="tx1"/>
              </a:solid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algn="l"/>
              <a:r>
                <a:rPr lang="es-ES" sz="900" b="1" i="1" dirty="0">
                  <a:solidFill>
                    <a:srgbClr val="333333"/>
                  </a:solidFill>
                  <a:effectLst/>
                  <a:latin typeface="Helvetica Neue"/>
                </a:rPr>
                <a:t>IMPULSORES 7 - 8 - 9 - 10</a:t>
              </a:r>
            </a:p>
            <a:p>
              <a:pPr marL="171450" indent="-171450" algn="l">
                <a:buFont typeface="Arial" panose="020B0604020202020204" pitchFamily="34" charset="0"/>
                <a:buChar char="•"/>
              </a:pPr>
              <a:r>
                <a:rPr lang="es-ES" sz="900" b="0" i="1" dirty="0">
                  <a:solidFill>
                    <a:srgbClr val="333333"/>
                  </a:solidFill>
                  <a:effectLst/>
                  <a:latin typeface="Helvetica Neue"/>
                </a:rPr>
                <a:t>Fortalecer la cultura de la legalidad, la transparencia, el gobierno corporativo y promover la participación ciudadana como ejes transversales del desarrollo institucional.</a:t>
              </a:r>
            </a:p>
            <a:p>
              <a:pPr marL="171450" indent="-171450" algn="l">
                <a:buFont typeface="Arial" panose="020B0604020202020204" pitchFamily="34" charset="0"/>
                <a:buChar char="•"/>
              </a:pPr>
              <a:r>
                <a:rPr lang="es-ES" sz="900" b="0" i="1" dirty="0">
                  <a:solidFill>
                    <a:srgbClr val="333333"/>
                  </a:solidFill>
                  <a:effectLst/>
                  <a:latin typeface="Helvetica Neue"/>
                </a:rPr>
                <a:t>Potenciar y garantizar los medios educativos, la infraestructura tecnológica y sistemas de información integrados, de acuerdo a las necesidades de la Universidad que soporten los procesos misionales y administrativos.</a:t>
              </a:r>
            </a:p>
            <a:p>
              <a:pPr marL="171450" indent="-171450" algn="l">
                <a:buFont typeface="Arial" panose="020B0604020202020204" pitchFamily="34" charset="0"/>
                <a:buChar char="•"/>
              </a:pPr>
              <a:r>
                <a:rPr lang="es-ES" sz="900" b="0" i="1" dirty="0">
                  <a:solidFill>
                    <a:srgbClr val="333333"/>
                  </a:solidFill>
                  <a:effectLst/>
                  <a:latin typeface="Helvetica Neue"/>
                </a:rPr>
                <a:t>Fortalecer la sostenibilidad ambiental y la gestión estratégica del campus para aportar al desarrollo social, mejorando continuamente el índice de contribución al desarrollo sostenible.</a:t>
              </a:r>
            </a:p>
            <a:p>
              <a:pPr marL="171450" indent="-171450" algn="l">
                <a:buFont typeface="Arial" panose="020B0604020202020204" pitchFamily="34" charset="0"/>
                <a:buChar char="•"/>
              </a:pPr>
              <a:r>
                <a:rPr lang="es-ES" sz="900" b="0" i="1" dirty="0">
                  <a:solidFill>
                    <a:srgbClr val="333333"/>
                  </a:solidFill>
                  <a:effectLst/>
                  <a:latin typeface="Helvetica Neue"/>
                </a:rPr>
                <a:t>Fortalecer la sostenibilidad institucional a través de la gestión y la conservación de los recursos financieros, así como por el desarrollo humano y organizacional, que soporten el funcionamiento y la operación de la Institución</a:t>
              </a:r>
            </a:p>
          </p:txBody>
        </p:sp>
      </p:grpSp>
      <p:grpSp>
        <p:nvGrpSpPr>
          <p:cNvPr id="33" name="Google Shape;672;p28">
            <a:extLst>
              <a:ext uri="{FF2B5EF4-FFF2-40B4-BE49-F238E27FC236}">
                <a16:creationId xmlns:a16="http://schemas.microsoft.com/office/drawing/2014/main" id="{1F343960-F620-5561-67EF-4B36D3959EEE}"/>
              </a:ext>
            </a:extLst>
          </p:cNvPr>
          <p:cNvGrpSpPr/>
          <p:nvPr/>
        </p:nvGrpSpPr>
        <p:grpSpPr>
          <a:xfrm>
            <a:off x="746882" y="4693727"/>
            <a:ext cx="4917164" cy="2035746"/>
            <a:chOff x="2565781" y="4117126"/>
            <a:chExt cx="4917164" cy="2035746"/>
          </a:xfrm>
        </p:grpSpPr>
        <p:sp>
          <p:nvSpPr>
            <p:cNvPr id="34" name="Google Shape;673;p28">
              <a:extLst>
                <a:ext uri="{FF2B5EF4-FFF2-40B4-BE49-F238E27FC236}">
                  <a16:creationId xmlns:a16="http://schemas.microsoft.com/office/drawing/2014/main" id="{E5E9391D-BCBF-AF2F-41DD-D915D7A9B08B}"/>
                </a:ext>
              </a:extLst>
            </p:cNvPr>
            <p:cNvSpPr/>
            <p:nvPr/>
          </p:nvSpPr>
          <p:spPr>
            <a:xfrm>
              <a:off x="2824223" y="4679415"/>
              <a:ext cx="1440375" cy="25"/>
            </a:xfrm>
            <a:custGeom>
              <a:avLst/>
              <a:gdLst/>
              <a:ahLst/>
              <a:cxnLst/>
              <a:rect l="l" t="t" r="r" b="b"/>
              <a:pathLst>
                <a:path w="57615" h="1" fill="none" extrusionOk="0">
                  <a:moveTo>
                    <a:pt x="1" y="0"/>
                  </a:moveTo>
                  <a:lnTo>
                    <a:pt x="57615" y="0"/>
                  </a:lnTo>
                </a:path>
              </a:pathLst>
            </a:custGeom>
            <a:noFill/>
            <a:ln w="33625" cap="rnd" cmpd="sng">
              <a:solidFill>
                <a:srgbClr val="0070C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74;p28">
              <a:extLst>
                <a:ext uri="{FF2B5EF4-FFF2-40B4-BE49-F238E27FC236}">
                  <a16:creationId xmlns:a16="http://schemas.microsoft.com/office/drawing/2014/main" id="{2DAC8C4E-184D-3709-38A9-8D20E78BE977}"/>
                </a:ext>
              </a:extLst>
            </p:cNvPr>
            <p:cNvSpPr/>
            <p:nvPr/>
          </p:nvSpPr>
          <p:spPr>
            <a:xfrm>
              <a:off x="2565781" y="4117126"/>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75;p28">
              <a:extLst>
                <a:ext uri="{FF2B5EF4-FFF2-40B4-BE49-F238E27FC236}">
                  <a16:creationId xmlns:a16="http://schemas.microsoft.com/office/drawing/2014/main" id="{82B6E4B2-3000-722F-ED80-C4EE748F4452}"/>
                </a:ext>
              </a:extLst>
            </p:cNvPr>
            <p:cNvSpPr/>
            <p:nvPr/>
          </p:nvSpPr>
          <p:spPr>
            <a:xfrm>
              <a:off x="2627381" y="4187976"/>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77;p28">
              <a:extLst>
                <a:ext uri="{FF2B5EF4-FFF2-40B4-BE49-F238E27FC236}">
                  <a16:creationId xmlns:a16="http://schemas.microsoft.com/office/drawing/2014/main" id="{BF998245-D090-2BA3-5796-90C32AD9047C}"/>
                </a:ext>
              </a:extLst>
            </p:cNvPr>
            <p:cNvSpPr/>
            <p:nvPr/>
          </p:nvSpPr>
          <p:spPr>
            <a:xfrm>
              <a:off x="3825345" y="4481728"/>
              <a:ext cx="3657600" cy="519246"/>
            </a:xfrm>
            <a:prstGeom prst="roundRect">
              <a:avLst>
                <a:gd name="adj" fmla="val 50000"/>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i="1" dirty="0">
                  <a:solidFill>
                    <a:srgbClr val="FFFFFF"/>
                  </a:solidFill>
                  <a:latin typeface="Fira Sans Extra Condensed Medium"/>
                  <a:sym typeface="Fira Sans Extra Condensed Medium"/>
                </a:rPr>
                <a:t>5. Bienestar Institucional, Calidad de Vida e Inclusión en contextos Universitarios</a:t>
              </a:r>
              <a:endParaRPr sz="1200" i="1" dirty="0">
                <a:solidFill>
                  <a:srgbClr val="FFFFFF"/>
                </a:solidFill>
              </a:endParaRPr>
            </a:p>
          </p:txBody>
        </p:sp>
        <p:sp>
          <p:nvSpPr>
            <p:cNvPr id="39" name="Google Shape;678;p28">
              <a:extLst>
                <a:ext uri="{FF2B5EF4-FFF2-40B4-BE49-F238E27FC236}">
                  <a16:creationId xmlns:a16="http://schemas.microsoft.com/office/drawing/2014/main" id="{6C779889-FCBF-BCA7-D674-29FF6B62FEB8}"/>
                </a:ext>
              </a:extLst>
            </p:cNvPr>
            <p:cNvSpPr txBox="1"/>
            <p:nvPr/>
          </p:nvSpPr>
          <p:spPr>
            <a:xfrm>
              <a:off x="4112888" y="5403113"/>
              <a:ext cx="3338282" cy="749759"/>
            </a:xfrm>
            <a:prstGeom prst="rect">
              <a:avLst/>
            </a:prstGeom>
            <a:ln w="3175">
              <a:solidFill>
                <a:schemeClr val="tx1"/>
              </a:solidFill>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algn="l"/>
              <a:r>
                <a:rPr lang="es-ES" sz="900" b="1" i="1" dirty="0">
                  <a:solidFill>
                    <a:srgbClr val="333333"/>
                  </a:solidFill>
                  <a:effectLst/>
                  <a:latin typeface="Helvetica Neue"/>
                </a:rPr>
                <a:t>IMPULSOR 11</a:t>
              </a:r>
            </a:p>
            <a:p>
              <a:pPr marL="171450" indent="-171450" algn="l">
                <a:buFont typeface="Arial" panose="020B0604020202020204" pitchFamily="34" charset="0"/>
                <a:buChar char="•"/>
              </a:pPr>
              <a:r>
                <a:rPr lang="es-ES" sz="900" b="0" i="1" dirty="0">
                  <a:solidFill>
                    <a:srgbClr val="333333"/>
                  </a:solidFill>
                  <a:effectLst/>
                  <a:latin typeface="Helvetica Neue"/>
                </a:rPr>
                <a:t>Contribuir al mejoramiento de la calidad de vida en contextos universitarios</a:t>
              </a:r>
            </a:p>
          </p:txBody>
        </p:sp>
      </p:grpSp>
      <p:cxnSp>
        <p:nvCxnSpPr>
          <p:cNvPr id="45" name="Conector: angular 44">
            <a:extLst>
              <a:ext uri="{FF2B5EF4-FFF2-40B4-BE49-F238E27FC236}">
                <a16:creationId xmlns:a16="http://schemas.microsoft.com/office/drawing/2014/main" id="{8C99C539-E34D-43CC-2BA3-41039A56A3BC}"/>
              </a:ext>
            </a:extLst>
          </p:cNvPr>
          <p:cNvCxnSpPr>
            <a:cxnSpLocks/>
            <a:stCxn id="10" idx="0"/>
            <a:endCxn id="9" idx="0"/>
          </p:cNvCxnSpPr>
          <p:nvPr/>
        </p:nvCxnSpPr>
        <p:spPr>
          <a:xfrm rot="5400000" flipH="1" flipV="1">
            <a:off x="6322851" y="-1154636"/>
            <a:ext cx="203752" cy="4631107"/>
          </a:xfrm>
          <a:prstGeom prst="bentConnector3">
            <a:avLst>
              <a:gd name="adj1" fmla="val 212195"/>
            </a:avLst>
          </a:prstGeom>
        </p:spPr>
        <p:style>
          <a:lnRef idx="1">
            <a:schemeClr val="dk1"/>
          </a:lnRef>
          <a:fillRef idx="0">
            <a:schemeClr val="dk1"/>
          </a:fillRef>
          <a:effectRef idx="0">
            <a:schemeClr val="dk1"/>
          </a:effectRef>
          <a:fontRef idx="minor">
            <a:schemeClr val="tx1"/>
          </a:fontRef>
        </p:style>
      </p:cxnSp>
      <p:cxnSp>
        <p:nvCxnSpPr>
          <p:cNvPr id="47" name="Conector: angular 46">
            <a:extLst>
              <a:ext uri="{FF2B5EF4-FFF2-40B4-BE49-F238E27FC236}">
                <a16:creationId xmlns:a16="http://schemas.microsoft.com/office/drawing/2014/main" id="{50F3EF19-DD08-3CC9-4E06-47BBF2801CE8}"/>
              </a:ext>
            </a:extLst>
          </p:cNvPr>
          <p:cNvCxnSpPr>
            <a:cxnSpLocks/>
            <a:stCxn id="17" idx="3"/>
            <a:endCxn id="18" idx="1"/>
          </p:cNvCxnSpPr>
          <p:nvPr/>
        </p:nvCxnSpPr>
        <p:spPr>
          <a:xfrm>
            <a:off x="5695228" y="2463737"/>
            <a:ext cx="515059" cy="412809"/>
          </a:xfrm>
          <a:prstGeom prst="bentConnector3">
            <a:avLst>
              <a:gd name="adj1" fmla="val 50000"/>
            </a:avLst>
          </a:prstGeom>
          <a:ln/>
        </p:spPr>
        <p:style>
          <a:lnRef idx="1">
            <a:schemeClr val="dk1"/>
          </a:lnRef>
          <a:fillRef idx="0">
            <a:schemeClr val="dk1"/>
          </a:fillRef>
          <a:effectRef idx="0">
            <a:schemeClr val="dk1"/>
          </a:effectRef>
          <a:fontRef idx="minor">
            <a:schemeClr val="tx1"/>
          </a:fontRef>
        </p:style>
      </p:cxnSp>
      <p:cxnSp>
        <p:nvCxnSpPr>
          <p:cNvPr id="49" name="Conector: angular 48">
            <a:extLst>
              <a:ext uri="{FF2B5EF4-FFF2-40B4-BE49-F238E27FC236}">
                <a16:creationId xmlns:a16="http://schemas.microsoft.com/office/drawing/2014/main" id="{44F5FE80-B4E1-B216-DAB3-4517A501617E}"/>
              </a:ext>
            </a:extLst>
          </p:cNvPr>
          <p:cNvCxnSpPr>
            <a:cxnSpLocks/>
            <a:stCxn id="24" idx="3"/>
            <a:endCxn id="25" idx="1"/>
          </p:cNvCxnSpPr>
          <p:nvPr/>
        </p:nvCxnSpPr>
        <p:spPr>
          <a:xfrm>
            <a:off x="5731527" y="3427959"/>
            <a:ext cx="458306" cy="870431"/>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51" name="Conector: angular 50">
            <a:extLst>
              <a:ext uri="{FF2B5EF4-FFF2-40B4-BE49-F238E27FC236}">
                <a16:creationId xmlns:a16="http://schemas.microsoft.com/office/drawing/2014/main" id="{E0D0FF1F-52B2-AD06-DBC4-8A019CD05708}"/>
              </a:ext>
            </a:extLst>
          </p:cNvPr>
          <p:cNvCxnSpPr>
            <a:cxnSpLocks/>
            <a:stCxn id="31" idx="3"/>
            <a:endCxn id="32" idx="1"/>
          </p:cNvCxnSpPr>
          <p:nvPr/>
        </p:nvCxnSpPr>
        <p:spPr>
          <a:xfrm>
            <a:off x="5781628" y="4365664"/>
            <a:ext cx="270228" cy="1464344"/>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53" name="Conector: angular 52">
            <a:extLst>
              <a:ext uri="{FF2B5EF4-FFF2-40B4-BE49-F238E27FC236}">
                <a16:creationId xmlns:a16="http://schemas.microsoft.com/office/drawing/2014/main" id="{404FD8BD-784D-A5DE-641F-17DF532265A7}"/>
              </a:ext>
            </a:extLst>
          </p:cNvPr>
          <p:cNvCxnSpPr>
            <a:cxnSpLocks/>
            <a:stCxn id="38" idx="2"/>
            <a:endCxn id="39" idx="0"/>
          </p:cNvCxnSpPr>
          <p:nvPr/>
        </p:nvCxnSpPr>
        <p:spPr>
          <a:xfrm rot="16200000" flipH="1">
            <a:off x="3698119" y="5714702"/>
            <a:ext cx="402139" cy="127884"/>
          </a:xfrm>
          <a:prstGeom prst="bentConnector3">
            <a:avLst/>
          </a:prstGeom>
        </p:spPr>
        <p:style>
          <a:lnRef idx="1">
            <a:schemeClr val="dk1"/>
          </a:lnRef>
          <a:fillRef idx="0">
            <a:schemeClr val="dk1"/>
          </a:fillRef>
          <a:effectRef idx="0">
            <a:schemeClr val="dk1"/>
          </a:effectRef>
          <a:fontRef idx="minor">
            <a:schemeClr val="tx1"/>
          </a:fontRef>
        </p:style>
      </p:cxnSp>
      <p:pic>
        <p:nvPicPr>
          <p:cNvPr id="58" name="Imagen 57" descr="Logotipo&#10;&#10;Descripción generada automáticamente">
            <a:extLst>
              <a:ext uri="{FF2B5EF4-FFF2-40B4-BE49-F238E27FC236}">
                <a16:creationId xmlns:a16="http://schemas.microsoft.com/office/drawing/2014/main" id="{05259677-4017-5A87-4EE3-21F496E3E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069" y="2762151"/>
            <a:ext cx="1261974" cy="1226452"/>
          </a:xfrm>
          <a:prstGeom prst="rect">
            <a:avLst/>
          </a:prstGeom>
        </p:spPr>
      </p:pic>
    </p:spTree>
    <p:extLst>
      <p:ext uri="{BB962C8B-B14F-4D97-AF65-F5344CB8AC3E}">
        <p14:creationId xmlns:p14="http://schemas.microsoft.com/office/powerpoint/2010/main" val="72427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838200" y="447250"/>
            <a:ext cx="10515600" cy="720304"/>
          </a:xfrm>
        </p:spPr>
        <p:txBody>
          <a:bodyPr/>
          <a:lstStyle/>
          <a:p>
            <a:pPr algn="ctr"/>
            <a:r>
              <a:rPr lang="es-MX" sz="2800" dirty="0"/>
              <a:t>Realización del Simposio: </a:t>
            </a:r>
            <a:br>
              <a:rPr lang="es-MX" sz="2800" dirty="0"/>
            </a:br>
            <a:r>
              <a:rPr lang="es-MX" sz="2800" dirty="0"/>
              <a:t>Avances en los Procesos de Silvicultura Urbana en Pereira</a:t>
            </a:r>
            <a:endParaRPr lang="en-US" sz="2800" dirty="0"/>
          </a:p>
        </p:txBody>
      </p:sp>
      <p:sp>
        <p:nvSpPr>
          <p:cNvPr id="12" name="Marcador de contenido 2">
            <a:extLst>
              <a:ext uri="{FF2B5EF4-FFF2-40B4-BE49-F238E27FC236}">
                <a16:creationId xmlns:a16="http://schemas.microsoft.com/office/drawing/2014/main" id="{0C77AF27-D63A-4F91-BE08-F7C63F51EFEB}"/>
              </a:ext>
            </a:extLst>
          </p:cNvPr>
          <p:cNvSpPr txBox="1">
            <a:spLocks/>
          </p:cNvSpPr>
          <p:nvPr/>
        </p:nvSpPr>
        <p:spPr>
          <a:xfrm>
            <a:off x="961039" y="1371720"/>
            <a:ext cx="4542294" cy="1210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es-MX" sz="1500" dirty="0">
                <a:latin typeface="Calibri" panose="020F0502020204030204" pitchFamily="34" charset="0"/>
                <a:ea typeface="Calibri" panose="020F0502020204030204" pitchFamily="34" charset="0"/>
                <a:cs typeface="Calibri" panose="020F0502020204030204" pitchFamily="34" charset="0"/>
              </a:rPr>
              <a:t>El Centro de Ciencia </a:t>
            </a:r>
            <a:r>
              <a:rPr lang="es-MX" sz="1500" b="1" dirty="0">
                <a:latin typeface="Calibri" panose="020F0502020204030204" pitchFamily="34" charset="0"/>
                <a:ea typeface="Calibri" panose="020F0502020204030204" pitchFamily="34" charset="0"/>
                <a:cs typeface="Calibri" panose="020F0502020204030204" pitchFamily="34" charset="0"/>
              </a:rPr>
              <a:t>Jardín Botánico UTP </a:t>
            </a:r>
            <a:r>
              <a:rPr lang="es-MX" sz="1500" dirty="0">
                <a:latin typeface="Calibri" panose="020F0502020204030204" pitchFamily="34" charset="0"/>
                <a:ea typeface="Calibri" panose="020F0502020204030204" pitchFamily="34" charset="0"/>
                <a:cs typeface="Calibri" panose="020F0502020204030204" pitchFamily="34" charset="0"/>
              </a:rPr>
              <a:t>desarrolló con la </a:t>
            </a:r>
            <a:r>
              <a:rPr lang="es-MX" sz="1500" b="1" dirty="0">
                <a:latin typeface="Calibri" panose="020F0502020204030204" pitchFamily="34" charset="0"/>
                <a:ea typeface="Calibri" panose="020F0502020204030204" pitchFamily="34" charset="0"/>
                <a:cs typeface="Calibri" panose="020F0502020204030204" pitchFamily="34" charset="0"/>
              </a:rPr>
              <a:t>Dirección de Parques y Arborización de la Alcaldía de Pereira</a:t>
            </a:r>
            <a:r>
              <a:rPr lang="es-MX" sz="1500" dirty="0">
                <a:latin typeface="Calibri" panose="020F0502020204030204" pitchFamily="34" charset="0"/>
                <a:ea typeface="Calibri" panose="020F0502020204030204" pitchFamily="34" charset="0"/>
                <a:cs typeface="Calibri" panose="020F0502020204030204" pitchFamily="34" charset="0"/>
              </a:rPr>
              <a:t> mediante contrato interadministrativo entre 2024 y 2025, acciones importantes para el conocimiento y planificación del arbolado urbano y paisajismo en el municipio de Pereira, aportando importantes herramientas para la toma de decisiones e incidiendo en el avance de Políticas Públicas locales. </a:t>
            </a:r>
          </a:p>
        </p:txBody>
      </p:sp>
      <p:sp>
        <p:nvSpPr>
          <p:cNvPr id="14" name="CuadroTexto 13">
            <a:extLst>
              <a:ext uri="{FF2B5EF4-FFF2-40B4-BE49-F238E27FC236}">
                <a16:creationId xmlns:a16="http://schemas.microsoft.com/office/drawing/2014/main" id="{438F7E0F-09AA-4E9C-8278-9B2D8338622F}"/>
              </a:ext>
            </a:extLst>
          </p:cNvPr>
          <p:cNvSpPr txBox="1"/>
          <p:nvPr/>
        </p:nvSpPr>
        <p:spPr>
          <a:xfrm>
            <a:off x="5731935" y="1167554"/>
            <a:ext cx="5254084" cy="2400657"/>
          </a:xfrm>
          <a:prstGeom prst="rect">
            <a:avLst/>
          </a:prstGeom>
          <a:noFill/>
        </p:spPr>
        <p:txBody>
          <a:bodyPr wrap="square" rtlCol="0">
            <a:spAutoFit/>
          </a:bodyPr>
          <a:lstStyle/>
          <a:p>
            <a:pPr marL="0" indent="0">
              <a:buNone/>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Inventario detallado del arbolado Urbano de Pereira 2025</a:t>
            </a:r>
          </a:p>
          <a:p>
            <a:endParaRPr lang="es-CO"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Sistema de Información del arbolado urbano de Pereira 2025 (Página Web y App)</a:t>
            </a:r>
          </a:p>
          <a:p>
            <a:pPr marL="285750" indent="-285750">
              <a:buFont typeface="Arial" panose="020B0604020202020204" pitchFamily="34" charset="0"/>
              <a:buChar char="•"/>
            </a:pPr>
            <a:endParaRPr lang="es-CO"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Manual de silvicultura urbana de Pereira 2025 (</a:t>
            </a:r>
            <a:r>
              <a:rPr lang="es-E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t>
            </a:r>
            <a:r>
              <a:rPr lang="es-E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ibro digital)</a:t>
            </a:r>
          </a:p>
          <a:p>
            <a:endParaRPr lang="es-E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Propuesta de Decreto que reglamenta el tema de Silvicultura en </a:t>
            </a:r>
            <a:r>
              <a:rPr lang="es-CO"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el municipio</a:t>
            </a:r>
            <a:endParaRPr lang="es-CO"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sz="1200" dirty="0"/>
          </a:p>
        </p:txBody>
      </p:sp>
      <p:pic>
        <p:nvPicPr>
          <p:cNvPr id="15" name="Imagen 14">
            <a:extLst>
              <a:ext uri="{FF2B5EF4-FFF2-40B4-BE49-F238E27FC236}">
                <a16:creationId xmlns:a16="http://schemas.microsoft.com/office/drawing/2014/main" id="{0064411D-B02D-403E-9B0C-4AB11C3A7F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642" y="3569612"/>
            <a:ext cx="2217088" cy="2859677"/>
          </a:xfrm>
          <a:prstGeom prst="rect">
            <a:avLst/>
          </a:prstGeom>
        </p:spPr>
      </p:pic>
      <p:pic>
        <p:nvPicPr>
          <p:cNvPr id="16" name="Imagen 15">
            <a:extLst>
              <a:ext uri="{FF2B5EF4-FFF2-40B4-BE49-F238E27FC236}">
                <a16:creationId xmlns:a16="http://schemas.microsoft.com/office/drawing/2014/main" id="{D4759228-A716-484E-A408-2A7540D6CC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4600" y="3429000"/>
            <a:ext cx="4288884" cy="3140903"/>
          </a:xfrm>
          <a:prstGeom prst="rect">
            <a:avLst/>
          </a:prstGeom>
        </p:spPr>
      </p:pic>
    </p:spTree>
    <p:extLst>
      <p:ext uri="{BB962C8B-B14F-4D97-AF65-F5344CB8AC3E}">
        <p14:creationId xmlns:p14="http://schemas.microsoft.com/office/powerpoint/2010/main" val="345531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838200" y="447250"/>
            <a:ext cx="10515600" cy="720304"/>
          </a:xfrm>
        </p:spPr>
        <p:txBody>
          <a:bodyPr/>
          <a:lstStyle/>
          <a:p>
            <a:pPr algn="ctr"/>
            <a:r>
              <a:rPr lang="es-MX" sz="2800" dirty="0"/>
              <a:t>Reinducción Administrativa – Segundo Semestre</a:t>
            </a:r>
            <a:endParaRPr lang="en-US" sz="2800" dirty="0"/>
          </a:p>
        </p:txBody>
      </p:sp>
      <p:pic>
        <p:nvPicPr>
          <p:cNvPr id="8" name="Imagen 7">
            <a:extLst>
              <a:ext uri="{FF2B5EF4-FFF2-40B4-BE49-F238E27FC236}">
                <a16:creationId xmlns:a16="http://schemas.microsoft.com/office/drawing/2014/main" id="{561317D9-142D-4ADB-B897-EFDF2A5E350F}"/>
              </a:ext>
            </a:extLst>
          </p:cNvPr>
          <p:cNvPicPr>
            <a:picLocks noChangeAspect="1"/>
          </p:cNvPicPr>
          <p:nvPr/>
        </p:nvPicPr>
        <p:blipFill>
          <a:blip r:embed="rId3"/>
          <a:stretch>
            <a:fillRect/>
          </a:stretch>
        </p:blipFill>
        <p:spPr>
          <a:xfrm>
            <a:off x="1386279" y="981397"/>
            <a:ext cx="9554908" cy="5306165"/>
          </a:xfrm>
          <a:prstGeom prst="rect">
            <a:avLst/>
          </a:prstGeom>
        </p:spPr>
      </p:pic>
    </p:spTree>
    <p:extLst>
      <p:ext uri="{BB962C8B-B14F-4D97-AF65-F5344CB8AC3E}">
        <p14:creationId xmlns:p14="http://schemas.microsoft.com/office/powerpoint/2010/main" val="1712996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484948" y="218775"/>
            <a:ext cx="10515600" cy="720304"/>
          </a:xfrm>
        </p:spPr>
        <p:txBody>
          <a:bodyPr/>
          <a:lstStyle/>
          <a:p>
            <a:pPr algn="ctr"/>
            <a:r>
              <a:rPr lang="es-MX" sz="2800" dirty="0"/>
              <a:t>Conéctate al PDI 2025</a:t>
            </a:r>
            <a:endParaRPr lang="en-US" sz="2800" dirty="0"/>
          </a:p>
        </p:txBody>
      </p:sp>
      <p:sp>
        <p:nvSpPr>
          <p:cNvPr id="29" name="Rectangle 1">
            <a:extLst>
              <a:ext uri="{FF2B5EF4-FFF2-40B4-BE49-F238E27FC236}">
                <a16:creationId xmlns:a16="http://schemas.microsoft.com/office/drawing/2014/main" id="{13288C02-C636-4CF0-B990-33C035CEDC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ángulo redondeado 7">
            <a:extLst>
              <a:ext uri="{FF2B5EF4-FFF2-40B4-BE49-F238E27FC236}">
                <a16:creationId xmlns:a16="http://schemas.microsoft.com/office/drawing/2014/main" id="{147E5A56-78E3-4518-B7B3-49EE09608CEB}"/>
              </a:ext>
            </a:extLst>
          </p:cNvPr>
          <p:cNvSpPr/>
          <p:nvPr/>
        </p:nvSpPr>
        <p:spPr>
          <a:xfrm>
            <a:off x="3001140" y="1017492"/>
            <a:ext cx="4864109" cy="19250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Estrategia de difusión del Plan de Desarrollo Institucional 2020-2028-PDI “Aquí Construimos Futuro”, la cual tiene como propósito llevar a las diferentes unidades académicas y administrativas de la Universidad Tecnológica de Pereira, diversos temas de interés.</a:t>
            </a:r>
            <a:endParaRPr lang="es-CO" dirty="0"/>
          </a:p>
        </p:txBody>
      </p:sp>
      <p:sp>
        <p:nvSpPr>
          <p:cNvPr id="8" name="Rectángulo redondeado 13">
            <a:extLst>
              <a:ext uri="{FF2B5EF4-FFF2-40B4-BE49-F238E27FC236}">
                <a16:creationId xmlns:a16="http://schemas.microsoft.com/office/drawing/2014/main" id="{3207B0FC-6863-4899-90D0-DF6E61AA397F}"/>
              </a:ext>
            </a:extLst>
          </p:cNvPr>
          <p:cNvSpPr/>
          <p:nvPr/>
        </p:nvSpPr>
        <p:spPr>
          <a:xfrm>
            <a:off x="3843728" y="3222259"/>
            <a:ext cx="3027822" cy="11975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600" b="1" dirty="0"/>
              <a:t>24 JORNADAS EN UNIDADES </a:t>
            </a:r>
          </a:p>
          <a:p>
            <a:pPr algn="ctr"/>
            <a:r>
              <a:rPr lang="es-CO" sz="1600" dirty="0"/>
              <a:t>Administrativas y Académicas</a:t>
            </a:r>
          </a:p>
          <a:p>
            <a:pPr algn="ctr"/>
            <a:r>
              <a:rPr lang="es-CO" sz="1600" b="1" dirty="0"/>
              <a:t>311 PERSONAS IMPACTADAS</a:t>
            </a:r>
          </a:p>
        </p:txBody>
      </p:sp>
      <p:sp>
        <p:nvSpPr>
          <p:cNvPr id="9" name="Rectángulo redondeado 13">
            <a:extLst>
              <a:ext uri="{FF2B5EF4-FFF2-40B4-BE49-F238E27FC236}">
                <a16:creationId xmlns:a16="http://schemas.microsoft.com/office/drawing/2014/main" id="{4A882D9F-93E4-4FC7-83A3-0390DD283F49}"/>
              </a:ext>
            </a:extLst>
          </p:cNvPr>
          <p:cNvSpPr/>
          <p:nvPr/>
        </p:nvSpPr>
        <p:spPr>
          <a:xfrm>
            <a:off x="8071831" y="1321922"/>
            <a:ext cx="3853523" cy="16937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b="1" dirty="0"/>
              <a:t>SE DESTACA:</a:t>
            </a:r>
          </a:p>
          <a:p>
            <a:pPr algn="ctr"/>
            <a:r>
              <a:rPr lang="es-CO" sz="1400" dirty="0"/>
              <a:t>Dentro de los temas presentados se incluyeron: la difusión de los resultados del </a:t>
            </a:r>
            <a:r>
              <a:rPr lang="es-CO" sz="1400" b="1" dirty="0"/>
              <a:t>Proceso de Fortalecimiento del PDI 2020-2028.</a:t>
            </a:r>
            <a:endParaRPr lang="es-CO" sz="1400" dirty="0"/>
          </a:p>
          <a:p>
            <a:pPr algn="ctr"/>
            <a:r>
              <a:rPr lang="es-CO" sz="1400" dirty="0"/>
              <a:t>Y</a:t>
            </a:r>
          </a:p>
          <a:p>
            <a:pPr algn="ctr"/>
            <a:r>
              <a:rPr lang="es-CO" sz="1400" b="1" dirty="0"/>
              <a:t>El</a:t>
            </a:r>
            <a:r>
              <a:rPr lang="es-CO" sz="1400" dirty="0"/>
              <a:t> </a:t>
            </a:r>
            <a:r>
              <a:rPr lang="es-CO" sz="1400" b="1" dirty="0"/>
              <a:t>Programa de Transparencia y Ética Pública PETP 2025</a:t>
            </a:r>
            <a:endParaRPr lang="es-CO" sz="1400" dirty="0"/>
          </a:p>
        </p:txBody>
      </p:sp>
      <p:pic>
        <p:nvPicPr>
          <p:cNvPr id="10" name="Imagen 9">
            <a:extLst>
              <a:ext uri="{FF2B5EF4-FFF2-40B4-BE49-F238E27FC236}">
                <a16:creationId xmlns:a16="http://schemas.microsoft.com/office/drawing/2014/main" id="{16564FB2-8A0C-4AB4-94E1-3F095504136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46963" y="4016682"/>
            <a:ext cx="1492546" cy="765974"/>
          </a:xfrm>
          <a:prstGeom prst="rect">
            <a:avLst/>
          </a:prstGeom>
        </p:spPr>
      </p:pic>
      <p:pic>
        <p:nvPicPr>
          <p:cNvPr id="11" name="Imagen 10">
            <a:extLst>
              <a:ext uri="{FF2B5EF4-FFF2-40B4-BE49-F238E27FC236}">
                <a16:creationId xmlns:a16="http://schemas.microsoft.com/office/drawing/2014/main" id="{5755BFBA-3E14-4F75-9A9E-A4E94917F6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70183"/>
            <a:ext cx="2566737" cy="1925054"/>
          </a:xfrm>
          <a:prstGeom prst="rect">
            <a:avLst/>
          </a:prstGeom>
        </p:spPr>
      </p:pic>
      <p:pic>
        <p:nvPicPr>
          <p:cNvPr id="13" name="Imagen 12">
            <a:extLst>
              <a:ext uri="{FF2B5EF4-FFF2-40B4-BE49-F238E27FC236}">
                <a16:creationId xmlns:a16="http://schemas.microsoft.com/office/drawing/2014/main" id="{106CCDF3-0312-48EA-B18F-0C28F0E780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726"/>
            <a:ext cx="3964812" cy="1628274"/>
          </a:xfrm>
          <a:prstGeom prst="rect">
            <a:avLst/>
          </a:prstGeom>
        </p:spPr>
      </p:pic>
      <p:pic>
        <p:nvPicPr>
          <p:cNvPr id="14" name="Imagen 13">
            <a:extLst>
              <a:ext uri="{FF2B5EF4-FFF2-40B4-BE49-F238E27FC236}">
                <a16:creationId xmlns:a16="http://schemas.microsoft.com/office/drawing/2014/main" id="{DAC7672C-4C2C-485A-BAA4-987F4AA7A72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2789579"/>
            <a:ext cx="2699847" cy="2454206"/>
          </a:xfrm>
          <a:prstGeom prst="rect">
            <a:avLst/>
          </a:prstGeom>
        </p:spPr>
      </p:pic>
      <p:sp>
        <p:nvSpPr>
          <p:cNvPr id="15" name="Título 1">
            <a:extLst>
              <a:ext uri="{FF2B5EF4-FFF2-40B4-BE49-F238E27FC236}">
                <a16:creationId xmlns:a16="http://schemas.microsoft.com/office/drawing/2014/main" id="{C9D46ECE-A94C-4F61-A91D-90D1E3C31954}"/>
              </a:ext>
            </a:extLst>
          </p:cNvPr>
          <p:cNvSpPr txBox="1">
            <a:spLocks/>
          </p:cNvSpPr>
          <p:nvPr/>
        </p:nvSpPr>
        <p:spPr>
          <a:xfrm>
            <a:off x="10075743" y="3061090"/>
            <a:ext cx="1849611" cy="988226"/>
          </a:xfrm>
          <a:prstGeom prst="rect">
            <a:avLst/>
          </a:prstGeom>
        </p:spPr>
        <p:txBody>
          <a:bodyPr vert="horz" lIns="91440" tIns="45720" rIns="91440" bIns="45720" rtlCol="0" anchor="ctr">
            <a:noAutofit/>
          </a:bodyPr>
          <a:lstStyle>
            <a:lvl1pPr defTabSz="914400">
              <a:lnSpc>
                <a:spcPct val="90000"/>
              </a:lnSpc>
              <a:spcBef>
                <a:spcPct val="0"/>
              </a:spcBef>
              <a:buNone/>
              <a:defRPr sz="3200" b="1">
                <a:solidFill>
                  <a:srgbClr val="0070C0"/>
                </a:solidFill>
                <a:latin typeface="Arial" panose="020B0604020202020204" pitchFamily="34" charset="0"/>
                <a:ea typeface="+mj-ea"/>
                <a:cs typeface="Arial" panose="020B0604020202020204" pitchFamily="34" charset="0"/>
              </a:defRPr>
            </a:lvl1pPr>
          </a:lstStyle>
          <a:p>
            <a:pPr algn="ctr"/>
            <a:r>
              <a:rPr lang="es-CO" sz="1400" dirty="0"/>
              <a:t>Programa de Transparencia y Ética Pública –</a:t>
            </a:r>
          </a:p>
          <a:p>
            <a:pPr algn="ctr"/>
            <a:r>
              <a:rPr lang="es-CO" sz="1400" dirty="0"/>
              <a:t>PTEP 2025</a:t>
            </a:r>
            <a:endParaRPr lang="en-US" sz="1400" dirty="0"/>
          </a:p>
        </p:txBody>
      </p:sp>
      <p:pic>
        <p:nvPicPr>
          <p:cNvPr id="16" name="Imagen 15">
            <a:extLst>
              <a:ext uri="{FF2B5EF4-FFF2-40B4-BE49-F238E27FC236}">
                <a16:creationId xmlns:a16="http://schemas.microsoft.com/office/drawing/2014/main" id="{88585DD2-E2FE-47EC-A5E2-57B53E7AAFE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83396" y="5245768"/>
            <a:ext cx="3716814" cy="1628274"/>
          </a:xfrm>
          <a:prstGeom prst="rect">
            <a:avLst/>
          </a:prstGeom>
        </p:spPr>
      </p:pic>
      <p:pic>
        <p:nvPicPr>
          <p:cNvPr id="17" name="Imagen 16">
            <a:extLst>
              <a:ext uri="{FF2B5EF4-FFF2-40B4-BE49-F238E27FC236}">
                <a16:creationId xmlns:a16="http://schemas.microsoft.com/office/drawing/2014/main" id="{C7622D75-2D60-46E8-AAA4-82B57827A5C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700210" y="5243646"/>
            <a:ext cx="2525884" cy="1628274"/>
          </a:xfrm>
          <a:prstGeom prst="rect">
            <a:avLst/>
          </a:prstGeom>
        </p:spPr>
      </p:pic>
      <p:sp>
        <p:nvSpPr>
          <p:cNvPr id="18" name="Título 1">
            <a:extLst>
              <a:ext uri="{FF2B5EF4-FFF2-40B4-BE49-F238E27FC236}">
                <a16:creationId xmlns:a16="http://schemas.microsoft.com/office/drawing/2014/main" id="{D2507326-C982-4B6E-BE15-58A1B96B7401}"/>
              </a:ext>
            </a:extLst>
          </p:cNvPr>
          <p:cNvSpPr txBox="1">
            <a:spLocks/>
          </p:cNvSpPr>
          <p:nvPr/>
        </p:nvSpPr>
        <p:spPr>
          <a:xfrm>
            <a:off x="8141145" y="3077909"/>
            <a:ext cx="1849611" cy="988226"/>
          </a:xfrm>
          <a:prstGeom prst="rect">
            <a:avLst/>
          </a:prstGeom>
        </p:spPr>
        <p:txBody>
          <a:bodyPr vert="horz" lIns="91440" tIns="45720" rIns="91440" bIns="45720" rtlCol="0" anchor="ctr">
            <a:noAutofit/>
          </a:bodyPr>
          <a:lstStyle>
            <a:lvl1pPr defTabSz="914400">
              <a:lnSpc>
                <a:spcPct val="90000"/>
              </a:lnSpc>
              <a:spcBef>
                <a:spcPct val="0"/>
              </a:spcBef>
              <a:buNone/>
              <a:defRPr sz="3200" b="1">
                <a:solidFill>
                  <a:srgbClr val="0070C0"/>
                </a:solidFill>
                <a:latin typeface="Arial" panose="020B0604020202020204" pitchFamily="34" charset="0"/>
                <a:ea typeface="+mj-ea"/>
                <a:cs typeface="Arial" panose="020B0604020202020204" pitchFamily="34" charset="0"/>
              </a:defRPr>
            </a:lvl1pPr>
          </a:lstStyle>
          <a:p>
            <a:pPr algn="ctr"/>
            <a:r>
              <a:rPr lang="es-CO" sz="1400" dirty="0"/>
              <a:t>Fortalecimiento del Plan de Desarrollo Institucional 2020 - 2028</a:t>
            </a:r>
            <a:endParaRPr lang="en-US" sz="1400" dirty="0"/>
          </a:p>
        </p:txBody>
      </p:sp>
    </p:spTree>
    <p:extLst>
      <p:ext uri="{BB962C8B-B14F-4D97-AF65-F5344CB8AC3E}">
        <p14:creationId xmlns:p14="http://schemas.microsoft.com/office/powerpoint/2010/main" val="116205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2">
            <a:extLst>
              <a:ext uri="{FF2B5EF4-FFF2-40B4-BE49-F238E27FC236}">
                <a16:creationId xmlns:a16="http://schemas.microsoft.com/office/drawing/2014/main" id="{2DAFF3C1-6987-45A7-9173-288F21CE7663}"/>
              </a:ext>
            </a:extLst>
          </p:cNvPr>
          <p:cNvSpPr>
            <a:spLocks noGrp="1"/>
          </p:cNvSpPr>
          <p:nvPr>
            <p:ph type="title"/>
          </p:nvPr>
        </p:nvSpPr>
        <p:spPr>
          <a:xfrm>
            <a:off x="3050757" y="190686"/>
            <a:ext cx="5729761" cy="260345"/>
          </a:xfrm>
        </p:spPr>
        <p:txBody>
          <a:bodyPr>
            <a:normAutofit fontScale="90000"/>
          </a:bodyPr>
          <a:lstStyle/>
          <a:p>
            <a:pPr algn="ctr"/>
            <a:r>
              <a:rPr lang="es-ES" sz="2800" dirty="0"/>
              <a:t>GESTIÓN Y SOSTENIBILIDAD INSTITUCIONAL</a:t>
            </a:r>
            <a:endParaRPr lang="es-CO" sz="2800" dirty="0"/>
          </a:p>
        </p:txBody>
      </p:sp>
      <p:cxnSp>
        <p:nvCxnSpPr>
          <p:cNvPr id="4" name="Conector recto 3">
            <a:extLst>
              <a:ext uri="{FF2B5EF4-FFF2-40B4-BE49-F238E27FC236}">
                <a16:creationId xmlns:a16="http://schemas.microsoft.com/office/drawing/2014/main" id="{DF368DD9-3456-4FA5-8768-D09D56B3F60E}"/>
              </a:ext>
            </a:extLst>
          </p:cNvPr>
          <p:cNvCxnSpPr>
            <a:cxnSpLocks/>
          </p:cNvCxnSpPr>
          <p:nvPr/>
        </p:nvCxnSpPr>
        <p:spPr>
          <a:xfrm>
            <a:off x="390827" y="3548743"/>
            <a:ext cx="11627002" cy="0"/>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85AB3903-50B9-49A8-AA30-DA0CAACDC836}"/>
              </a:ext>
            </a:extLst>
          </p:cNvPr>
          <p:cNvSpPr txBox="1"/>
          <p:nvPr/>
        </p:nvSpPr>
        <p:spPr>
          <a:xfrm>
            <a:off x="161346" y="3968800"/>
            <a:ext cx="6230207" cy="2677656"/>
          </a:xfrm>
          <a:prstGeom prst="rect">
            <a:avLst/>
          </a:prstGeom>
          <a:solidFill>
            <a:schemeClr val="bg1"/>
          </a:solidFill>
        </p:spPr>
        <p:txBody>
          <a:bodyPr wrap="square">
            <a:spAutoFit/>
          </a:bodyPr>
          <a:lstStyle/>
          <a:p>
            <a:pPr algn="just">
              <a:buClr>
                <a:srgbClr val="222222"/>
              </a:buClr>
              <a:buSzPts val="1400"/>
            </a:pPr>
            <a:r>
              <a:rPr lang="es-MX" sz="1400" dirty="0">
                <a:cs typeface="Arial" panose="020B0604020202020204" pitchFamily="34" charset="0"/>
              </a:rPr>
              <a:t>Adecuaciones civiles y eléctricas para el laboratorio de Modelos ubicado en el edificio 4A</a:t>
            </a:r>
            <a:endParaRPr lang="es-ES" sz="1400" b="1" dirty="0">
              <a:cs typeface="Arial" panose="020B0604020202020204" pitchFamily="34" charset="0"/>
            </a:endParaRPr>
          </a:p>
          <a:p>
            <a:pPr algn="just" fontAlgn="base"/>
            <a:r>
              <a:rPr lang="es-ES" sz="1400" b="1" dirty="0">
                <a:cs typeface="Arial" panose="020B0604020202020204" pitchFamily="34" charset="0"/>
              </a:rPr>
              <a:t>Impacto de la obra:</a:t>
            </a:r>
          </a:p>
          <a:p>
            <a:pPr algn="just"/>
            <a:r>
              <a:rPr lang="es-MX" sz="1400" b="0" i="0" u="none" strike="noStrike" baseline="0" dirty="0"/>
              <a:t>Modernizar las condiciones actuales del laboratorio de Modelos acorde a las necesidades de los Usuarios, orientadas </a:t>
            </a:r>
            <a:r>
              <a:rPr lang="es-CO" sz="1400" b="0" i="0" u="none" strike="noStrike" baseline="0" dirty="0"/>
              <a:t>a la práctica de ingeniería de manufactura, </a:t>
            </a:r>
            <a:r>
              <a:rPr lang="es-MX" sz="1400" b="0" i="0" u="none" strike="noStrike" baseline="0" dirty="0"/>
              <a:t>en la cual los estudiantes pueden aplicar conocimientos </a:t>
            </a:r>
          </a:p>
          <a:p>
            <a:pPr algn="just"/>
            <a:r>
              <a:rPr lang="es-MX" sz="1400" b="0" i="0" u="none" strike="noStrike" baseline="0" dirty="0"/>
              <a:t>adquiridos en la construcción de modelos y prototipos.</a:t>
            </a:r>
            <a:endParaRPr lang="es-ES" sz="1400" b="1" dirty="0">
              <a:cs typeface="Arial" panose="020B0604020202020204" pitchFamily="34" charset="0"/>
            </a:endParaRPr>
          </a:p>
          <a:p>
            <a:pPr fontAlgn="base"/>
            <a:r>
              <a:rPr lang="es-ES" sz="1400" b="1" dirty="0">
                <a:cs typeface="Arial" panose="020B0604020202020204" pitchFamily="34" charset="0"/>
              </a:rPr>
              <a:t>Fecha de inicio: 	       		 	</a:t>
            </a:r>
            <a:r>
              <a:rPr lang="es-ES" sz="1400" dirty="0">
                <a:cs typeface="Arial" panose="020B0604020202020204" pitchFamily="34" charset="0"/>
              </a:rPr>
              <a:t> 02/10/25			</a:t>
            </a:r>
          </a:p>
          <a:p>
            <a:pPr fontAlgn="base"/>
            <a:r>
              <a:rPr lang="es-ES" sz="1400" b="1" dirty="0">
                <a:cs typeface="Arial" panose="020B0604020202020204" pitchFamily="34" charset="0"/>
              </a:rPr>
              <a:t>Fecha de terminación: 	 	</a:t>
            </a:r>
            <a:r>
              <a:rPr lang="es-ES" sz="1400" dirty="0">
                <a:cs typeface="Arial" panose="020B0604020202020204" pitchFamily="34" charset="0"/>
              </a:rPr>
              <a:t>15/12/25			</a:t>
            </a:r>
          </a:p>
          <a:p>
            <a:pPr fontAlgn="base"/>
            <a:r>
              <a:rPr lang="es-ES" sz="1400" b="1" dirty="0">
                <a:cs typeface="Arial" panose="020B0604020202020204" pitchFamily="34" charset="0"/>
              </a:rPr>
              <a:t>Valor total: 	</a:t>
            </a:r>
            <a:r>
              <a:rPr lang="es-ES" sz="1400" dirty="0">
                <a:cs typeface="Arial" panose="020B0604020202020204" pitchFamily="34" charset="0"/>
              </a:rPr>
              <a:t>	       		$173.483.307			</a:t>
            </a:r>
          </a:p>
          <a:p>
            <a:pPr fontAlgn="base"/>
            <a:r>
              <a:rPr lang="es-ES" sz="1400" b="1" dirty="0">
                <a:cs typeface="Arial" panose="020B0604020202020204" pitchFamily="34" charset="0"/>
              </a:rPr>
              <a:t>Avance de ejecución:	           	</a:t>
            </a:r>
            <a:r>
              <a:rPr lang="es-ES" sz="1400" dirty="0">
                <a:cs typeface="Arial" panose="020B0604020202020204" pitchFamily="34" charset="0"/>
              </a:rPr>
              <a:t> 10%</a:t>
            </a:r>
          </a:p>
          <a:p>
            <a:pPr fontAlgn="base"/>
            <a:r>
              <a:rPr lang="es-ES" sz="1400" b="1" dirty="0">
                <a:cs typeface="Arial" panose="020B0604020202020204" pitchFamily="34" charset="0"/>
              </a:rPr>
              <a:t>Fecha de entrega :         		</a:t>
            </a:r>
            <a:r>
              <a:rPr lang="es-ES" sz="1400" dirty="0">
                <a:cs typeface="Arial" panose="020B0604020202020204" pitchFamily="34" charset="0"/>
              </a:rPr>
              <a:t>15/12/25</a:t>
            </a:r>
          </a:p>
        </p:txBody>
      </p:sp>
      <p:pic>
        <p:nvPicPr>
          <p:cNvPr id="9" name="Imagen 8">
            <a:extLst>
              <a:ext uri="{FF2B5EF4-FFF2-40B4-BE49-F238E27FC236}">
                <a16:creationId xmlns:a16="http://schemas.microsoft.com/office/drawing/2014/main" id="{35C4058F-CB72-4E65-AE9D-9C99A642B4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2678" y="3885105"/>
            <a:ext cx="2812878" cy="1688379"/>
          </a:xfrm>
          <a:prstGeom prst="rect">
            <a:avLst/>
          </a:prstGeom>
        </p:spPr>
      </p:pic>
      <p:pic>
        <p:nvPicPr>
          <p:cNvPr id="11" name="Imagen 10">
            <a:extLst>
              <a:ext uri="{FF2B5EF4-FFF2-40B4-BE49-F238E27FC236}">
                <a16:creationId xmlns:a16="http://schemas.microsoft.com/office/drawing/2014/main" id="{2C1B0E6B-DE5C-417B-A0BA-38B56F0047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8823927" y="4488280"/>
            <a:ext cx="2318418" cy="1070659"/>
          </a:xfrm>
          <a:prstGeom prst="rect">
            <a:avLst/>
          </a:prstGeom>
        </p:spPr>
      </p:pic>
      <p:pic>
        <p:nvPicPr>
          <p:cNvPr id="13" name="Imagen 12">
            <a:extLst>
              <a:ext uri="{FF2B5EF4-FFF2-40B4-BE49-F238E27FC236}">
                <a16:creationId xmlns:a16="http://schemas.microsoft.com/office/drawing/2014/main" id="{98E2D055-8D36-4259-89A5-6F8372FC86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10109091" y="4488282"/>
            <a:ext cx="2318423" cy="1070660"/>
          </a:xfrm>
          <a:prstGeom prst="rect">
            <a:avLst/>
          </a:prstGeom>
        </p:spPr>
      </p:pic>
      <p:sp>
        <p:nvSpPr>
          <p:cNvPr id="2" name="CuadroTexto 1">
            <a:extLst>
              <a:ext uri="{FF2B5EF4-FFF2-40B4-BE49-F238E27FC236}">
                <a16:creationId xmlns:a16="http://schemas.microsoft.com/office/drawing/2014/main" id="{85AB3903-50B9-49A8-AA30-DA0CAACDC836}"/>
              </a:ext>
            </a:extLst>
          </p:cNvPr>
          <p:cNvSpPr txBox="1"/>
          <p:nvPr/>
        </p:nvSpPr>
        <p:spPr>
          <a:xfrm>
            <a:off x="251792" y="517980"/>
            <a:ext cx="6516399" cy="2893100"/>
          </a:xfrm>
          <a:prstGeom prst="rect">
            <a:avLst/>
          </a:prstGeom>
          <a:solidFill>
            <a:schemeClr val="bg1"/>
          </a:solidFill>
        </p:spPr>
        <p:txBody>
          <a:bodyPr wrap="square">
            <a:spAutoFit/>
          </a:bodyPr>
          <a:lstStyle/>
          <a:p>
            <a:pPr algn="just">
              <a:buClr>
                <a:srgbClr val="222222"/>
              </a:buClr>
              <a:buSzPts val="1400"/>
            </a:pPr>
            <a:r>
              <a:rPr lang="es-MX" sz="1400" b="1" dirty="0">
                <a:cs typeface="Arial" panose="020B0604020202020204" pitchFamily="34" charset="0"/>
              </a:rPr>
              <a:t>Adecuaciones civiles y eléctricas para áreas administrativas de la UTP</a:t>
            </a:r>
          </a:p>
          <a:p>
            <a:pPr algn="just">
              <a:buClr>
                <a:srgbClr val="222222"/>
              </a:buClr>
              <a:buSzPts val="1400"/>
            </a:pPr>
            <a:endParaRPr lang="es-MX" sz="1400" b="1" dirty="0">
              <a:cs typeface="Arial" panose="020B0604020202020204" pitchFamily="34" charset="0"/>
            </a:endParaRPr>
          </a:p>
          <a:p>
            <a:pPr algn="just">
              <a:buClr>
                <a:srgbClr val="222222"/>
              </a:buClr>
              <a:buSzPts val="1400"/>
            </a:pPr>
            <a:r>
              <a:rPr lang="es-ES" sz="1400" b="1" dirty="0">
                <a:cs typeface="Arial" panose="020B0604020202020204" pitchFamily="34" charset="0"/>
              </a:rPr>
              <a:t>Impacto de la obra: </a:t>
            </a:r>
            <a:r>
              <a:rPr lang="es-ES" sz="1400" dirty="0">
                <a:cs typeface="Arial" panose="020B0604020202020204" pitchFamily="34" charset="0"/>
              </a:rPr>
              <a:t>Las adecuaciones propuestas en las oficinas de calidad y control interno, permitirá: Una correcta ergonomía en cada uno de los puestos de trabajo de los usuarios, actualización de iluminación aumentando la eficiencia, diseños arquitectónicos acordes a lo establecido institucionalmente y actualización de redes eléctricas existentes; cumpliendo así con la normativa vigente.</a:t>
            </a:r>
          </a:p>
          <a:p>
            <a:pPr algn="just">
              <a:buClr>
                <a:srgbClr val="222222"/>
              </a:buClr>
              <a:buSzPts val="1400"/>
            </a:pPr>
            <a:endParaRPr lang="es-ES" sz="1400" b="1" dirty="0">
              <a:cs typeface="Arial" panose="020B0604020202020204" pitchFamily="34" charset="0"/>
            </a:endParaRPr>
          </a:p>
          <a:p>
            <a:pPr fontAlgn="base"/>
            <a:r>
              <a:rPr lang="es-ES" sz="1400" b="1" dirty="0">
                <a:cs typeface="Arial" panose="020B0604020202020204" pitchFamily="34" charset="0"/>
              </a:rPr>
              <a:t>Fecha de inicio:			</a:t>
            </a:r>
            <a:r>
              <a:rPr lang="es-ES" sz="1400" dirty="0">
                <a:cs typeface="Arial" panose="020B0604020202020204" pitchFamily="34" charset="0"/>
              </a:rPr>
              <a:t> 22/07/2025 				</a:t>
            </a:r>
          </a:p>
          <a:p>
            <a:pPr fontAlgn="base"/>
            <a:r>
              <a:rPr lang="es-ES" sz="1400" b="1" dirty="0">
                <a:cs typeface="Arial" panose="020B0604020202020204" pitchFamily="34" charset="0"/>
              </a:rPr>
              <a:t>Fecha de terminación: 	</a:t>
            </a:r>
            <a:r>
              <a:rPr lang="es-ES" sz="1400" dirty="0">
                <a:cs typeface="Arial" panose="020B0604020202020204" pitchFamily="34" charset="0"/>
              </a:rPr>
              <a:t>07/11/2025		</a:t>
            </a:r>
          </a:p>
          <a:p>
            <a:pPr fontAlgn="base"/>
            <a:r>
              <a:rPr lang="es-ES" sz="1400" b="1" dirty="0">
                <a:cs typeface="Arial" panose="020B0604020202020204" pitchFamily="34" charset="0"/>
              </a:rPr>
              <a:t>Valor total: 				</a:t>
            </a:r>
            <a:r>
              <a:rPr lang="es-ES" sz="1400" dirty="0">
                <a:cs typeface="Arial" panose="020B0604020202020204" pitchFamily="34" charset="0"/>
              </a:rPr>
              <a:t>$270.226.171				</a:t>
            </a:r>
          </a:p>
          <a:p>
            <a:pPr fontAlgn="base"/>
            <a:r>
              <a:rPr lang="es-ES" sz="1400" b="1" dirty="0">
                <a:cs typeface="Arial" panose="020B0604020202020204" pitchFamily="34" charset="0"/>
              </a:rPr>
              <a:t>Avance de ejecución:		</a:t>
            </a:r>
            <a:r>
              <a:rPr lang="es-ES" sz="1400" dirty="0">
                <a:cs typeface="Arial" panose="020B0604020202020204" pitchFamily="34" charset="0"/>
              </a:rPr>
              <a:t>70%</a:t>
            </a:r>
          </a:p>
          <a:p>
            <a:pPr fontAlgn="base"/>
            <a:r>
              <a:rPr lang="es-ES" sz="1400" b="1" dirty="0">
                <a:cs typeface="Arial" panose="020B0604020202020204" pitchFamily="34" charset="0"/>
              </a:rPr>
              <a:t>Fecha de entrega: 		</a:t>
            </a:r>
            <a:r>
              <a:rPr lang="es-ES" sz="1400" dirty="0">
                <a:cs typeface="Arial" panose="020B0604020202020204" pitchFamily="34" charset="0"/>
              </a:rPr>
              <a:t>07/11/2025</a:t>
            </a:r>
          </a:p>
        </p:txBody>
      </p:sp>
      <p:pic>
        <p:nvPicPr>
          <p:cNvPr id="7" name="Imagen 6">
            <a:extLst>
              <a:ext uri="{FF2B5EF4-FFF2-40B4-BE49-F238E27FC236}">
                <a16:creationId xmlns:a16="http://schemas.microsoft.com/office/drawing/2014/main" id="{DEF36A28-5245-4957-8DD2-72023B79AC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1708" y="974569"/>
            <a:ext cx="3946594" cy="2050635"/>
          </a:xfrm>
          <a:prstGeom prst="rect">
            <a:avLst/>
          </a:prstGeom>
        </p:spPr>
      </p:pic>
    </p:spTree>
    <p:extLst>
      <p:ext uri="{BB962C8B-B14F-4D97-AF65-F5344CB8AC3E}">
        <p14:creationId xmlns:p14="http://schemas.microsoft.com/office/powerpoint/2010/main" val="3565377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2">
            <a:extLst>
              <a:ext uri="{FF2B5EF4-FFF2-40B4-BE49-F238E27FC236}">
                <a16:creationId xmlns:a16="http://schemas.microsoft.com/office/drawing/2014/main" id="{2DAFF3C1-6987-45A7-9173-288F21CE7663}"/>
              </a:ext>
            </a:extLst>
          </p:cNvPr>
          <p:cNvSpPr>
            <a:spLocks noGrp="1"/>
          </p:cNvSpPr>
          <p:nvPr>
            <p:ph type="title"/>
          </p:nvPr>
        </p:nvSpPr>
        <p:spPr>
          <a:xfrm>
            <a:off x="2655008" y="288769"/>
            <a:ext cx="5729761" cy="260345"/>
          </a:xfrm>
        </p:spPr>
        <p:txBody>
          <a:bodyPr>
            <a:normAutofit fontScale="90000"/>
          </a:bodyPr>
          <a:lstStyle/>
          <a:p>
            <a:pPr algn="r"/>
            <a:r>
              <a:rPr lang="es-ES" sz="2500" dirty="0"/>
              <a:t>GESTIÓN Y SOSTENIBILIDAD INSTITUCIONAL</a:t>
            </a:r>
            <a:endParaRPr lang="es-CO" sz="2500" dirty="0"/>
          </a:p>
        </p:txBody>
      </p:sp>
      <p:sp>
        <p:nvSpPr>
          <p:cNvPr id="24" name="CuadroTexto 23">
            <a:extLst>
              <a:ext uri="{FF2B5EF4-FFF2-40B4-BE49-F238E27FC236}">
                <a16:creationId xmlns:a16="http://schemas.microsoft.com/office/drawing/2014/main" id="{85AB3903-50B9-49A8-AA30-DA0CAACDC836}"/>
              </a:ext>
            </a:extLst>
          </p:cNvPr>
          <p:cNvSpPr txBox="1"/>
          <p:nvPr/>
        </p:nvSpPr>
        <p:spPr>
          <a:xfrm>
            <a:off x="140380" y="665494"/>
            <a:ext cx="6516399" cy="2462213"/>
          </a:xfrm>
          <a:prstGeom prst="rect">
            <a:avLst/>
          </a:prstGeom>
          <a:solidFill>
            <a:schemeClr val="bg1"/>
          </a:solidFill>
        </p:spPr>
        <p:txBody>
          <a:bodyPr wrap="square">
            <a:spAutoFit/>
          </a:bodyPr>
          <a:lstStyle/>
          <a:p>
            <a:pPr algn="just">
              <a:buClr>
                <a:srgbClr val="222222"/>
              </a:buClr>
              <a:buSzPts val="1400"/>
            </a:pPr>
            <a:r>
              <a:rPr lang="es-MX" sz="1400" dirty="0">
                <a:cs typeface="Arial" panose="020B0604020202020204" pitchFamily="34" charset="0"/>
              </a:rPr>
              <a:t>Rehabilitación de cubierta edificio 9 Fase II de la UTP </a:t>
            </a:r>
          </a:p>
          <a:p>
            <a:pPr algn="just">
              <a:buClr>
                <a:srgbClr val="222222"/>
              </a:buClr>
              <a:buSzPts val="1400"/>
            </a:pPr>
            <a:r>
              <a:rPr lang="es-ES" sz="1400" b="1" dirty="0">
                <a:cs typeface="Arial" panose="020B0604020202020204" pitchFamily="34" charset="0"/>
              </a:rPr>
              <a:t>Impacto de la obra: </a:t>
            </a:r>
            <a:r>
              <a:rPr lang="es-ES" sz="1400" dirty="0">
                <a:cs typeface="Arial" panose="020B0604020202020204" pitchFamily="34" charset="0"/>
              </a:rPr>
              <a:t>La instalación de la Cubierta TECHMET brindará un confort térmico y acústico para el área de los módulos de estudio de la biblioteca. Esto facilitará el aprendizaje y potenciará el uso del espacio por parte de los usuarios. Adicionalmente se debe tener presente que la cubierta antigua se encuentra en asbesto cemento, la cual se retirará de manera segura cumpliendo la normativa vigente.</a:t>
            </a:r>
          </a:p>
          <a:p>
            <a:pPr fontAlgn="base"/>
            <a:r>
              <a:rPr lang="es-ES" sz="1400" b="1" dirty="0">
                <a:cs typeface="Arial" panose="020B0604020202020204" pitchFamily="34" charset="0"/>
              </a:rPr>
              <a:t>Fecha de inicio: 			</a:t>
            </a:r>
            <a:r>
              <a:rPr lang="es-ES" sz="1400" dirty="0">
                <a:cs typeface="Arial" panose="020B0604020202020204" pitchFamily="34" charset="0"/>
              </a:rPr>
              <a:t>30/07/2025	</a:t>
            </a:r>
            <a:r>
              <a:rPr lang="es-ES" sz="1400" b="1" dirty="0">
                <a:cs typeface="Arial" panose="020B0604020202020204" pitchFamily="34" charset="0"/>
              </a:rPr>
              <a:t>	</a:t>
            </a:r>
            <a:r>
              <a:rPr lang="es-ES" sz="1400" dirty="0">
                <a:cs typeface="Arial" panose="020B0604020202020204" pitchFamily="34" charset="0"/>
              </a:rPr>
              <a:t>			</a:t>
            </a:r>
          </a:p>
          <a:p>
            <a:pPr fontAlgn="base"/>
            <a:r>
              <a:rPr lang="es-ES" sz="1400" b="1" dirty="0">
                <a:cs typeface="Arial" panose="020B0604020202020204" pitchFamily="34" charset="0"/>
              </a:rPr>
              <a:t>Fecha de terminación: 	</a:t>
            </a:r>
            <a:r>
              <a:rPr lang="es-ES" sz="1400" dirty="0">
                <a:cs typeface="Arial" panose="020B0604020202020204" pitchFamily="34" charset="0"/>
              </a:rPr>
              <a:t>15/10/2025		</a:t>
            </a:r>
          </a:p>
          <a:p>
            <a:pPr fontAlgn="base"/>
            <a:r>
              <a:rPr lang="es-ES" sz="1400" b="1" dirty="0">
                <a:cs typeface="Arial" panose="020B0604020202020204" pitchFamily="34" charset="0"/>
              </a:rPr>
              <a:t>Valor total: 			</a:t>
            </a:r>
            <a:r>
              <a:rPr lang="es-ES" sz="1400" dirty="0">
                <a:cs typeface="Arial" panose="020B0604020202020204" pitchFamily="34" charset="0"/>
              </a:rPr>
              <a:t>$ 284.000.000					</a:t>
            </a:r>
          </a:p>
          <a:p>
            <a:pPr fontAlgn="base"/>
            <a:r>
              <a:rPr lang="es-ES" sz="1400" b="1" dirty="0">
                <a:cs typeface="Arial" panose="020B0604020202020204" pitchFamily="34" charset="0"/>
              </a:rPr>
              <a:t>Avance de ejecución:		</a:t>
            </a:r>
            <a:r>
              <a:rPr lang="es-ES" sz="1400" dirty="0">
                <a:cs typeface="Arial" panose="020B0604020202020204" pitchFamily="34" charset="0"/>
              </a:rPr>
              <a:t>100%</a:t>
            </a:r>
          </a:p>
          <a:p>
            <a:pPr fontAlgn="base"/>
            <a:r>
              <a:rPr lang="es-ES" sz="1400" b="1" dirty="0">
                <a:cs typeface="Arial" panose="020B0604020202020204" pitchFamily="34" charset="0"/>
              </a:rPr>
              <a:t>Fecha de entrega: 		</a:t>
            </a:r>
            <a:r>
              <a:rPr lang="es-ES" sz="1400" dirty="0">
                <a:cs typeface="Arial" panose="020B0604020202020204" pitchFamily="34" charset="0"/>
              </a:rPr>
              <a:t>15/10/2025</a:t>
            </a:r>
          </a:p>
        </p:txBody>
      </p:sp>
      <p:pic>
        <p:nvPicPr>
          <p:cNvPr id="6" name="Imagen 5">
            <a:extLst>
              <a:ext uri="{FF2B5EF4-FFF2-40B4-BE49-F238E27FC236}">
                <a16:creationId xmlns:a16="http://schemas.microsoft.com/office/drawing/2014/main" id="{33786987-F6E8-4B9B-ADF5-1208CBD01F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3755" y="595342"/>
            <a:ext cx="3576331" cy="1244344"/>
          </a:xfrm>
          <a:prstGeom prst="rect">
            <a:avLst/>
          </a:prstGeom>
        </p:spPr>
      </p:pic>
      <p:pic>
        <p:nvPicPr>
          <p:cNvPr id="8" name="Imagen 7">
            <a:extLst>
              <a:ext uri="{FF2B5EF4-FFF2-40B4-BE49-F238E27FC236}">
                <a16:creationId xmlns:a16="http://schemas.microsoft.com/office/drawing/2014/main" id="{AD4CE1FD-8A85-4BF2-B9A2-06E8327430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4320" y="1917867"/>
            <a:ext cx="3271531" cy="1435531"/>
          </a:xfrm>
          <a:prstGeom prst="rect">
            <a:avLst/>
          </a:prstGeom>
        </p:spPr>
      </p:pic>
      <p:sp>
        <p:nvSpPr>
          <p:cNvPr id="2" name="CuadroTexto 1">
            <a:extLst>
              <a:ext uri="{FF2B5EF4-FFF2-40B4-BE49-F238E27FC236}">
                <a16:creationId xmlns:a16="http://schemas.microsoft.com/office/drawing/2014/main" id="{85AB3903-50B9-49A8-AA30-DA0CAACDC836}"/>
              </a:ext>
            </a:extLst>
          </p:cNvPr>
          <p:cNvSpPr txBox="1"/>
          <p:nvPr/>
        </p:nvSpPr>
        <p:spPr>
          <a:xfrm>
            <a:off x="140380" y="3429000"/>
            <a:ext cx="6516399" cy="2677656"/>
          </a:xfrm>
          <a:prstGeom prst="rect">
            <a:avLst/>
          </a:prstGeom>
          <a:solidFill>
            <a:schemeClr val="bg1"/>
          </a:solidFill>
        </p:spPr>
        <p:txBody>
          <a:bodyPr wrap="square">
            <a:spAutoFit/>
          </a:bodyPr>
          <a:lstStyle/>
          <a:p>
            <a:pPr algn="just">
              <a:buClr>
                <a:srgbClr val="222222"/>
              </a:buClr>
              <a:buSzPts val="1400"/>
            </a:pPr>
            <a:r>
              <a:rPr lang="es-MX" sz="1400" dirty="0">
                <a:cs typeface="Arial" panose="020B0604020202020204" pitchFamily="34" charset="0"/>
              </a:rPr>
              <a:t>Adecuaciones civiles y eléctricas de espacios académicos y de laboratorio para las facultades de Ciencias Básicas y Ciencias de la Salud de la UTP</a:t>
            </a:r>
          </a:p>
          <a:p>
            <a:pPr algn="just">
              <a:buClr>
                <a:srgbClr val="222222"/>
              </a:buClr>
              <a:buSzPts val="1400"/>
            </a:pPr>
            <a:r>
              <a:rPr lang="es-ES" sz="1400" b="1" dirty="0">
                <a:cs typeface="Arial" panose="020B0604020202020204" pitchFamily="34" charset="0"/>
              </a:rPr>
              <a:t>Impacto de la obra: </a:t>
            </a:r>
            <a:r>
              <a:rPr lang="es-ES" sz="1400" dirty="0">
                <a:cs typeface="Arial" panose="020B0604020202020204" pitchFamily="34" charset="0"/>
              </a:rPr>
              <a:t>Las adecuaciones propuestas brindarán una distribución más ergonómica de los espacios académicos y de laboratorio. Adicionalmente se obtendrá una experiencia más enriquecedora en zonas como el acuario y la ambulancia; a través de cerramientos vivos y estructuras metálicas con un diseño arquitectónico moderno. </a:t>
            </a:r>
          </a:p>
          <a:p>
            <a:pPr algn="just">
              <a:buClr>
                <a:srgbClr val="222222"/>
              </a:buClr>
              <a:buSzPts val="1400"/>
            </a:pPr>
            <a:endParaRPr lang="es-ES" sz="1400" dirty="0">
              <a:cs typeface="Arial" panose="020B0604020202020204" pitchFamily="34" charset="0"/>
            </a:endParaRPr>
          </a:p>
          <a:p>
            <a:pPr fontAlgn="base"/>
            <a:r>
              <a:rPr lang="es-ES" sz="1400" b="1" dirty="0">
                <a:cs typeface="Arial" panose="020B0604020202020204" pitchFamily="34" charset="0"/>
              </a:rPr>
              <a:t>Fecha de inicio: 			</a:t>
            </a:r>
            <a:r>
              <a:rPr lang="es-ES" sz="1400" dirty="0">
                <a:cs typeface="Arial" panose="020B0604020202020204" pitchFamily="34" charset="0"/>
              </a:rPr>
              <a:t>15/07/2025					</a:t>
            </a:r>
          </a:p>
          <a:p>
            <a:pPr fontAlgn="base"/>
            <a:r>
              <a:rPr lang="es-ES" sz="1400" b="1" dirty="0">
                <a:cs typeface="Arial" panose="020B0604020202020204" pitchFamily="34" charset="0"/>
              </a:rPr>
              <a:t>Fecha de terminación: 		</a:t>
            </a:r>
            <a:r>
              <a:rPr lang="es-ES" sz="1400" dirty="0">
                <a:cs typeface="Arial" panose="020B0604020202020204" pitchFamily="34" charset="0"/>
              </a:rPr>
              <a:t>21/11/2025		</a:t>
            </a:r>
          </a:p>
          <a:p>
            <a:pPr fontAlgn="base"/>
            <a:r>
              <a:rPr lang="es-ES" sz="1400" b="1" dirty="0">
                <a:cs typeface="Arial" panose="020B0604020202020204" pitchFamily="34" charset="0"/>
              </a:rPr>
              <a:t>Valor total: 				</a:t>
            </a:r>
            <a:r>
              <a:rPr lang="es-ES" sz="1400" dirty="0">
                <a:cs typeface="Arial" panose="020B0604020202020204" pitchFamily="34" charset="0"/>
              </a:rPr>
              <a:t>$249.893.725	</a:t>
            </a:r>
          </a:p>
          <a:p>
            <a:pPr fontAlgn="base"/>
            <a:r>
              <a:rPr lang="es-ES" sz="1400" b="1" dirty="0">
                <a:cs typeface="Arial" panose="020B0604020202020204" pitchFamily="34" charset="0"/>
              </a:rPr>
              <a:t>Avance de ejecución:		</a:t>
            </a:r>
            <a:r>
              <a:rPr lang="es-ES" sz="1400" dirty="0">
                <a:cs typeface="Arial" panose="020B0604020202020204" pitchFamily="34" charset="0"/>
              </a:rPr>
              <a:t>75%</a:t>
            </a:r>
          </a:p>
          <a:p>
            <a:pPr fontAlgn="base"/>
            <a:r>
              <a:rPr lang="es-ES" sz="1400" b="1" dirty="0">
                <a:cs typeface="Arial" panose="020B0604020202020204" pitchFamily="34" charset="0"/>
              </a:rPr>
              <a:t>Fecha de entrega: 			</a:t>
            </a:r>
            <a:r>
              <a:rPr lang="es-ES" sz="1400" dirty="0">
                <a:cs typeface="Arial" panose="020B0604020202020204" pitchFamily="34" charset="0"/>
              </a:rPr>
              <a:t>21/11/2025</a:t>
            </a:r>
          </a:p>
        </p:txBody>
      </p:sp>
      <p:pic>
        <p:nvPicPr>
          <p:cNvPr id="4" name="Imagen 3">
            <a:extLst>
              <a:ext uri="{FF2B5EF4-FFF2-40B4-BE49-F238E27FC236}">
                <a16:creationId xmlns:a16="http://schemas.microsoft.com/office/drawing/2014/main" id="{17DF3E48-1D96-45E3-AEFA-7AF21FDD2F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3755" y="3477821"/>
            <a:ext cx="3271531" cy="1583918"/>
          </a:xfrm>
          <a:prstGeom prst="rect">
            <a:avLst/>
          </a:prstGeom>
        </p:spPr>
      </p:pic>
      <p:pic>
        <p:nvPicPr>
          <p:cNvPr id="5" name="Imagen 4">
            <a:extLst>
              <a:ext uri="{FF2B5EF4-FFF2-40B4-BE49-F238E27FC236}">
                <a16:creationId xmlns:a16="http://schemas.microsoft.com/office/drawing/2014/main" id="{708FED8F-AB28-470B-A0AD-85D312E38F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96077" y="5320299"/>
            <a:ext cx="3155543" cy="1435531"/>
          </a:xfrm>
          <a:prstGeom prst="rect">
            <a:avLst/>
          </a:prstGeom>
        </p:spPr>
      </p:pic>
    </p:spTree>
    <p:extLst>
      <p:ext uri="{BB962C8B-B14F-4D97-AF65-F5344CB8AC3E}">
        <p14:creationId xmlns:p14="http://schemas.microsoft.com/office/powerpoint/2010/main" val="331114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p:nvPr/>
        </p:nvSpPr>
        <p:spPr>
          <a:xfrm>
            <a:off x="3284441" y="2477678"/>
            <a:ext cx="7037728" cy="30723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4000"/>
              <a:buFont typeface="Calibri"/>
              <a:buNone/>
            </a:pPr>
            <a:r>
              <a:rPr lang="es-ES" sz="4000" b="1" i="0" u="none" strike="noStrike" cap="none">
                <a:solidFill>
                  <a:schemeClr val="dk2"/>
                </a:solidFill>
                <a:latin typeface="Calibri"/>
                <a:ea typeface="Calibri"/>
                <a:cs typeface="Calibri"/>
                <a:sym typeface="Calibri"/>
              </a:rPr>
              <a:t>BIENESTAR INSTITUCIONAL, CALIDAD DE VIDA </a:t>
            </a:r>
            <a:r>
              <a:rPr lang="es-ES" sz="4000" b="1" i="0" u="none" strike="noStrike" cap="none">
                <a:solidFill>
                  <a:srgbClr val="124163"/>
                </a:solidFill>
                <a:latin typeface="Calibri"/>
                <a:ea typeface="Calibri"/>
                <a:cs typeface="Calibri"/>
                <a:sym typeface="Calibri"/>
              </a:rPr>
              <a:t>E INCLUSIÓN EN CONTEXTOS UNIVERSITARIOS</a:t>
            </a:r>
            <a:endParaRPr sz="3800" b="1" i="0" u="none" strike="noStrike" cap="none">
              <a:solidFill>
                <a:srgbClr val="124163"/>
              </a:solidFill>
              <a:latin typeface="Calibri"/>
              <a:ea typeface="Calibri"/>
              <a:cs typeface="Calibri"/>
              <a:sym typeface="Calibri"/>
            </a:endParaRPr>
          </a:p>
        </p:txBody>
      </p:sp>
      <p:pic>
        <p:nvPicPr>
          <p:cNvPr id="106" name="Google Shape;106;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34958" y="1656844"/>
            <a:ext cx="1849483" cy="4638828"/>
          </a:xfrm>
          <a:prstGeom prst="rect">
            <a:avLst/>
          </a:prstGeom>
          <a:noFill/>
          <a:ln>
            <a:noFill/>
          </a:ln>
        </p:spPr>
      </p:pic>
      <p:pic>
        <p:nvPicPr>
          <p:cNvPr id="107" name="Google Shape;107;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93686" y="5550062"/>
            <a:ext cx="1000176" cy="9720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title="Gráfico"/>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87200" y="4107824"/>
            <a:ext cx="4684225" cy="2619188"/>
          </a:xfrm>
          <a:prstGeom prst="rect">
            <a:avLst/>
          </a:prstGeom>
          <a:noFill/>
          <a:ln>
            <a:noFill/>
          </a:ln>
        </p:spPr>
      </p:pic>
      <p:sp>
        <p:nvSpPr>
          <p:cNvPr id="113" name="Google Shape;113;p17"/>
          <p:cNvSpPr txBox="1">
            <a:spLocks noGrp="1"/>
          </p:cNvSpPr>
          <p:nvPr>
            <p:ph type="title"/>
          </p:nvPr>
        </p:nvSpPr>
        <p:spPr>
          <a:xfrm>
            <a:off x="1069600" y="1562"/>
            <a:ext cx="10515600" cy="72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800"/>
              <a:buFont typeface="Calibri"/>
              <a:buNone/>
            </a:pPr>
            <a:r>
              <a:rPr lang="es-ES" dirty="0"/>
              <a:t>POLÍTICA DE BIENESTAR INSTITUCIONAL</a:t>
            </a:r>
            <a:endParaRPr dirty="0"/>
          </a:p>
        </p:txBody>
      </p:sp>
      <p:sp>
        <p:nvSpPr>
          <p:cNvPr id="114" name="Google Shape;114;p17"/>
          <p:cNvSpPr txBox="1">
            <a:spLocks noGrp="1"/>
          </p:cNvSpPr>
          <p:nvPr>
            <p:ph type="body" idx="1"/>
          </p:nvPr>
        </p:nvSpPr>
        <p:spPr>
          <a:xfrm>
            <a:off x="765500" y="753925"/>
            <a:ext cx="10515600" cy="603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AutoNum type="arabicPeriod"/>
            </a:pPr>
            <a:r>
              <a:rPr lang="es-ES" dirty="0"/>
              <a:t>Acompañamiento Integral</a:t>
            </a:r>
            <a:endParaRPr dirty="0"/>
          </a:p>
        </p:txBody>
      </p:sp>
      <p:sp>
        <p:nvSpPr>
          <p:cNvPr id="115" name="Google Shape;115;p17"/>
          <p:cNvSpPr txBox="1"/>
          <p:nvPr/>
        </p:nvSpPr>
        <p:spPr>
          <a:xfrm>
            <a:off x="7586075" y="1929175"/>
            <a:ext cx="2910900" cy="1137000"/>
          </a:xfrm>
          <a:prstGeom prst="rect">
            <a:avLst/>
          </a:prstGeom>
          <a:solidFill>
            <a:schemeClr val="lt1"/>
          </a:solidFill>
          <a:ln w="19050" cap="flat" cmpd="sng">
            <a:solidFill>
              <a:srgbClr val="78909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400" b="1">
                <a:solidFill>
                  <a:srgbClr val="1C4587"/>
                </a:solidFill>
              </a:rPr>
              <a:t>88.3%</a:t>
            </a:r>
            <a:r>
              <a:rPr lang="es-ES" sz="2100">
                <a:solidFill>
                  <a:srgbClr val="000000"/>
                </a:solidFill>
              </a:rPr>
              <a:t> </a:t>
            </a:r>
            <a:endParaRPr sz="2100">
              <a:solidFill>
                <a:srgbClr val="000000"/>
              </a:solidFill>
            </a:endParaRPr>
          </a:p>
          <a:p>
            <a:pPr marL="0" lvl="0" indent="0" algn="ctr" rtl="0">
              <a:spcBef>
                <a:spcPts val="0"/>
              </a:spcBef>
              <a:spcAft>
                <a:spcPts val="0"/>
              </a:spcAft>
              <a:buNone/>
            </a:pPr>
            <a:r>
              <a:rPr lang="es-ES" sz="1700" b="1">
                <a:latin typeface="Calibri"/>
                <a:ea typeface="Calibri"/>
                <a:cs typeface="Calibri"/>
                <a:sym typeface="Calibri"/>
              </a:rPr>
              <a:t>P</a:t>
            </a:r>
            <a:r>
              <a:rPr lang="es-ES" sz="1700" b="1">
                <a:solidFill>
                  <a:srgbClr val="000000"/>
                </a:solidFill>
                <a:latin typeface="Calibri"/>
                <a:ea typeface="Calibri"/>
                <a:cs typeface="Calibri"/>
                <a:sym typeface="Calibri"/>
              </a:rPr>
              <a:t>oblación de pregrado apoyada </a:t>
            </a:r>
            <a:r>
              <a:rPr lang="es-ES" sz="1700" b="1">
                <a:solidFill>
                  <a:srgbClr val="263238"/>
                </a:solidFill>
                <a:latin typeface="Calibri"/>
                <a:ea typeface="Calibri"/>
                <a:cs typeface="Calibri"/>
                <a:sym typeface="Calibri"/>
              </a:rPr>
              <a:t>2025-2</a:t>
            </a:r>
            <a:endParaRPr sz="1700" b="1">
              <a:solidFill>
                <a:srgbClr val="263238"/>
              </a:solidFill>
            </a:endParaRPr>
          </a:p>
        </p:txBody>
      </p:sp>
      <p:sp>
        <p:nvSpPr>
          <p:cNvPr id="116" name="Google Shape;116;p17"/>
          <p:cNvSpPr txBox="1"/>
          <p:nvPr/>
        </p:nvSpPr>
        <p:spPr>
          <a:xfrm>
            <a:off x="5080425" y="6522450"/>
            <a:ext cx="3345000" cy="2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000">
                <a:solidFill>
                  <a:schemeClr val="dk1"/>
                </a:solidFill>
                <a:latin typeface="Calibri"/>
                <a:ea typeface="Calibri"/>
                <a:cs typeface="Calibri"/>
                <a:sym typeface="Calibri"/>
              </a:rPr>
              <a:t>*Apoyado: estudiante que está haciendo uso del beneficio</a:t>
            </a:r>
            <a:endParaRPr sz="1000">
              <a:solidFill>
                <a:schemeClr val="dk1"/>
              </a:solidFill>
              <a:latin typeface="Calibri"/>
              <a:ea typeface="Calibri"/>
              <a:cs typeface="Calibri"/>
              <a:sym typeface="Calibri"/>
            </a:endParaRPr>
          </a:p>
        </p:txBody>
      </p:sp>
      <p:sp>
        <p:nvSpPr>
          <p:cNvPr id="117" name="Google Shape;117;p17"/>
          <p:cNvSpPr txBox="1"/>
          <p:nvPr/>
        </p:nvSpPr>
        <p:spPr>
          <a:xfrm>
            <a:off x="7269725" y="3854325"/>
            <a:ext cx="3835200" cy="15900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1800" b="1">
                <a:solidFill>
                  <a:srgbClr val="1C4587"/>
                </a:solidFill>
              </a:rPr>
              <a:t>Entrega del Bono de Alimentación desde el primer día de clases y al 100% de los estudiantes que lo han requerido</a:t>
            </a:r>
            <a:endParaRPr sz="1800">
              <a:solidFill>
                <a:srgbClr val="000000"/>
              </a:solidFill>
            </a:endParaRPr>
          </a:p>
        </p:txBody>
      </p:sp>
      <p:sp>
        <p:nvSpPr>
          <p:cNvPr id="118" name="Google Shape;118;p17"/>
          <p:cNvSpPr/>
          <p:nvPr/>
        </p:nvSpPr>
        <p:spPr>
          <a:xfrm rot="5400000">
            <a:off x="8998625" y="2862750"/>
            <a:ext cx="377400" cy="1132500"/>
          </a:xfrm>
          <a:prstGeom prst="homePlate">
            <a:avLst>
              <a:gd name="adj" fmla="val 50000"/>
            </a:avLst>
          </a:prstGeom>
          <a:solidFill>
            <a:srgbClr val="2683C6"/>
          </a:solidFill>
          <a:ln w="9525" cap="flat" cmpd="sng">
            <a:solidFill>
              <a:srgbClr val="2683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9" name="Google Shape;119;p17" title="Gráfic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24900" y="1249300"/>
            <a:ext cx="4748700" cy="29362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p:nvPr/>
        </p:nvSpPr>
        <p:spPr>
          <a:xfrm>
            <a:off x="2416425" y="5414575"/>
            <a:ext cx="2050800" cy="1286400"/>
          </a:xfrm>
          <a:prstGeom prst="roundRect">
            <a:avLst>
              <a:gd name="adj" fmla="val 16667"/>
            </a:avLst>
          </a:prstGeom>
          <a:solidFill>
            <a:srgbClr val="1241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6" name="Google Shape;126;p18"/>
          <p:cNvSpPr/>
          <p:nvPr/>
        </p:nvSpPr>
        <p:spPr>
          <a:xfrm>
            <a:off x="1099666" y="2174095"/>
            <a:ext cx="3876600" cy="766500"/>
          </a:xfrm>
          <a:prstGeom prst="roundRect">
            <a:avLst>
              <a:gd name="adj" fmla="val 5931"/>
            </a:avLst>
          </a:prstGeom>
          <a:noFill/>
          <a:ln w="12700" cap="flat" cmpd="sng">
            <a:solidFill>
              <a:srgbClr val="3D73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400"/>
              <a:buFont typeface="Arial"/>
              <a:buNone/>
            </a:pPr>
            <a:r>
              <a:rPr lang="es-ES" sz="2500" b="1">
                <a:solidFill>
                  <a:srgbClr val="455F51"/>
                </a:solidFill>
                <a:latin typeface="Calibri"/>
                <a:ea typeface="Calibri"/>
                <a:cs typeface="Calibri"/>
                <a:sym typeface="Calibri"/>
              </a:rPr>
              <a:t>4747 </a:t>
            </a:r>
            <a:r>
              <a:rPr lang="es-ES" sz="2300" b="0" i="0" u="none" strike="noStrike" cap="none">
                <a:solidFill>
                  <a:srgbClr val="455F51"/>
                </a:solidFill>
                <a:latin typeface="Calibri"/>
                <a:ea typeface="Calibri"/>
                <a:cs typeface="Calibri"/>
                <a:sym typeface="Calibri"/>
              </a:rPr>
              <a:t>estudiantes atendidos</a:t>
            </a:r>
            <a:r>
              <a:rPr lang="es-ES" sz="2300">
                <a:solidFill>
                  <a:srgbClr val="455F51"/>
                </a:solidFill>
                <a:latin typeface="Calibri"/>
                <a:ea typeface="Calibri"/>
                <a:cs typeface="Calibri"/>
                <a:sym typeface="Calibri"/>
              </a:rPr>
              <a:t>.</a:t>
            </a:r>
            <a:endParaRPr sz="2300">
              <a:solidFill>
                <a:srgbClr val="455F5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r>
              <a:rPr lang="es-ES" sz="2500" b="1">
                <a:solidFill>
                  <a:srgbClr val="455F51"/>
                </a:solidFill>
                <a:latin typeface="Calibri"/>
                <a:ea typeface="Calibri"/>
                <a:cs typeface="Calibri"/>
                <a:sym typeface="Calibri"/>
              </a:rPr>
              <a:t>7.676</a:t>
            </a:r>
            <a:r>
              <a:rPr lang="es-ES" sz="1900" b="1">
                <a:solidFill>
                  <a:srgbClr val="455F51"/>
                </a:solidFill>
                <a:latin typeface="Calibri"/>
                <a:ea typeface="Calibri"/>
                <a:cs typeface="Calibri"/>
                <a:sym typeface="Calibri"/>
              </a:rPr>
              <a:t> </a:t>
            </a:r>
            <a:r>
              <a:rPr lang="es-ES" sz="2300">
                <a:solidFill>
                  <a:srgbClr val="455F51"/>
                </a:solidFill>
                <a:latin typeface="Calibri"/>
                <a:ea typeface="Calibri"/>
                <a:cs typeface="Calibri"/>
                <a:sym typeface="Calibri"/>
              </a:rPr>
              <a:t>atenciones </a:t>
            </a:r>
            <a:endParaRPr sz="1900" b="0" i="0" u="none" strike="noStrike" cap="none">
              <a:solidFill>
                <a:srgbClr val="455F51"/>
              </a:solidFill>
              <a:latin typeface="Calibri"/>
              <a:ea typeface="Calibri"/>
              <a:cs typeface="Calibri"/>
              <a:sym typeface="Calibri"/>
            </a:endParaRPr>
          </a:p>
        </p:txBody>
      </p:sp>
      <p:pic>
        <p:nvPicPr>
          <p:cNvPr id="127" name="Google Shape;127;p18"/>
          <p:cNvPicPr preferRelativeResize="0"/>
          <p:nvPr/>
        </p:nvPicPr>
        <p:blipFill>
          <a:blip r:embed="rId3">
            <a:alphaModFix/>
          </a:blip>
          <a:stretch>
            <a:fillRect/>
          </a:stretch>
        </p:blipFill>
        <p:spPr>
          <a:xfrm>
            <a:off x="8994159" y="5405558"/>
            <a:ext cx="2050725" cy="966950"/>
          </a:xfrm>
          <a:prstGeom prst="rect">
            <a:avLst/>
          </a:prstGeom>
          <a:noFill/>
          <a:ln>
            <a:noFill/>
          </a:ln>
        </p:spPr>
      </p:pic>
      <p:sp>
        <p:nvSpPr>
          <p:cNvPr id="128" name="Google Shape;128;p18"/>
          <p:cNvSpPr txBox="1">
            <a:spLocks noGrp="1"/>
          </p:cNvSpPr>
          <p:nvPr>
            <p:ph type="title"/>
          </p:nvPr>
        </p:nvSpPr>
        <p:spPr>
          <a:xfrm>
            <a:off x="1099666" y="63415"/>
            <a:ext cx="10515600" cy="72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800"/>
              <a:buFont typeface="Calibri"/>
              <a:buNone/>
            </a:pPr>
            <a:r>
              <a:rPr lang="es-ES" dirty="0"/>
              <a:t>POLÍTICA DE BIENESTAR INSTITUCIONAL</a:t>
            </a:r>
            <a:endParaRPr dirty="0"/>
          </a:p>
        </p:txBody>
      </p:sp>
      <p:sp>
        <p:nvSpPr>
          <p:cNvPr id="129" name="Google Shape;129;p18"/>
          <p:cNvSpPr txBox="1">
            <a:spLocks noGrp="1"/>
          </p:cNvSpPr>
          <p:nvPr>
            <p:ph type="body" idx="1"/>
          </p:nvPr>
        </p:nvSpPr>
        <p:spPr>
          <a:xfrm>
            <a:off x="6486825" y="1337003"/>
            <a:ext cx="5391000" cy="60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ES"/>
              <a:t>BIENESTAR A DOCENTES – ADMINISTRATIVOS</a:t>
            </a:r>
            <a:endParaRPr/>
          </a:p>
        </p:txBody>
      </p:sp>
      <p:pic>
        <p:nvPicPr>
          <p:cNvPr id="130" name="Google Shape;130;p18" title="Gráfic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61641" y="2726329"/>
            <a:ext cx="3952650" cy="2444065"/>
          </a:xfrm>
          <a:prstGeom prst="rect">
            <a:avLst/>
          </a:prstGeom>
          <a:noFill/>
          <a:ln>
            <a:noFill/>
          </a:ln>
        </p:spPr>
      </p:pic>
      <p:sp>
        <p:nvSpPr>
          <p:cNvPr id="131" name="Google Shape;131;p18"/>
          <p:cNvSpPr txBox="1"/>
          <p:nvPr/>
        </p:nvSpPr>
        <p:spPr>
          <a:xfrm>
            <a:off x="2493311" y="5346375"/>
            <a:ext cx="1973700" cy="13545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s-ES" sz="1900">
                <a:solidFill>
                  <a:schemeClr val="lt1"/>
                </a:solidFill>
                <a:latin typeface="Calibri"/>
                <a:ea typeface="Calibri"/>
                <a:cs typeface="Calibri"/>
                <a:sym typeface="Calibri"/>
              </a:rPr>
              <a:t>2161 atenciones individuales y grupales a estudiantes en el territorio</a:t>
            </a:r>
            <a:endParaRPr sz="1900">
              <a:solidFill>
                <a:schemeClr val="lt1"/>
              </a:solidFill>
              <a:latin typeface="Calibri"/>
              <a:ea typeface="Calibri"/>
              <a:cs typeface="Calibri"/>
              <a:sym typeface="Calibri"/>
            </a:endParaRPr>
          </a:p>
        </p:txBody>
      </p:sp>
      <p:sp>
        <p:nvSpPr>
          <p:cNvPr id="132" name="Google Shape;132;p18"/>
          <p:cNvSpPr/>
          <p:nvPr/>
        </p:nvSpPr>
        <p:spPr>
          <a:xfrm rot="5400000">
            <a:off x="1713993" y="6008240"/>
            <a:ext cx="1032900" cy="200100"/>
          </a:xfrm>
          <a:prstGeom prst="triangle">
            <a:avLst>
              <a:gd name="adj" fmla="val 50000"/>
            </a:avLst>
          </a:prstGeom>
          <a:solidFill>
            <a:srgbClr val="1241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pic>
        <p:nvPicPr>
          <p:cNvPr id="133" name="Google Shape;133;p18" title="Gráfico"/>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877925" y="2143066"/>
            <a:ext cx="4840449" cy="2993011"/>
          </a:xfrm>
          <a:prstGeom prst="rect">
            <a:avLst/>
          </a:prstGeom>
          <a:noFill/>
          <a:ln>
            <a:noFill/>
          </a:ln>
        </p:spPr>
      </p:pic>
      <p:sp>
        <p:nvSpPr>
          <p:cNvPr id="134" name="Google Shape;134;p18"/>
          <p:cNvSpPr/>
          <p:nvPr/>
        </p:nvSpPr>
        <p:spPr>
          <a:xfrm>
            <a:off x="189250" y="852475"/>
            <a:ext cx="5150700" cy="463800"/>
          </a:xfrm>
          <a:prstGeom prst="roundRect">
            <a:avLst>
              <a:gd name="adj" fmla="val 50000"/>
            </a:avLst>
          </a:prstGeom>
          <a:solidFill>
            <a:srgbClr val="D48012"/>
          </a:solidFill>
          <a:ln w="9525" cap="flat" cmpd="sng">
            <a:solidFill>
              <a:srgbClr val="F5F6F5"/>
            </a:solidFill>
            <a:prstDash val="solid"/>
            <a:round/>
            <a:headEnd type="none" w="sm" len="sm"/>
            <a:tailEnd type="none" w="sm" len="sm"/>
          </a:ln>
          <a:effectLst>
            <a:outerShdw blurRad="57150" dist="19050" dir="5400000" algn="bl" rotWithShape="0">
              <a:srgbClr val="09768A">
                <a:alpha val="40000"/>
              </a:srgbClr>
            </a:outerShdw>
          </a:effectLst>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s-ES" sz="2500" b="1">
                <a:solidFill>
                  <a:schemeClr val="lt1"/>
                </a:solidFill>
                <a:latin typeface="Urbanist"/>
                <a:ea typeface="Urbanist"/>
                <a:cs typeface="Urbanist"/>
                <a:sym typeface="Urbanist"/>
              </a:rPr>
              <a:t>Acompañamiento Integral</a:t>
            </a:r>
            <a:endParaRPr sz="2500" b="1">
              <a:solidFill>
                <a:schemeClr val="lt1"/>
              </a:solidFill>
              <a:latin typeface="Urbanist"/>
              <a:ea typeface="Urbanist"/>
              <a:cs typeface="Urbanist"/>
              <a:sym typeface="Urbanist"/>
            </a:endParaRPr>
          </a:p>
        </p:txBody>
      </p:sp>
      <p:pic>
        <p:nvPicPr>
          <p:cNvPr id="135" name="Google Shape;135;p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03742" y="5437650"/>
            <a:ext cx="1740725" cy="1210275"/>
          </a:xfrm>
          <a:prstGeom prst="rect">
            <a:avLst/>
          </a:prstGeom>
          <a:noFill/>
          <a:ln>
            <a:noFill/>
          </a:ln>
        </p:spPr>
      </p:pic>
      <p:sp>
        <p:nvSpPr>
          <p:cNvPr id="136" name="Google Shape;136;p18"/>
          <p:cNvSpPr txBox="1"/>
          <p:nvPr/>
        </p:nvSpPr>
        <p:spPr>
          <a:xfrm>
            <a:off x="4466102" y="5405556"/>
            <a:ext cx="2050800" cy="12102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Calibri"/>
              <a:buChar char="●"/>
            </a:pPr>
            <a:r>
              <a:rPr lang="es-ES" sz="1300">
                <a:solidFill>
                  <a:schemeClr val="dk1"/>
                </a:solidFill>
                <a:latin typeface="Calibri"/>
                <a:ea typeface="Calibri"/>
                <a:cs typeface="Calibri"/>
                <a:sym typeface="Calibri"/>
              </a:rPr>
              <a:t>Salud mental y física</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s-ES" sz="1300">
                <a:solidFill>
                  <a:schemeClr val="dk1"/>
                </a:solidFill>
                <a:latin typeface="Calibri"/>
                <a:ea typeface="Calibri"/>
                <a:cs typeface="Calibri"/>
                <a:sym typeface="Calibri"/>
              </a:rPr>
              <a:t>Nutrición</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s-ES" sz="1300">
                <a:solidFill>
                  <a:schemeClr val="dk1"/>
                </a:solidFill>
                <a:latin typeface="Calibri"/>
                <a:ea typeface="Calibri"/>
                <a:cs typeface="Calibri"/>
                <a:sym typeface="Calibri"/>
              </a:rPr>
              <a:t>Acompañamiento Psicosocial</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s-ES" sz="1300">
                <a:solidFill>
                  <a:schemeClr val="dk1"/>
                </a:solidFill>
                <a:latin typeface="Calibri"/>
                <a:ea typeface="Calibri"/>
                <a:cs typeface="Calibri"/>
                <a:sym typeface="Calibri"/>
              </a:rPr>
              <a:t>Formación integral</a:t>
            </a:r>
            <a:endParaRPr sz="1300">
              <a:solidFill>
                <a:schemeClr val="dk1"/>
              </a:solidFill>
              <a:latin typeface="Calibri"/>
              <a:ea typeface="Calibri"/>
              <a:cs typeface="Calibri"/>
              <a:sym typeface="Calibri"/>
            </a:endParaRPr>
          </a:p>
        </p:txBody>
      </p:sp>
      <p:sp>
        <p:nvSpPr>
          <p:cNvPr id="137" name="Google Shape;137;p18"/>
          <p:cNvSpPr txBox="1">
            <a:spLocks noGrp="1"/>
          </p:cNvSpPr>
          <p:nvPr>
            <p:ph type="body" idx="1"/>
          </p:nvPr>
        </p:nvSpPr>
        <p:spPr>
          <a:xfrm>
            <a:off x="1605859" y="1582665"/>
            <a:ext cx="2875200" cy="60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ES"/>
              <a:t>ESTUDIANTES</a:t>
            </a:r>
            <a:endParaRPr/>
          </a:p>
        </p:txBody>
      </p:sp>
      <p:sp>
        <p:nvSpPr>
          <p:cNvPr id="138" name="Google Shape;138;p18"/>
          <p:cNvSpPr/>
          <p:nvPr/>
        </p:nvSpPr>
        <p:spPr>
          <a:xfrm rot="5400000">
            <a:off x="6299090" y="5919615"/>
            <a:ext cx="1032900" cy="2001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p:nvPr/>
        </p:nvSpPr>
        <p:spPr>
          <a:xfrm>
            <a:off x="2296914" y="2994078"/>
            <a:ext cx="2579700" cy="1563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Ajedrez</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Atletismo</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Levantamiento de pesas</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Natación</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Judo</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Karate</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Taekwondo</a:t>
            </a:r>
            <a:endParaRPr sz="1600">
              <a:solidFill>
                <a:schemeClr val="dk1"/>
              </a:solidFill>
              <a:latin typeface="Roboto"/>
              <a:ea typeface="Roboto"/>
              <a:cs typeface="Roboto"/>
              <a:sym typeface="Roboto"/>
            </a:endParaRPr>
          </a:p>
        </p:txBody>
      </p:sp>
      <p:sp>
        <p:nvSpPr>
          <p:cNvPr id="145" name="Google Shape;145;p19"/>
          <p:cNvSpPr txBox="1">
            <a:spLocks noGrp="1"/>
          </p:cNvSpPr>
          <p:nvPr>
            <p:ph type="title"/>
          </p:nvPr>
        </p:nvSpPr>
        <p:spPr>
          <a:xfrm>
            <a:off x="1143000" y="164150"/>
            <a:ext cx="10515600" cy="72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800"/>
              <a:buFont typeface="Calibri"/>
              <a:buNone/>
            </a:pPr>
            <a:r>
              <a:rPr lang="es-ES" dirty="0"/>
              <a:t>POLÍTICA DE BIENESTAR INSTITUCIONAL</a:t>
            </a:r>
            <a:endParaRPr dirty="0"/>
          </a:p>
        </p:txBody>
      </p:sp>
      <p:sp>
        <p:nvSpPr>
          <p:cNvPr id="146" name="Google Shape;146;p19"/>
          <p:cNvSpPr/>
          <p:nvPr/>
        </p:nvSpPr>
        <p:spPr>
          <a:xfrm>
            <a:off x="400775" y="1154825"/>
            <a:ext cx="6569700" cy="428100"/>
          </a:xfrm>
          <a:prstGeom prst="roundRect">
            <a:avLst>
              <a:gd name="adj" fmla="val 50000"/>
            </a:avLst>
          </a:prstGeom>
          <a:solidFill>
            <a:srgbClr val="6DA0BE"/>
          </a:solidFill>
          <a:ln w="9525" cap="flat" cmpd="sng">
            <a:solidFill>
              <a:srgbClr val="F5F6F5"/>
            </a:solidFill>
            <a:prstDash val="solid"/>
            <a:round/>
            <a:headEnd type="none" w="sm" len="sm"/>
            <a:tailEnd type="none" w="sm" len="sm"/>
          </a:ln>
          <a:effectLst>
            <a:outerShdw blurRad="57150" dist="19050" dir="5400000" algn="bl" rotWithShape="0">
              <a:srgbClr val="09768A">
                <a:alpha val="40000"/>
              </a:srgbClr>
            </a:outerShdw>
          </a:effectLst>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s-ES" sz="2500" b="1">
                <a:solidFill>
                  <a:schemeClr val="lt1"/>
                </a:solidFill>
                <a:latin typeface="Urbanist"/>
                <a:ea typeface="Urbanist"/>
                <a:cs typeface="Urbanist"/>
                <a:sym typeface="Urbanist"/>
              </a:rPr>
              <a:t>Salud física y mental</a:t>
            </a:r>
            <a:endParaRPr sz="2500" b="1">
              <a:solidFill>
                <a:schemeClr val="lt1"/>
              </a:solidFill>
              <a:latin typeface="Urbanist"/>
              <a:ea typeface="Urbanist"/>
              <a:cs typeface="Urbanist"/>
              <a:sym typeface="Urbanist"/>
            </a:endParaRPr>
          </a:p>
        </p:txBody>
      </p:sp>
      <p:sp>
        <p:nvSpPr>
          <p:cNvPr id="147" name="Google Shape;147;p19"/>
          <p:cNvSpPr txBox="1"/>
          <p:nvPr/>
        </p:nvSpPr>
        <p:spPr>
          <a:xfrm>
            <a:off x="555594" y="1687993"/>
            <a:ext cx="413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b="1">
                <a:solidFill>
                  <a:srgbClr val="124163"/>
                </a:solidFill>
                <a:latin typeface="Roboto"/>
                <a:ea typeface="Roboto"/>
                <a:cs typeface="Roboto"/>
                <a:sym typeface="Roboto"/>
              </a:rPr>
              <a:t>Entrega de bandera institucional</a:t>
            </a:r>
            <a:endParaRPr sz="1800" b="1">
              <a:solidFill>
                <a:srgbClr val="124163"/>
              </a:solidFill>
              <a:latin typeface="Roboto"/>
              <a:ea typeface="Roboto"/>
              <a:cs typeface="Roboto"/>
              <a:sym typeface="Roboto"/>
            </a:endParaRPr>
          </a:p>
        </p:txBody>
      </p:sp>
      <p:sp>
        <p:nvSpPr>
          <p:cNvPr id="148" name="Google Shape;148;p19"/>
          <p:cNvSpPr txBox="1"/>
          <p:nvPr/>
        </p:nvSpPr>
        <p:spPr>
          <a:xfrm>
            <a:off x="708175" y="2123675"/>
            <a:ext cx="4138200" cy="578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1200"/>
              </a:spcBef>
              <a:spcAft>
                <a:spcPts val="1200"/>
              </a:spcAft>
              <a:buNone/>
            </a:pPr>
            <a:r>
              <a:rPr lang="es-ES" sz="1600">
                <a:solidFill>
                  <a:schemeClr val="dk1"/>
                </a:solidFill>
                <a:latin typeface="Roboto"/>
                <a:ea typeface="Roboto"/>
                <a:cs typeface="Roboto"/>
                <a:sym typeface="Roboto"/>
              </a:rPr>
              <a:t>Delegación XXXII versión de los Juegos Universitarios Nacionales ASCUN 2025</a:t>
            </a:r>
            <a:endParaRPr sz="1600">
              <a:solidFill>
                <a:schemeClr val="dk1"/>
              </a:solidFill>
              <a:latin typeface="Roboto"/>
              <a:ea typeface="Roboto"/>
              <a:cs typeface="Roboto"/>
              <a:sym typeface="Roboto"/>
            </a:endParaRPr>
          </a:p>
        </p:txBody>
      </p:sp>
      <p:sp>
        <p:nvSpPr>
          <p:cNvPr id="149" name="Google Shape;149;p19"/>
          <p:cNvSpPr/>
          <p:nvPr/>
        </p:nvSpPr>
        <p:spPr>
          <a:xfrm rot="5400000">
            <a:off x="5448796" y="1872975"/>
            <a:ext cx="219900" cy="181500"/>
          </a:xfrm>
          <a:prstGeom prst="triangle">
            <a:avLst>
              <a:gd name="adj" fmla="val 50000"/>
            </a:avLst>
          </a:prstGeom>
          <a:solidFill>
            <a:srgbClr val="2683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0" name="Google Shape;150;p19"/>
          <p:cNvSpPr txBox="1"/>
          <p:nvPr/>
        </p:nvSpPr>
        <p:spPr>
          <a:xfrm>
            <a:off x="946487" y="2979251"/>
            <a:ext cx="1400400" cy="5787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ES" sz="1600" b="1">
                <a:solidFill>
                  <a:schemeClr val="dk1"/>
                </a:solidFill>
                <a:latin typeface="Roboto"/>
                <a:ea typeface="Roboto"/>
                <a:cs typeface="Roboto"/>
                <a:sym typeface="Roboto"/>
              </a:rPr>
              <a:t>Deportes individuales:</a:t>
            </a:r>
            <a:endParaRPr/>
          </a:p>
        </p:txBody>
      </p:sp>
      <p:sp>
        <p:nvSpPr>
          <p:cNvPr id="151" name="Google Shape;151;p19"/>
          <p:cNvSpPr txBox="1"/>
          <p:nvPr/>
        </p:nvSpPr>
        <p:spPr>
          <a:xfrm>
            <a:off x="1031202" y="4654278"/>
            <a:ext cx="1315500" cy="5787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ES" sz="1600" b="1">
                <a:solidFill>
                  <a:schemeClr val="dk1"/>
                </a:solidFill>
                <a:latin typeface="Roboto"/>
                <a:ea typeface="Roboto"/>
                <a:cs typeface="Roboto"/>
                <a:sym typeface="Roboto"/>
              </a:rPr>
              <a:t>Delegación UTP:</a:t>
            </a:r>
            <a:r>
              <a:rPr lang="es-ES" sz="1600">
                <a:solidFill>
                  <a:schemeClr val="dk1"/>
                </a:solidFill>
                <a:latin typeface="Roboto"/>
                <a:ea typeface="Roboto"/>
                <a:cs typeface="Roboto"/>
                <a:sym typeface="Roboto"/>
              </a:rPr>
              <a:t> </a:t>
            </a:r>
            <a:endParaRPr/>
          </a:p>
        </p:txBody>
      </p:sp>
      <p:pic>
        <p:nvPicPr>
          <p:cNvPr id="152" name="Google Shape;152;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86400" y="1694725"/>
            <a:ext cx="3767551" cy="2347125"/>
          </a:xfrm>
          <a:prstGeom prst="rect">
            <a:avLst/>
          </a:prstGeom>
          <a:noFill/>
          <a:ln>
            <a:noFill/>
          </a:ln>
        </p:spPr>
      </p:pic>
      <p:pic>
        <p:nvPicPr>
          <p:cNvPr id="153" name="Google Shape;153;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86400" y="4141625"/>
            <a:ext cx="3767551" cy="2206750"/>
          </a:xfrm>
          <a:prstGeom prst="rect">
            <a:avLst/>
          </a:prstGeom>
          <a:noFill/>
          <a:ln>
            <a:noFill/>
          </a:ln>
        </p:spPr>
      </p:pic>
      <p:sp>
        <p:nvSpPr>
          <p:cNvPr id="154" name="Google Shape;154;p19"/>
          <p:cNvSpPr txBox="1"/>
          <p:nvPr/>
        </p:nvSpPr>
        <p:spPr>
          <a:xfrm>
            <a:off x="2282984" y="4652599"/>
            <a:ext cx="3000000" cy="1957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Baloncesto 3×3</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Fútbol sala femenino</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Tenis de mesa</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Tenis</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Rugby femenino</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Rugby masculino</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Voleibol femenino</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Voleibol playa femenino</a:t>
            </a:r>
            <a:endParaRPr sz="1600">
              <a:solidFill>
                <a:schemeClr val="dk1"/>
              </a:solidFill>
              <a:latin typeface="Roboto"/>
              <a:ea typeface="Roboto"/>
              <a:cs typeface="Roboto"/>
              <a:sym typeface="Roboto"/>
            </a:endParaRPr>
          </a:p>
          <a:p>
            <a:pPr marL="0" lvl="0" indent="0" algn="l" rtl="0">
              <a:lnSpc>
                <a:spcPct val="80000"/>
              </a:lnSpc>
              <a:spcBef>
                <a:spcPts val="0"/>
              </a:spcBef>
              <a:spcAft>
                <a:spcPts val="0"/>
              </a:spcAft>
              <a:buNone/>
            </a:pPr>
            <a:r>
              <a:rPr lang="es-ES" sz="1600">
                <a:solidFill>
                  <a:schemeClr val="dk1"/>
                </a:solidFill>
                <a:latin typeface="Roboto"/>
                <a:ea typeface="Roboto"/>
                <a:cs typeface="Roboto"/>
                <a:sym typeface="Roboto"/>
              </a:rPr>
              <a:t>Voleibol playa masculino</a:t>
            </a:r>
            <a:endParaRPr sz="1600">
              <a:solidFill>
                <a:schemeClr val="dk1"/>
              </a:solidFill>
              <a:latin typeface="Roboto"/>
              <a:ea typeface="Roboto"/>
              <a:cs typeface="Roboto"/>
              <a:sym typeface="Roboto"/>
            </a:endParaRPr>
          </a:p>
        </p:txBody>
      </p:sp>
      <p:pic>
        <p:nvPicPr>
          <p:cNvPr id="155" name="Google Shape;155;p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76556" y="1710955"/>
            <a:ext cx="2328099" cy="2704850"/>
          </a:xfrm>
          <a:prstGeom prst="rect">
            <a:avLst/>
          </a:prstGeom>
          <a:noFill/>
          <a:ln>
            <a:noFill/>
          </a:ln>
        </p:spPr>
      </p:pic>
      <p:pic>
        <p:nvPicPr>
          <p:cNvPr id="156" name="Google Shape;156;p1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776556" y="4497923"/>
            <a:ext cx="2328100" cy="18787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p:nvPr/>
        </p:nvSpPr>
        <p:spPr>
          <a:xfrm>
            <a:off x="218375" y="1234175"/>
            <a:ext cx="5150700" cy="463800"/>
          </a:xfrm>
          <a:prstGeom prst="roundRect">
            <a:avLst>
              <a:gd name="adj" fmla="val 50000"/>
            </a:avLst>
          </a:prstGeom>
          <a:solidFill>
            <a:srgbClr val="073763"/>
          </a:solidFill>
          <a:ln w="9525" cap="flat" cmpd="sng">
            <a:solidFill>
              <a:srgbClr val="F5F6F5"/>
            </a:solidFill>
            <a:prstDash val="solid"/>
            <a:round/>
            <a:headEnd type="none" w="sm" len="sm"/>
            <a:tailEnd type="none" w="sm" len="sm"/>
          </a:ln>
          <a:effectLst>
            <a:outerShdw blurRad="57150" dist="19050" dir="5400000" algn="bl" rotWithShape="0">
              <a:srgbClr val="09768A">
                <a:alpha val="40000"/>
              </a:srgbClr>
            </a:outerShdw>
          </a:effectLst>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s-ES" sz="2500" b="1">
                <a:solidFill>
                  <a:schemeClr val="lt1"/>
                </a:solidFill>
                <a:latin typeface="Urbanist"/>
                <a:ea typeface="Urbanist"/>
                <a:cs typeface="Urbanist"/>
                <a:sym typeface="Urbanist"/>
              </a:rPr>
              <a:t>Inclusión</a:t>
            </a:r>
            <a:endParaRPr sz="2500" b="1">
              <a:solidFill>
                <a:schemeClr val="lt1"/>
              </a:solidFill>
              <a:latin typeface="Urbanist"/>
              <a:ea typeface="Urbanist"/>
              <a:cs typeface="Urbanist"/>
              <a:sym typeface="Urbanist"/>
            </a:endParaRPr>
          </a:p>
        </p:txBody>
      </p:sp>
      <p:sp>
        <p:nvSpPr>
          <p:cNvPr id="163" name="Google Shape;163;p20"/>
          <p:cNvSpPr txBox="1">
            <a:spLocks noGrp="1"/>
          </p:cNvSpPr>
          <p:nvPr>
            <p:ph type="title"/>
          </p:nvPr>
        </p:nvSpPr>
        <p:spPr>
          <a:xfrm>
            <a:off x="1143000" y="284584"/>
            <a:ext cx="10515600" cy="72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800"/>
              <a:buFont typeface="Calibri"/>
              <a:buNone/>
            </a:pPr>
            <a:r>
              <a:rPr lang="es-ES"/>
              <a:t>POLÍTICA DE BIENESTAR INSTITUCIONAL</a:t>
            </a:r>
            <a:endParaRPr/>
          </a:p>
        </p:txBody>
      </p:sp>
      <p:sp>
        <p:nvSpPr>
          <p:cNvPr id="164" name="Google Shape;164;p20"/>
          <p:cNvSpPr txBox="1"/>
          <p:nvPr/>
        </p:nvSpPr>
        <p:spPr>
          <a:xfrm>
            <a:off x="640031" y="3151869"/>
            <a:ext cx="4253100" cy="1098900"/>
          </a:xfrm>
          <a:prstGeom prst="rect">
            <a:avLst/>
          </a:prstGeom>
          <a:noFill/>
          <a:ln>
            <a:noFill/>
          </a:ln>
        </p:spPr>
        <p:txBody>
          <a:bodyPr spcFirstLastPara="1" wrap="square" lIns="91425" tIns="91425" rIns="91425" bIns="91425" anchor="t" anchorCtr="0">
            <a:spAutoFit/>
          </a:bodyPr>
          <a:lstStyle/>
          <a:p>
            <a:pPr marL="457200" marR="0" lvl="0" indent="0" algn="just" rtl="0">
              <a:lnSpc>
                <a:spcPct val="115000"/>
              </a:lnSpc>
              <a:spcBef>
                <a:spcPts val="1200"/>
              </a:spcBef>
              <a:spcAft>
                <a:spcPts val="1200"/>
              </a:spcAft>
              <a:buNone/>
            </a:pPr>
            <a:r>
              <a:rPr lang="es-ES" sz="1800">
                <a:solidFill>
                  <a:schemeClr val="dk1"/>
                </a:solidFill>
                <a:latin typeface="Roboto"/>
                <a:ea typeface="Roboto"/>
                <a:cs typeface="Roboto"/>
                <a:sym typeface="Roboto"/>
              </a:rPr>
              <a:t>Socialización de la Ruta de Atención para Personas con Discapacidad de la Universidad</a:t>
            </a:r>
            <a:endParaRPr sz="1800">
              <a:solidFill>
                <a:schemeClr val="dk1"/>
              </a:solidFill>
              <a:latin typeface="Roboto"/>
              <a:ea typeface="Roboto"/>
              <a:cs typeface="Roboto"/>
              <a:sym typeface="Roboto"/>
            </a:endParaRPr>
          </a:p>
        </p:txBody>
      </p:sp>
      <p:pic>
        <p:nvPicPr>
          <p:cNvPr id="165" name="Google Shape;165;p20"/>
          <p:cNvPicPr preferRelativeResize="0"/>
          <p:nvPr/>
        </p:nvPicPr>
        <p:blipFill>
          <a:blip r:embed="rId3">
            <a:alphaModFix/>
          </a:blip>
          <a:stretch>
            <a:fillRect/>
          </a:stretch>
        </p:blipFill>
        <p:spPr>
          <a:xfrm>
            <a:off x="5673875" y="1157284"/>
            <a:ext cx="6365724" cy="4774293"/>
          </a:xfrm>
          <a:prstGeom prst="rect">
            <a:avLst/>
          </a:prstGeom>
          <a:noFill/>
          <a:ln>
            <a:noFill/>
          </a:ln>
        </p:spPr>
      </p:pic>
      <p:sp>
        <p:nvSpPr>
          <p:cNvPr id="166" name="Google Shape;166;p20"/>
          <p:cNvSpPr txBox="1"/>
          <p:nvPr/>
        </p:nvSpPr>
        <p:spPr>
          <a:xfrm>
            <a:off x="682625" y="1856400"/>
            <a:ext cx="4058400" cy="12930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1200"/>
              </a:spcBef>
              <a:spcAft>
                <a:spcPts val="1200"/>
              </a:spcAft>
              <a:buNone/>
            </a:pPr>
            <a:r>
              <a:rPr lang="es-ES" sz="1800" b="1">
                <a:solidFill>
                  <a:schemeClr val="dk1"/>
                </a:solidFill>
                <a:latin typeface="Roboto"/>
                <a:ea typeface="Roboto"/>
                <a:cs typeface="Roboto"/>
                <a:sym typeface="Roboto"/>
              </a:rPr>
              <a:t>Promoción de la inclusión </a:t>
            </a:r>
            <a:r>
              <a:rPr lang="es-ES" sz="1800">
                <a:solidFill>
                  <a:schemeClr val="dk1"/>
                </a:solidFill>
                <a:latin typeface="Roboto"/>
                <a:ea typeface="Roboto"/>
                <a:cs typeface="Roboto"/>
                <a:sym typeface="Roboto"/>
              </a:rPr>
              <a:t>en la jornada de inducción y reinducción docente y administrativa.</a:t>
            </a:r>
            <a:endParaRPr sz="1800">
              <a:solidFill>
                <a:schemeClr val="dk1"/>
              </a:solidFill>
              <a:latin typeface="Roboto"/>
              <a:ea typeface="Roboto"/>
              <a:cs typeface="Roboto"/>
              <a:sym typeface="Roboto"/>
            </a:endParaRPr>
          </a:p>
        </p:txBody>
      </p:sp>
      <p:sp>
        <p:nvSpPr>
          <p:cNvPr id="167" name="Google Shape;167;p20"/>
          <p:cNvSpPr txBox="1"/>
          <p:nvPr/>
        </p:nvSpPr>
        <p:spPr>
          <a:xfrm>
            <a:off x="640025" y="4306500"/>
            <a:ext cx="4920900" cy="1098900"/>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1200"/>
              </a:spcBef>
              <a:spcAft>
                <a:spcPts val="1200"/>
              </a:spcAft>
              <a:buNone/>
            </a:pPr>
            <a:r>
              <a:rPr lang="es-ES" sz="1800">
                <a:solidFill>
                  <a:schemeClr val="dk1"/>
                </a:solidFill>
                <a:latin typeface="Roboto"/>
                <a:ea typeface="Roboto"/>
                <a:cs typeface="Roboto"/>
                <a:sym typeface="Roboto"/>
              </a:rPr>
              <a:t>Inicio al proceso de sensibilización y formación en lengua de señas a las auxiliares administrativas UTP</a:t>
            </a:r>
            <a:endParaRPr sz="18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B54521DE-BDC6-481B-9EDA-C5AA888CB34E}"/>
              </a:ext>
            </a:extLst>
          </p:cNvPr>
          <p:cNvSpPr txBox="1">
            <a:spLocks/>
          </p:cNvSpPr>
          <p:nvPr/>
        </p:nvSpPr>
        <p:spPr>
          <a:xfrm>
            <a:off x="4453127" y="2505455"/>
            <a:ext cx="4838511" cy="2741421"/>
          </a:xfrm>
          <a:prstGeom prst="rect">
            <a:avLst/>
          </a:prstGeom>
        </p:spPr>
        <p:txBody>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4000" dirty="0">
                <a:solidFill>
                  <a:schemeClr val="tx1">
                    <a:lumMod val="75000"/>
                    <a:lumOff val="25000"/>
                  </a:schemeClr>
                </a:solidFill>
              </a:rPr>
              <a:t>EXCELENCIA ACADÉMICA </a:t>
            </a:r>
            <a:r>
              <a:rPr lang="es-CO" sz="4000" dirty="0">
                <a:solidFill>
                  <a:schemeClr val="accent6">
                    <a:lumMod val="50000"/>
                  </a:schemeClr>
                </a:solidFill>
              </a:rPr>
              <a:t>PARA LA </a:t>
            </a:r>
            <a:r>
              <a:rPr lang="es-CO" sz="4000" dirty="0">
                <a:solidFill>
                  <a:schemeClr val="tx1"/>
                </a:solidFill>
              </a:rPr>
              <a:t>FORMACIÓN INTEGRAL</a:t>
            </a:r>
            <a:endParaRPr lang="en-US" dirty="0">
              <a:solidFill>
                <a:schemeClr val="tx1"/>
              </a:solidFill>
            </a:endParaRPr>
          </a:p>
        </p:txBody>
      </p:sp>
      <p:pic>
        <p:nvPicPr>
          <p:cNvPr id="3" name="Imagen 2">
            <a:extLst>
              <a:ext uri="{FF2B5EF4-FFF2-40B4-BE49-F238E27FC236}">
                <a16:creationId xmlns:a16="http://schemas.microsoft.com/office/drawing/2014/main" id="{3B09E1B9-2653-408A-9F81-4CD2E017A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620" y="1611124"/>
            <a:ext cx="1849483" cy="4638828"/>
          </a:xfrm>
          <a:prstGeom prst="rect">
            <a:avLst/>
          </a:prstGeom>
        </p:spPr>
      </p:pic>
      <p:pic>
        <p:nvPicPr>
          <p:cNvPr id="4" name="Imagen 3">
            <a:extLst>
              <a:ext uri="{FF2B5EF4-FFF2-40B4-BE49-F238E27FC236}">
                <a16:creationId xmlns:a16="http://schemas.microsoft.com/office/drawing/2014/main" id="{A0A1FD3D-F0B0-4429-A4E2-460409044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1256" y="5763940"/>
            <a:ext cx="1000176" cy="972023"/>
          </a:xfrm>
          <a:prstGeom prst="rect">
            <a:avLst/>
          </a:prstGeom>
        </p:spPr>
      </p:pic>
    </p:spTree>
    <p:extLst>
      <p:ext uri="{BB962C8B-B14F-4D97-AF65-F5344CB8AC3E}">
        <p14:creationId xmlns:p14="http://schemas.microsoft.com/office/powerpoint/2010/main" val="424892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p:nvPr/>
        </p:nvSpPr>
        <p:spPr>
          <a:xfrm>
            <a:off x="3217100" y="2611225"/>
            <a:ext cx="8698800" cy="4182900"/>
          </a:xfrm>
          <a:prstGeom prst="roundRect">
            <a:avLst>
              <a:gd name="adj" fmla="val 493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4" name="Google Shape;174;p21"/>
          <p:cNvSpPr/>
          <p:nvPr/>
        </p:nvSpPr>
        <p:spPr>
          <a:xfrm>
            <a:off x="3434900" y="2813550"/>
            <a:ext cx="3461700" cy="1609800"/>
          </a:xfrm>
          <a:prstGeom prst="roundRect">
            <a:avLst>
              <a:gd name="adj" fmla="val 9924"/>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5" name="Google Shape;175;p21"/>
          <p:cNvSpPr txBox="1">
            <a:spLocks noGrp="1"/>
          </p:cNvSpPr>
          <p:nvPr>
            <p:ph type="title"/>
          </p:nvPr>
        </p:nvSpPr>
        <p:spPr>
          <a:xfrm>
            <a:off x="1143000" y="284584"/>
            <a:ext cx="10515600" cy="72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800"/>
              <a:buFont typeface="Calibri"/>
              <a:buNone/>
            </a:pPr>
            <a:r>
              <a:rPr lang="es-ES"/>
              <a:t>POLÍTICA DE BIENESTAR INSTITUCIONAL</a:t>
            </a:r>
            <a:endParaRPr/>
          </a:p>
        </p:txBody>
      </p:sp>
      <p:sp>
        <p:nvSpPr>
          <p:cNvPr id="176" name="Google Shape;176;p21"/>
          <p:cNvSpPr txBox="1"/>
          <p:nvPr/>
        </p:nvSpPr>
        <p:spPr>
          <a:xfrm>
            <a:off x="578125" y="1834725"/>
            <a:ext cx="4522800" cy="431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1200"/>
              </a:spcBef>
              <a:spcAft>
                <a:spcPts val="0"/>
              </a:spcAft>
              <a:buClr>
                <a:schemeClr val="dk1"/>
              </a:buClr>
              <a:buSzPts val="1600"/>
              <a:buFont typeface="Roboto"/>
              <a:buChar char="●"/>
            </a:pPr>
            <a:r>
              <a:rPr lang="es-ES" sz="1600">
                <a:solidFill>
                  <a:schemeClr val="dk1"/>
                </a:solidFill>
                <a:latin typeface="Roboto"/>
                <a:ea typeface="Roboto"/>
                <a:cs typeface="Roboto"/>
                <a:sym typeface="Roboto"/>
              </a:rPr>
              <a:t>Carrera de Gigantes OCR en la UTP</a:t>
            </a:r>
            <a:endParaRPr sz="1600">
              <a:solidFill>
                <a:schemeClr val="dk1"/>
              </a:solidFill>
              <a:latin typeface="Roboto"/>
              <a:ea typeface="Roboto"/>
              <a:cs typeface="Roboto"/>
              <a:sym typeface="Roboto"/>
            </a:endParaRPr>
          </a:p>
        </p:txBody>
      </p:sp>
      <p:sp>
        <p:nvSpPr>
          <p:cNvPr id="177" name="Google Shape;177;p21"/>
          <p:cNvSpPr/>
          <p:nvPr/>
        </p:nvSpPr>
        <p:spPr>
          <a:xfrm>
            <a:off x="400775" y="1154825"/>
            <a:ext cx="4115400" cy="428100"/>
          </a:xfrm>
          <a:prstGeom prst="roundRect">
            <a:avLst>
              <a:gd name="adj" fmla="val 50000"/>
            </a:avLst>
          </a:prstGeom>
          <a:solidFill>
            <a:srgbClr val="6DA0BE"/>
          </a:solidFill>
          <a:ln w="9525" cap="flat" cmpd="sng">
            <a:solidFill>
              <a:srgbClr val="F5F6F5"/>
            </a:solidFill>
            <a:prstDash val="solid"/>
            <a:round/>
            <a:headEnd type="none" w="sm" len="sm"/>
            <a:tailEnd type="none" w="sm" len="sm"/>
          </a:ln>
          <a:effectLst>
            <a:outerShdw blurRad="57150" dist="19050" dir="5400000" algn="bl" rotWithShape="0">
              <a:srgbClr val="09768A">
                <a:alpha val="40000"/>
              </a:srgbClr>
            </a:outerShdw>
          </a:effectLst>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s-ES" sz="2500" b="1">
                <a:solidFill>
                  <a:schemeClr val="lt1"/>
                </a:solidFill>
                <a:latin typeface="Urbanist"/>
                <a:ea typeface="Urbanist"/>
                <a:cs typeface="Urbanist"/>
                <a:sym typeface="Urbanist"/>
              </a:rPr>
              <a:t>Salud física y mental</a:t>
            </a:r>
            <a:endParaRPr sz="2500" b="1">
              <a:solidFill>
                <a:schemeClr val="lt1"/>
              </a:solidFill>
              <a:latin typeface="Urbanist"/>
              <a:ea typeface="Urbanist"/>
              <a:cs typeface="Urbanist"/>
              <a:sym typeface="Urbanist"/>
            </a:endParaRPr>
          </a:p>
        </p:txBody>
      </p:sp>
      <p:pic>
        <p:nvPicPr>
          <p:cNvPr id="178" name="Google Shape;178;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38525" y="3605508"/>
            <a:ext cx="1422775" cy="1587475"/>
          </a:xfrm>
          <a:prstGeom prst="rect">
            <a:avLst/>
          </a:prstGeom>
          <a:noFill/>
          <a:ln>
            <a:noFill/>
          </a:ln>
        </p:spPr>
      </p:pic>
      <p:pic>
        <p:nvPicPr>
          <p:cNvPr id="179" name="Google Shape;179;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43161" y="4571076"/>
            <a:ext cx="1608174" cy="2103650"/>
          </a:xfrm>
          <a:prstGeom prst="rect">
            <a:avLst/>
          </a:prstGeom>
          <a:noFill/>
          <a:ln>
            <a:noFill/>
          </a:ln>
        </p:spPr>
      </p:pic>
      <p:pic>
        <p:nvPicPr>
          <p:cNvPr id="180" name="Google Shape;180;p2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161632" y="4571076"/>
            <a:ext cx="1734991" cy="2103650"/>
          </a:xfrm>
          <a:prstGeom prst="rect">
            <a:avLst/>
          </a:prstGeom>
          <a:noFill/>
          <a:ln>
            <a:noFill/>
          </a:ln>
        </p:spPr>
      </p:pic>
      <p:pic>
        <p:nvPicPr>
          <p:cNvPr id="181" name="Google Shape;181;p2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06925" y="2865381"/>
            <a:ext cx="2780642" cy="3799367"/>
          </a:xfrm>
          <a:prstGeom prst="rect">
            <a:avLst/>
          </a:prstGeom>
          <a:noFill/>
          <a:ln>
            <a:noFill/>
          </a:ln>
        </p:spPr>
      </p:pic>
      <p:pic>
        <p:nvPicPr>
          <p:cNvPr id="182" name="Google Shape;182;p2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963613" y="2855427"/>
            <a:ext cx="1952220" cy="3819300"/>
          </a:xfrm>
          <a:prstGeom prst="rect">
            <a:avLst/>
          </a:prstGeom>
          <a:noFill/>
          <a:ln>
            <a:noFill/>
          </a:ln>
        </p:spPr>
      </p:pic>
      <p:sp>
        <p:nvSpPr>
          <p:cNvPr id="183" name="Google Shape;183;p21"/>
          <p:cNvSpPr txBox="1"/>
          <p:nvPr/>
        </p:nvSpPr>
        <p:spPr>
          <a:xfrm>
            <a:off x="4601500" y="1742475"/>
            <a:ext cx="6421500" cy="677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600" b="1">
                <a:solidFill>
                  <a:srgbClr val="0B5394"/>
                </a:solidFill>
              </a:rPr>
              <a:t>En el marco de la Política de Bienestar Institucional – La U de Todos y de la campaña Habla, Comparte y Vive.</a:t>
            </a:r>
            <a:endParaRPr sz="1600" b="1">
              <a:solidFill>
                <a:srgbClr val="0B5394"/>
              </a:solidFill>
            </a:endParaRPr>
          </a:p>
        </p:txBody>
      </p:sp>
      <p:pic>
        <p:nvPicPr>
          <p:cNvPr id="184" name="Google Shape;184;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1261150" y="2472076"/>
            <a:ext cx="1377525" cy="927175"/>
          </a:xfrm>
          <a:prstGeom prst="rect">
            <a:avLst/>
          </a:prstGeom>
          <a:noFill/>
          <a:ln>
            <a:noFill/>
          </a:ln>
        </p:spPr>
      </p:pic>
      <p:sp>
        <p:nvSpPr>
          <p:cNvPr id="185" name="Google Shape;185;p21"/>
          <p:cNvSpPr txBox="1"/>
          <p:nvPr/>
        </p:nvSpPr>
        <p:spPr>
          <a:xfrm>
            <a:off x="3434899" y="2939016"/>
            <a:ext cx="3437700" cy="702000"/>
          </a:xfrm>
          <a:prstGeom prst="rect">
            <a:avLst/>
          </a:prstGeom>
          <a:noFill/>
          <a:ln>
            <a:noFill/>
          </a:ln>
        </p:spPr>
        <p:txBody>
          <a:bodyPr spcFirstLastPara="1" wrap="square" lIns="91425" tIns="91425" rIns="91425" bIns="91425" anchor="t" anchorCtr="0">
            <a:spAutoFit/>
          </a:bodyPr>
          <a:lstStyle/>
          <a:p>
            <a:pPr marL="457200" lvl="0" indent="-317500" algn="just" rtl="0">
              <a:lnSpc>
                <a:spcPct val="80000"/>
              </a:lnSpc>
              <a:spcBef>
                <a:spcPts val="0"/>
              </a:spcBef>
              <a:spcAft>
                <a:spcPts val="0"/>
              </a:spcAft>
              <a:buSzPts val="1400"/>
              <a:buChar char="●"/>
            </a:pPr>
            <a:r>
              <a:rPr lang="es-ES"/>
              <a:t>Integración de </a:t>
            </a:r>
            <a:r>
              <a:rPr lang="es-ES" b="1">
                <a:solidFill>
                  <a:srgbClr val="0070C0"/>
                </a:solidFill>
              </a:rPr>
              <a:t>estudiantes, docentes, administrativos, egresados y jubilados</a:t>
            </a:r>
            <a:endParaRPr b="1">
              <a:solidFill>
                <a:srgbClr val="0070C0"/>
              </a:solidFill>
            </a:endParaRPr>
          </a:p>
        </p:txBody>
      </p:sp>
      <p:sp>
        <p:nvSpPr>
          <p:cNvPr id="186" name="Google Shape;186;p21"/>
          <p:cNvSpPr txBox="1"/>
          <p:nvPr/>
        </p:nvSpPr>
        <p:spPr>
          <a:xfrm>
            <a:off x="3458707" y="3623876"/>
            <a:ext cx="3437700" cy="702000"/>
          </a:xfrm>
          <a:prstGeom prst="rect">
            <a:avLst/>
          </a:prstGeom>
          <a:noFill/>
          <a:ln>
            <a:noFill/>
          </a:ln>
        </p:spPr>
        <p:txBody>
          <a:bodyPr spcFirstLastPara="1" wrap="square" lIns="91425" tIns="91425" rIns="91425" bIns="91425" anchor="t" anchorCtr="0">
            <a:spAutoFit/>
          </a:bodyPr>
          <a:lstStyle/>
          <a:p>
            <a:pPr marL="457200" lvl="0" indent="-317500" algn="just" rtl="0">
              <a:lnSpc>
                <a:spcPct val="80000"/>
              </a:lnSpc>
              <a:spcBef>
                <a:spcPts val="0"/>
              </a:spcBef>
              <a:spcAft>
                <a:spcPts val="0"/>
              </a:spcAft>
              <a:buSzPts val="1400"/>
              <a:buChar char="●"/>
            </a:pPr>
            <a:r>
              <a:rPr lang="es-ES"/>
              <a:t>89 personas en actividades de promoción de factores protectores de la salud mental.</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p:nvPr/>
        </p:nvSpPr>
        <p:spPr>
          <a:xfrm>
            <a:off x="2834175" y="2495825"/>
            <a:ext cx="5146200" cy="1609800"/>
          </a:xfrm>
          <a:prstGeom prst="roundRect">
            <a:avLst>
              <a:gd name="adj" fmla="val 12422"/>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3" name="Google Shape;193;p22"/>
          <p:cNvSpPr/>
          <p:nvPr/>
        </p:nvSpPr>
        <p:spPr>
          <a:xfrm>
            <a:off x="210150" y="1271775"/>
            <a:ext cx="4115400" cy="463800"/>
          </a:xfrm>
          <a:prstGeom prst="roundRect">
            <a:avLst>
              <a:gd name="adj" fmla="val 50000"/>
            </a:avLst>
          </a:prstGeom>
          <a:solidFill>
            <a:srgbClr val="073763"/>
          </a:solidFill>
          <a:ln w="9525" cap="flat" cmpd="sng">
            <a:solidFill>
              <a:srgbClr val="F5F6F5"/>
            </a:solidFill>
            <a:prstDash val="solid"/>
            <a:round/>
            <a:headEnd type="none" w="sm" len="sm"/>
            <a:tailEnd type="none" w="sm" len="sm"/>
          </a:ln>
          <a:effectLst>
            <a:outerShdw blurRad="57150" dist="19050" dir="5400000" algn="bl" rotWithShape="0">
              <a:srgbClr val="09768A">
                <a:alpha val="40000"/>
              </a:srgbClr>
            </a:outerShdw>
          </a:effectLst>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s-ES" sz="2500" b="1">
                <a:solidFill>
                  <a:schemeClr val="lt1"/>
                </a:solidFill>
                <a:latin typeface="Urbanist"/>
                <a:ea typeface="Urbanist"/>
                <a:cs typeface="Urbanist"/>
                <a:sym typeface="Urbanist"/>
              </a:rPr>
              <a:t>Cultura</a:t>
            </a:r>
            <a:endParaRPr sz="2500" b="1">
              <a:solidFill>
                <a:schemeClr val="lt1"/>
              </a:solidFill>
              <a:latin typeface="Urbanist"/>
              <a:ea typeface="Urbanist"/>
              <a:cs typeface="Urbanist"/>
              <a:sym typeface="Urbanist"/>
            </a:endParaRPr>
          </a:p>
        </p:txBody>
      </p:sp>
      <p:sp>
        <p:nvSpPr>
          <p:cNvPr id="194" name="Google Shape;194;p22"/>
          <p:cNvSpPr txBox="1">
            <a:spLocks noGrp="1"/>
          </p:cNvSpPr>
          <p:nvPr>
            <p:ph type="title"/>
          </p:nvPr>
        </p:nvSpPr>
        <p:spPr>
          <a:xfrm>
            <a:off x="1143000" y="284584"/>
            <a:ext cx="10515600" cy="72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3800"/>
              <a:buFont typeface="Calibri"/>
              <a:buNone/>
            </a:pPr>
            <a:r>
              <a:rPr lang="es-ES"/>
              <a:t>POLÍTICA DE BIENESTAR INSTITUCIONAL</a:t>
            </a:r>
            <a:endParaRPr/>
          </a:p>
        </p:txBody>
      </p:sp>
      <p:sp>
        <p:nvSpPr>
          <p:cNvPr id="195" name="Google Shape;195;p22"/>
          <p:cNvSpPr txBox="1"/>
          <p:nvPr/>
        </p:nvSpPr>
        <p:spPr>
          <a:xfrm>
            <a:off x="616000" y="1888275"/>
            <a:ext cx="5146200" cy="431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1200"/>
              </a:spcBef>
              <a:spcAft>
                <a:spcPts val="0"/>
              </a:spcAft>
              <a:buClr>
                <a:schemeClr val="dk1"/>
              </a:buClr>
              <a:buSzPts val="1600"/>
              <a:buFont typeface="Roboto"/>
              <a:buChar char="●"/>
            </a:pPr>
            <a:r>
              <a:rPr lang="es-ES" sz="1600">
                <a:solidFill>
                  <a:schemeClr val="dk1"/>
                </a:solidFill>
                <a:latin typeface="Roboto"/>
                <a:ea typeface="Roboto"/>
                <a:cs typeface="Roboto"/>
                <a:sym typeface="Roboto"/>
              </a:rPr>
              <a:t>Festival Movámonos danzando</a:t>
            </a:r>
            <a:endParaRPr sz="1600">
              <a:solidFill>
                <a:schemeClr val="dk1"/>
              </a:solidFill>
              <a:latin typeface="Roboto"/>
              <a:ea typeface="Roboto"/>
              <a:cs typeface="Roboto"/>
              <a:sym typeface="Roboto"/>
            </a:endParaRPr>
          </a:p>
        </p:txBody>
      </p:sp>
      <p:pic>
        <p:nvPicPr>
          <p:cNvPr id="196" name="Google Shape;19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155450" y="1959387"/>
            <a:ext cx="3597124" cy="4589049"/>
          </a:xfrm>
          <a:prstGeom prst="rect">
            <a:avLst/>
          </a:prstGeom>
          <a:noFill/>
          <a:ln>
            <a:noFill/>
          </a:ln>
        </p:spPr>
      </p:pic>
      <p:sp>
        <p:nvSpPr>
          <p:cNvPr id="197" name="Google Shape;197;p22"/>
          <p:cNvSpPr txBox="1"/>
          <p:nvPr/>
        </p:nvSpPr>
        <p:spPr>
          <a:xfrm>
            <a:off x="2925324" y="2530568"/>
            <a:ext cx="4995000" cy="529500"/>
          </a:xfrm>
          <a:prstGeom prst="rect">
            <a:avLst/>
          </a:prstGeom>
          <a:noFill/>
          <a:ln>
            <a:noFill/>
          </a:ln>
        </p:spPr>
        <p:txBody>
          <a:bodyPr spcFirstLastPara="1" wrap="square" lIns="91425" tIns="91425" rIns="91425" bIns="91425" anchor="t" anchorCtr="0">
            <a:spAutoFit/>
          </a:bodyPr>
          <a:lstStyle/>
          <a:p>
            <a:pPr marL="457200" lvl="0" indent="-317500" algn="l" rtl="0">
              <a:lnSpc>
                <a:spcPct val="80000"/>
              </a:lnSpc>
              <a:spcBef>
                <a:spcPts val="0"/>
              </a:spcBef>
              <a:spcAft>
                <a:spcPts val="0"/>
              </a:spcAft>
              <a:buSzPts val="1400"/>
              <a:buChar char="●"/>
            </a:pPr>
            <a:r>
              <a:rPr lang="es-ES" b="1">
                <a:solidFill>
                  <a:srgbClr val="2683C6"/>
                </a:solidFill>
              </a:rPr>
              <a:t>6 talleres formativos</a:t>
            </a:r>
            <a:r>
              <a:rPr lang="es-ES"/>
              <a:t>, ritmos como hip-hop, champeta, contracultura ballroom y reguetón</a:t>
            </a:r>
            <a:endParaRPr/>
          </a:p>
        </p:txBody>
      </p:sp>
      <p:sp>
        <p:nvSpPr>
          <p:cNvPr id="198" name="Google Shape;198;p22"/>
          <p:cNvSpPr txBox="1"/>
          <p:nvPr/>
        </p:nvSpPr>
        <p:spPr>
          <a:xfrm>
            <a:off x="2921473" y="2942761"/>
            <a:ext cx="49950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s-ES" b="1">
                <a:solidFill>
                  <a:srgbClr val="0070C0"/>
                </a:solidFill>
              </a:rPr>
              <a:t>450 personas </a:t>
            </a:r>
            <a:r>
              <a:rPr lang="es-ES"/>
              <a:t>entre comunidad universitaria e invitados externos</a:t>
            </a:r>
            <a:endParaRPr/>
          </a:p>
        </p:txBody>
      </p:sp>
      <p:pic>
        <p:nvPicPr>
          <p:cNvPr id="199" name="Google Shape;199;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77056" y="4537200"/>
            <a:ext cx="2681633" cy="2011225"/>
          </a:xfrm>
          <a:prstGeom prst="rect">
            <a:avLst/>
          </a:prstGeom>
          <a:noFill/>
          <a:ln>
            <a:noFill/>
          </a:ln>
        </p:spPr>
      </p:pic>
      <p:pic>
        <p:nvPicPr>
          <p:cNvPr id="200" name="Google Shape;200;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179139" y="4537200"/>
            <a:ext cx="1977136" cy="2011224"/>
          </a:xfrm>
          <a:prstGeom prst="rect">
            <a:avLst/>
          </a:prstGeom>
          <a:noFill/>
          <a:ln>
            <a:noFill/>
          </a:ln>
        </p:spPr>
      </p:pic>
      <p:pic>
        <p:nvPicPr>
          <p:cNvPr id="201" name="Google Shape;201;p2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276731" y="4537200"/>
            <a:ext cx="1758267" cy="2011225"/>
          </a:xfrm>
          <a:prstGeom prst="rect">
            <a:avLst/>
          </a:prstGeom>
          <a:noFill/>
          <a:ln>
            <a:noFill/>
          </a:ln>
        </p:spPr>
      </p:pic>
      <p:pic>
        <p:nvPicPr>
          <p:cNvPr id="202" name="Google Shape;202;p22"/>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261150" y="2472076"/>
            <a:ext cx="1377525" cy="927175"/>
          </a:xfrm>
          <a:prstGeom prst="rect">
            <a:avLst/>
          </a:prstGeom>
          <a:noFill/>
          <a:ln>
            <a:noFill/>
          </a:ln>
        </p:spPr>
      </p:pic>
      <p:sp>
        <p:nvSpPr>
          <p:cNvPr id="203" name="Google Shape;203;p22"/>
          <p:cNvSpPr txBox="1"/>
          <p:nvPr/>
        </p:nvSpPr>
        <p:spPr>
          <a:xfrm>
            <a:off x="2924786" y="3393335"/>
            <a:ext cx="49950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s-ES" b="1">
                <a:solidFill>
                  <a:srgbClr val="0070C0"/>
                </a:solidFill>
              </a:rPr>
              <a:t>Apertura jubilados </a:t>
            </a:r>
            <a:r>
              <a:rPr lang="es-ES">
                <a:solidFill>
                  <a:schemeClr val="dk1"/>
                </a:solidFill>
              </a:rPr>
              <a:t>del Club de la Salud</a:t>
            </a:r>
            <a:endParaRPr>
              <a:solidFill>
                <a:schemeClr val="dk1"/>
              </a:solidFill>
            </a:endParaRPr>
          </a:p>
        </p:txBody>
      </p:sp>
      <p:sp>
        <p:nvSpPr>
          <p:cNvPr id="204" name="Google Shape;204;p22"/>
          <p:cNvSpPr txBox="1"/>
          <p:nvPr/>
        </p:nvSpPr>
        <p:spPr>
          <a:xfrm>
            <a:off x="2928099" y="3705471"/>
            <a:ext cx="49950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s-ES" b="1">
                <a:solidFill>
                  <a:srgbClr val="0070C0"/>
                </a:solidFill>
              </a:rPr>
              <a:t>Espacios académico </a:t>
            </a:r>
            <a:r>
              <a:rPr lang="es-ES">
                <a:solidFill>
                  <a:schemeClr val="dk1"/>
                </a:solidFill>
              </a:rPr>
              <a:t>de reflexiones </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6E23B3A-2FD3-4FB4-8F91-E9FFED48E944}"/>
              </a:ext>
            </a:extLst>
          </p:cNvPr>
          <p:cNvSpPr txBox="1">
            <a:spLocks/>
          </p:cNvSpPr>
          <p:nvPr/>
        </p:nvSpPr>
        <p:spPr>
          <a:xfrm>
            <a:off x="4433238" y="2636445"/>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6600" dirty="0">
                <a:solidFill>
                  <a:srgbClr val="080808"/>
                </a:solidFill>
                <a:latin typeface="Arial Rounded MT Bold" panose="020F0704030504030204" pitchFamily="34" charset="0"/>
              </a:rPr>
              <a:t>¡GRACIAS!</a:t>
            </a:r>
          </a:p>
        </p:txBody>
      </p:sp>
      <p:pic>
        <p:nvPicPr>
          <p:cNvPr id="3" name="Imagen 2" descr="Imagen que contiene dibujo&#10;&#10;Descripción generada automáticamente">
            <a:extLst>
              <a:ext uri="{FF2B5EF4-FFF2-40B4-BE49-F238E27FC236}">
                <a16:creationId xmlns:a16="http://schemas.microsoft.com/office/drawing/2014/main" id="{251FF7CB-E85F-4ADC-A31D-E8ADD54323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74903" y="1770354"/>
            <a:ext cx="1558802" cy="3916991"/>
          </a:xfrm>
          <a:prstGeom prst="rect">
            <a:avLst/>
          </a:prstGeom>
        </p:spPr>
      </p:pic>
    </p:spTree>
    <p:extLst>
      <p:ext uri="{BB962C8B-B14F-4D97-AF65-F5344CB8AC3E}">
        <p14:creationId xmlns:p14="http://schemas.microsoft.com/office/powerpoint/2010/main" val="282632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976230" y="229225"/>
            <a:ext cx="8661545" cy="122995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3800"/>
              <a:buFont typeface="Calibri"/>
              <a:buNone/>
            </a:pPr>
            <a:r>
              <a:rPr lang="es-ES" sz="3000" b="0" dirty="0">
                <a:latin typeface="Oswald" pitchFamily="2" charset="77"/>
              </a:rPr>
              <a:t>La renovación curricular como buena práctica institucional en la Facultad de Ciencias Empresariales</a:t>
            </a:r>
            <a:endParaRPr sz="3000" b="0" dirty="0">
              <a:latin typeface="Oswald" pitchFamily="2" charset="77"/>
            </a:endParaRPr>
          </a:p>
        </p:txBody>
      </p:sp>
      <p:sp>
        <p:nvSpPr>
          <p:cNvPr id="113" name="Google Shape;113;p3"/>
          <p:cNvSpPr txBox="1">
            <a:spLocks noGrp="1"/>
          </p:cNvSpPr>
          <p:nvPr>
            <p:ph type="body" idx="1"/>
          </p:nvPr>
        </p:nvSpPr>
        <p:spPr>
          <a:xfrm>
            <a:off x="312333" y="1459177"/>
            <a:ext cx="5099123" cy="338809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2590"/>
              <a:buNone/>
            </a:pPr>
            <a:r>
              <a:rPr lang="es-ES" sz="1200" dirty="0">
                <a:latin typeface="Arial" panose="020B0604020202020204" pitchFamily="34" charset="0"/>
                <a:cs typeface="Arial" panose="020B0604020202020204" pitchFamily="34" charset="0"/>
              </a:rPr>
              <a:t>La Vicerrectoría Académica, en articulación con la Facultad de Ciencias Empresariales de la Universidad, </a:t>
            </a:r>
            <a:r>
              <a:rPr lang="es-ES" sz="1200" b="1" dirty="0">
                <a:latin typeface="Arial" panose="020B0604020202020204" pitchFamily="34" charset="0"/>
                <a:cs typeface="Arial" panose="020B0604020202020204" pitchFamily="34" charset="0"/>
              </a:rPr>
              <a:t>consolidó durante el año 2025 el proceso de renovación curricular de todos los programas de pregrado y posgrado de la Facultad. </a:t>
            </a:r>
            <a:r>
              <a:rPr lang="es-ES" sz="1200" dirty="0">
                <a:latin typeface="Arial" panose="020B0604020202020204" pitchFamily="34" charset="0"/>
                <a:cs typeface="Arial" panose="020B0604020202020204" pitchFamily="34" charset="0"/>
              </a:rPr>
              <a:t>Con la intervención activa del personal docente y directivo, </a:t>
            </a:r>
            <a:r>
              <a:rPr lang="es-ES" sz="1200" b="1" dirty="0">
                <a:latin typeface="Arial" panose="020B0604020202020204" pitchFamily="34" charset="0"/>
                <a:cs typeface="Arial" panose="020B0604020202020204" pitchFamily="34" charset="0"/>
              </a:rPr>
              <a:t>se desarrolló un trabajo articulado para lograr las renovaciones curriculares de los programas como una apuesta de Facultad</a:t>
            </a:r>
            <a:r>
              <a:rPr lang="es-ES" sz="1200" dirty="0">
                <a:latin typeface="Arial" panose="020B0604020202020204" pitchFamily="34" charset="0"/>
                <a:cs typeface="Arial" panose="020B0604020202020204" pitchFamily="34" charset="0"/>
              </a:rPr>
              <a:t>, las cuales fueron presentadas ante el Consejo Académico, previo paso por el Comité Central de Currículo y el Comité Central de Posgrados.</a:t>
            </a:r>
            <a:endParaRPr sz="1200" dirty="0">
              <a:latin typeface="Arial" panose="020B0604020202020204" pitchFamily="34" charset="0"/>
              <a:cs typeface="Arial" panose="020B0604020202020204" pitchFamily="34" charset="0"/>
            </a:endParaRPr>
          </a:p>
          <a:p>
            <a:pPr marL="228600" lvl="0" indent="-50800" algn="just" rtl="0">
              <a:lnSpc>
                <a:spcPct val="150000"/>
              </a:lnSpc>
              <a:spcBef>
                <a:spcPts val="0"/>
              </a:spcBef>
              <a:spcAft>
                <a:spcPts val="0"/>
              </a:spcAft>
              <a:buClr>
                <a:schemeClr val="dk1"/>
              </a:buClr>
              <a:buSzPts val="2590"/>
              <a:buNone/>
            </a:pPr>
            <a:endParaRPr sz="400" dirty="0"/>
          </a:p>
        </p:txBody>
      </p:sp>
      <p:pic>
        <p:nvPicPr>
          <p:cNvPr id="1028" name="Picture 4" descr="Docentes - Gestión de la Comunicación y la Promoción Institucional">
            <a:extLst>
              <a:ext uri="{FF2B5EF4-FFF2-40B4-BE49-F238E27FC236}">
                <a16:creationId xmlns:a16="http://schemas.microsoft.com/office/drawing/2014/main" id="{2E669F86-7A92-4DA3-9493-81F98F6DBC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55905" y="4637312"/>
            <a:ext cx="2455552" cy="17840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2683EA8-FD00-4962-8B79-9B661E1F1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334" y="4637312"/>
            <a:ext cx="2643571" cy="1784091"/>
          </a:xfrm>
          <a:prstGeom prst="rect">
            <a:avLst/>
          </a:prstGeom>
        </p:spPr>
      </p:pic>
      <p:sp>
        <p:nvSpPr>
          <p:cNvPr id="3" name="Google Shape;113;p3"/>
          <p:cNvSpPr txBox="1">
            <a:spLocks/>
          </p:cNvSpPr>
          <p:nvPr/>
        </p:nvSpPr>
        <p:spPr>
          <a:xfrm>
            <a:off x="5794408" y="1487591"/>
            <a:ext cx="5823285" cy="314972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Clr>
                <a:schemeClr val="dk1"/>
              </a:buClr>
              <a:buSzPts val="2590"/>
              <a:buFont typeface="Arial" panose="020B0604020202020204" pitchFamily="34" charset="0"/>
              <a:buNone/>
            </a:pPr>
            <a:r>
              <a:rPr lang="es-MX" sz="1200" dirty="0">
                <a:latin typeface="Arial" panose="020B0604020202020204" pitchFamily="34" charset="0"/>
                <a:cs typeface="Arial" panose="020B0604020202020204" pitchFamily="34" charset="0"/>
              </a:rPr>
              <a:t>Este logro refleja el </a:t>
            </a:r>
            <a:r>
              <a:rPr lang="es-MX" sz="1200" b="1" dirty="0">
                <a:latin typeface="Arial" panose="020B0604020202020204" pitchFamily="34" charset="0"/>
                <a:cs typeface="Arial" panose="020B0604020202020204" pitchFamily="34" charset="0"/>
              </a:rPr>
              <a:t>compromiso de la Facultad con la excelencia académica, en coherencia con el Proyecto Educativo Institucional, la Política Académica Curricular y la planeación estratégica institucional</a:t>
            </a:r>
            <a:r>
              <a:rPr lang="es-MX" sz="1200" dirty="0">
                <a:latin typeface="Arial" panose="020B0604020202020204" pitchFamily="34" charset="0"/>
                <a:cs typeface="Arial" panose="020B0604020202020204" pitchFamily="34" charset="0"/>
              </a:rPr>
              <a:t>. </a:t>
            </a:r>
          </a:p>
          <a:p>
            <a:pPr marL="0" indent="0" algn="just">
              <a:lnSpc>
                <a:spcPct val="150000"/>
              </a:lnSpc>
              <a:spcBef>
                <a:spcPts val="0"/>
              </a:spcBef>
              <a:buClr>
                <a:schemeClr val="dk1"/>
              </a:buClr>
              <a:buSzPts val="2590"/>
              <a:buFont typeface="Arial" panose="020B0604020202020204" pitchFamily="34" charset="0"/>
              <a:buNone/>
            </a:pPr>
            <a:r>
              <a:rPr lang="es-MX" sz="1200" dirty="0">
                <a:latin typeface="Arial" panose="020B0604020202020204" pitchFamily="34" charset="0"/>
                <a:cs typeface="Arial" panose="020B0604020202020204" pitchFamily="34" charset="0"/>
              </a:rPr>
              <a:t>Asimismo, el modelo se constituye como un </a:t>
            </a:r>
            <a:r>
              <a:rPr lang="es-MX" sz="1200" b="1" dirty="0">
                <a:latin typeface="Arial" panose="020B0604020202020204" pitchFamily="34" charset="0"/>
                <a:cs typeface="Arial" panose="020B0604020202020204" pitchFamily="34" charset="0"/>
              </a:rPr>
              <a:t>paso hacia la acreditación de las Facultades, en el marco del Acuerdo 01 de 2025 del CESU, que amplía el alcance de la acreditación a unidades académicas, además de programas e instituciones</a:t>
            </a:r>
            <a:r>
              <a:rPr lang="es-MX" sz="1200" dirty="0">
                <a:latin typeface="Arial" panose="020B0604020202020204" pitchFamily="34" charset="0"/>
                <a:cs typeface="Arial" panose="020B0604020202020204" pitchFamily="34" charset="0"/>
              </a:rPr>
              <a:t>.</a:t>
            </a:r>
          </a:p>
        </p:txBody>
      </p:sp>
      <p:pic>
        <p:nvPicPr>
          <p:cNvPr id="5" name="Imagen 4">
            <a:extLst>
              <a:ext uri="{FF2B5EF4-FFF2-40B4-BE49-F238E27FC236}">
                <a16:creationId xmlns:a16="http://schemas.microsoft.com/office/drawing/2014/main" id="{2F72F97C-6E25-4927-B168-286E14DEF8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1360" y="4199506"/>
            <a:ext cx="3455126" cy="22315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1684735" y="326096"/>
            <a:ext cx="8405776" cy="720304"/>
          </a:xfrm>
        </p:spPr>
        <p:txBody>
          <a:bodyPr/>
          <a:lstStyle/>
          <a:p>
            <a:pPr algn="ctr"/>
            <a:r>
              <a:rPr lang="es-MX" sz="3000" b="0" i="0" dirty="0">
                <a:effectLst/>
                <a:latin typeface="Oswald" pitchFamily="2" charset="77"/>
              </a:rPr>
              <a:t>Inicio de nuevos programas académicos en el marco del Plan Integral de Cobertura </a:t>
            </a:r>
          </a:p>
        </p:txBody>
      </p:sp>
      <p:cxnSp>
        <p:nvCxnSpPr>
          <p:cNvPr id="13" name="Conector recto 12">
            <a:extLst>
              <a:ext uri="{FF2B5EF4-FFF2-40B4-BE49-F238E27FC236}">
                <a16:creationId xmlns:a16="http://schemas.microsoft.com/office/drawing/2014/main" id="{09BA63DD-72DC-F40A-A499-3C91CE013FE4}"/>
              </a:ext>
            </a:extLst>
          </p:cNvPr>
          <p:cNvCxnSpPr>
            <a:cxnSpLocks/>
          </p:cNvCxnSpPr>
          <p:nvPr/>
        </p:nvCxnSpPr>
        <p:spPr>
          <a:xfrm>
            <a:off x="8182427" y="7035432"/>
            <a:ext cx="1068452" cy="10139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7022992D-502A-47F5-A269-9EA74899CDCD}"/>
              </a:ext>
            </a:extLst>
          </p:cNvPr>
          <p:cNvSpPr txBox="1"/>
          <p:nvPr/>
        </p:nvSpPr>
        <p:spPr>
          <a:xfrm>
            <a:off x="1050455" y="1180493"/>
            <a:ext cx="10120543" cy="2800767"/>
          </a:xfrm>
          <a:prstGeom prst="rect">
            <a:avLst/>
          </a:prstGeom>
          <a:noFill/>
        </p:spPr>
        <p:txBody>
          <a:bodyPr wrap="square">
            <a:spAutoFit/>
          </a:bodyPr>
          <a:lstStyle/>
          <a:p>
            <a:pPr algn="ctr"/>
            <a:r>
              <a:rPr lang="es-MX" sz="1600" dirty="0">
                <a:latin typeface="Calibri "/>
              </a:rPr>
              <a:t>En el marco del </a:t>
            </a:r>
            <a:r>
              <a:rPr lang="es-MX" sz="1600" b="1" dirty="0">
                <a:latin typeface="Calibri "/>
              </a:rPr>
              <a:t>Plan Integral de Cobertura del Ministerio de Educación Nacional</a:t>
            </a:r>
            <a:r>
              <a:rPr lang="es-MX" sz="1600" dirty="0">
                <a:latin typeface="Calibri "/>
              </a:rPr>
              <a:t>, la </a:t>
            </a:r>
            <a:r>
              <a:rPr lang="es-MX" sz="1600" b="1" dirty="0">
                <a:latin typeface="Calibri "/>
              </a:rPr>
              <a:t>Universidad Tecnológica de Pereira</a:t>
            </a:r>
            <a:r>
              <a:rPr lang="es-MX" sz="1600" dirty="0">
                <a:latin typeface="Calibri "/>
              </a:rPr>
              <a:t>, a través de la </a:t>
            </a:r>
            <a:r>
              <a:rPr lang="es-MX" sz="1600" b="1" dirty="0">
                <a:latin typeface="Calibri "/>
              </a:rPr>
              <a:t>Facultad de Ciencias de la Educación, la facultad de Tecnología y la facultad de ciencias agrarias y agroindustria</a:t>
            </a:r>
            <a:r>
              <a:rPr lang="es-MX" sz="1600" dirty="0">
                <a:latin typeface="Calibri "/>
              </a:rPr>
              <a:t>, dio apertura a 6 programas académicos en el territorio con </a:t>
            </a:r>
            <a:r>
              <a:rPr lang="es-MX" sz="1600" b="1" dirty="0">
                <a:latin typeface="Calibri "/>
              </a:rPr>
              <a:t>264 nuevos estudiantes</a:t>
            </a:r>
          </a:p>
          <a:p>
            <a:pPr algn="ctr"/>
            <a:endParaRPr lang="es-MX" sz="1600" dirty="0">
              <a:latin typeface="Calibri "/>
            </a:endParaRPr>
          </a:p>
          <a:p>
            <a:pPr algn="ctr"/>
            <a:endParaRPr lang="es-MX" sz="1600" dirty="0">
              <a:latin typeface="Calibri "/>
            </a:endParaRPr>
          </a:p>
          <a:p>
            <a:pPr algn="ctr"/>
            <a:endParaRPr lang="es-MX" sz="1600" dirty="0">
              <a:latin typeface="Calibri "/>
            </a:endParaRPr>
          </a:p>
          <a:p>
            <a:pPr algn="ctr"/>
            <a:endParaRPr lang="es-MX" sz="1600" dirty="0">
              <a:latin typeface="Calibri "/>
            </a:endParaRPr>
          </a:p>
          <a:p>
            <a:pPr algn="ctr"/>
            <a:endParaRPr lang="es-MX" sz="1600" dirty="0">
              <a:latin typeface="Calibri "/>
            </a:endParaRPr>
          </a:p>
          <a:p>
            <a:pPr algn="ctr"/>
            <a:endParaRPr lang="es-MX" sz="1600" dirty="0">
              <a:latin typeface="Calibri "/>
            </a:endParaRPr>
          </a:p>
          <a:p>
            <a:pPr algn="ctr"/>
            <a:endParaRPr lang="es-MX" sz="1600" dirty="0">
              <a:latin typeface="Calibri "/>
            </a:endParaRPr>
          </a:p>
          <a:p>
            <a:pPr algn="ctr"/>
            <a:r>
              <a:rPr lang="es-MX" sz="1600" dirty="0">
                <a:latin typeface="Calibri "/>
              </a:rPr>
              <a:t>.</a:t>
            </a:r>
          </a:p>
        </p:txBody>
      </p:sp>
      <p:cxnSp>
        <p:nvCxnSpPr>
          <p:cNvPr id="21" name="Conector recto 20">
            <a:extLst>
              <a:ext uri="{FF2B5EF4-FFF2-40B4-BE49-F238E27FC236}">
                <a16:creationId xmlns:a16="http://schemas.microsoft.com/office/drawing/2014/main" id="{CD93BAAA-26B8-A587-7A71-36A7D42FCE20}"/>
              </a:ext>
            </a:extLst>
          </p:cNvPr>
          <p:cNvCxnSpPr>
            <a:cxnSpLocks/>
            <a:stCxn id="3" idx="3"/>
          </p:cNvCxnSpPr>
          <p:nvPr/>
        </p:nvCxnSpPr>
        <p:spPr>
          <a:xfrm>
            <a:off x="5730902" y="2386079"/>
            <a:ext cx="379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72AC7FFB-D353-DB78-1BA6-EBF410B5A311}"/>
              </a:ext>
            </a:extLst>
          </p:cNvPr>
          <p:cNvCxnSpPr>
            <a:cxnSpLocks/>
          </p:cNvCxnSpPr>
          <p:nvPr/>
        </p:nvCxnSpPr>
        <p:spPr>
          <a:xfrm>
            <a:off x="5611375" y="2793021"/>
            <a:ext cx="379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350DB280-501D-7DD7-1DA7-BB7AFEEEFCEF}"/>
              </a:ext>
            </a:extLst>
          </p:cNvPr>
          <p:cNvCxnSpPr>
            <a:cxnSpLocks/>
          </p:cNvCxnSpPr>
          <p:nvPr/>
        </p:nvCxnSpPr>
        <p:spPr>
          <a:xfrm>
            <a:off x="5611375" y="3245777"/>
            <a:ext cx="3798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ángulo: esquinas redondeadas 2">
            <a:extLst>
              <a:ext uri="{FF2B5EF4-FFF2-40B4-BE49-F238E27FC236}">
                <a16:creationId xmlns:a16="http://schemas.microsoft.com/office/drawing/2014/main" id="{37B027E9-9E31-4A5A-B746-B956754D24B2}"/>
              </a:ext>
            </a:extLst>
          </p:cNvPr>
          <p:cNvSpPr/>
          <p:nvPr/>
        </p:nvSpPr>
        <p:spPr>
          <a:xfrm>
            <a:off x="1819922" y="2235158"/>
            <a:ext cx="3910980" cy="301841"/>
          </a:xfrm>
          <a:prstGeom prst="roundRect">
            <a:avLst/>
          </a:prstGeom>
          <a:solidFill>
            <a:srgbClr val="18355E"/>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Licenciatura en Educación Básica Primaria</a:t>
            </a:r>
          </a:p>
        </p:txBody>
      </p:sp>
      <p:sp>
        <p:nvSpPr>
          <p:cNvPr id="9" name="Rectángulo: esquinas redondeadas 8">
            <a:extLst>
              <a:ext uri="{FF2B5EF4-FFF2-40B4-BE49-F238E27FC236}">
                <a16:creationId xmlns:a16="http://schemas.microsoft.com/office/drawing/2014/main" id="{928984A5-F8F6-4EAF-A5D9-818E219B71C8}"/>
              </a:ext>
            </a:extLst>
          </p:cNvPr>
          <p:cNvSpPr/>
          <p:nvPr/>
        </p:nvSpPr>
        <p:spPr>
          <a:xfrm>
            <a:off x="1819922" y="2655531"/>
            <a:ext cx="3910980" cy="301841"/>
          </a:xfrm>
          <a:prstGeom prst="roundRect">
            <a:avLst/>
          </a:prstGeom>
          <a:solidFill>
            <a:srgbClr val="00B050"/>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Licenciatura en Literatura y Lengua Castellana</a:t>
            </a:r>
          </a:p>
        </p:txBody>
      </p:sp>
      <p:sp>
        <p:nvSpPr>
          <p:cNvPr id="10" name="Rectángulo: esquinas redondeadas 9">
            <a:extLst>
              <a:ext uri="{FF2B5EF4-FFF2-40B4-BE49-F238E27FC236}">
                <a16:creationId xmlns:a16="http://schemas.microsoft.com/office/drawing/2014/main" id="{07A99AB5-35FD-4890-9E40-5B2E03B286E5}"/>
              </a:ext>
            </a:extLst>
          </p:cNvPr>
          <p:cNvSpPr/>
          <p:nvPr/>
        </p:nvSpPr>
        <p:spPr>
          <a:xfrm>
            <a:off x="1819920" y="3097311"/>
            <a:ext cx="3910981" cy="301841"/>
          </a:xfrm>
          <a:prstGeom prst="roundRect">
            <a:avLst/>
          </a:prstGeom>
          <a:solidFill>
            <a:schemeClr val="accent3">
              <a:lumMod val="75000"/>
            </a:schemeClr>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Licenciatura en Ciencias Sociales</a:t>
            </a:r>
          </a:p>
        </p:txBody>
      </p:sp>
      <p:sp>
        <p:nvSpPr>
          <p:cNvPr id="17" name="Rectángulo: esquinas redondeadas 2">
            <a:extLst>
              <a:ext uri="{FF2B5EF4-FFF2-40B4-BE49-F238E27FC236}">
                <a16:creationId xmlns:a16="http://schemas.microsoft.com/office/drawing/2014/main" id="{8C94D565-E14A-AA14-04D3-A8B90830EFB8}"/>
              </a:ext>
            </a:extLst>
          </p:cNvPr>
          <p:cNvSpPr/>
          <p:nvPr/>
        </p:nvSpPr>
        <p:spPr>
          <a:xfrm>
            <a:off x="5887623" y="2237868"/>
            <a:ext cx="1831120" cy="301841"/>
          </a:xfrm>
          <a:prstGeom prst="roundRect">
            <a:avLst/>
          </a:prstGeom>
          <a:solidFill>
            <a:schemeClr val="accent1"/>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34 Estudiantes</a:t>
            </a:r>
          </a:p>
        </p:txBody>
      </p:sp>
      <p:sp>
        <p:nvSpPr>
          <p:cNvPr id="18" name="Rectángulo: esquinas redondeadas 2">
            <a:extLst>
              <a:ext uri="{FF2B5EF4-FFF2-40B4-BE49-F238E27FC236}">
                <a16:creationId xmlns:a16="http://schemas.microsoft.com/office/drawing/2014/main" id="{98A2837F-DE9E-43C9-F0A5-BC4B986FACC7}"/>
              </a:ext>
            </a:extLst>
          </p:cNvPr>
          <p:cNvSpPr/>
          <p:nvPr/>
        </p:nvSpPr>
        <p:spPr>
          <a:xfrm>
            <a:off x="5915419" y="2664500"/>
            <a:ext cx="1803324" cy="301841"/>
          </a:xfrm>
          <a:prstGeom prst="roundRect">
            <a:avLst/>
          </a:prstGeom>
          <a:solidFill>
            <a:srgbClr val="92D050"/>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32 Estudiantes</a:t>
            </a:r>
          </a:p>
        </p:txBody>
      </p:sp>
      <p:sp>
        <p:nvSpPr>
          <p:cNvPr id="19" name="Rectángulo: esquinas redondeadas 2">
            <a:extLst>
              <a:ext uri="{FF2B5EF4-FFF2-40B4-BE49-F238E27FC236}">
                <a16:creationId xmlns:a16="http://schemas.microsoft.com/office/drawing/2014/main" id="{C49F43E0-32F0-A58F-C384-D12F83B97EC6}"/>
              </a:ext>
            </a:extLst>
          </p:cNvPr>
          <p:cNvSpPr/>
          <p:nvPr/>
        </p:nvSpPr>
        <p:spPr>
          <a:xfrm>
            <a:off x="5915419" y="3103831"/>
            <a:ext cx="1803324" cy="301841"/>
          </a:xfrm>
          <a:prstGeom prst="roundRect">
            <a:avLst/>
          </a:prstGeom>
          <a:solidFill>
            <a:schemeClr val="accent3">
              <a:lumMod val="50000"/>
            </a:schemeClr>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33 Estudiantes</a:t>
            </a:r>
          </a:p>
        </p:txBody>
      </p:sp>
      <p:sp>
        <p:nvSpPr>
          <p:cNvPr id="20" name="Rectángulo: esquinas redondeadas 19">
            <a:extLst>
              <a:ext uri="{FF2B5EF4-FFF2-40B4-BE49-F238E27FC236}">
                <a16:creationId xmlns:a16="http://schemas.microsoft.com/office/drawing/2014/main" id="{4A62E65C-9863-422A-A337-00186B9CC219}"/>
              </a:ext>
            </a:extLst>
          </p:cNvPr>
          <p:cNvSpPr/>
          <p:nvPr/>
        </p:nvSpPr>
        <p:spPr>
          <a:xfrm>
            <a:off x="1819920" y="3532405"/>
            <a:ext cx="3910982" cy="301841"/>
          </a:xfrm>
          <a:prstGeom prst="roundRect">
            <a:avLst/>
          </a:prstGeom>
          <a:solidFill>
            <a:srgbClr val="18355E"/>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Tecnología en regencia de Farmacia</a:t>
            </a:r>
          </a:p>
        </p:txBody>
      </p:sp>
      <p:sp>
        <p:nvSpPr>
          <p:cNvPr id="22" name="Rectángulo: esquinas redondeadas 2">
            <a:extLst>
              <a:ext uri="{FF2B5EF4-FFF2-40B4-BE49-F238E27FC236}">
                <a16:creationId xmlns:a16="http://schemas.microsoft.com/office/drawing/2014/main" id="{A0C046E6-C6DB-4DF3-A896-15BB3AD089DF}"/>
              </a:ext>
            </a:extLst>
          </p:cNvPr>
          <p:cNvSpPr/>
          <p:nvPr/>
        </p:nvSpPr>
        <p:spPr>
          <a:xfrm>
            <a:off x="5887623" y="3535115"/>
            <a:ext cx="1831120" cy="301841"/>
          </a:xfrm>
          <a:prstGeom prst="roundRect">
            <a:avLst/>
          </a:prstGeom>
          <a:solidFill>
            <a:schemeClr val="accent1"/>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68 Estudiantes</a:t>
            </a:r>
          </a:p>
        </p:txBody>
      </p:sp>
      <p:sp>
        <p:nvSpPr>
          <p:cNvPr id="25" name="Rectángulo: esquinas redondeadas 24">
            <a:extLst>
              <a:ext uri="{FF2B5EF4-FFF2-40B4-BE49-F238E27FC236}">
                <a16:creationId xmlns:a16="http://schemas.microsoft.com/office/drawing/2014/main" id="{28A6D028-564D-4247-A1B0-B605E10F3A47}"/>
              </a:ext>
            </a:extLst>
          </p:cNvPr>
          <p:cNvSpPr/>
          <p:nvPr/>
        </p:nvSpPr>
        <p:spPr>
          <a:xfrm>
            <a:off x="1819920" y="3960430"/>
            <a:ext cx="3910982" cy="301841"/>
          </a:xfrm>
          <a:prstGeom prst="roundRect">
            <a:avLst/>
          </a:prstGeom>
          <a:solidFill>
            <a:srgbClr val="00B050"/>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Tecnología en producción agrícola integrada</a:t>
            </a:r>
          </a:p>
        </p:txBody>
      </p:sp>
      <p:sp>
        <p:nvSpPr>
          <p:cNvPr id="26" name="Rectángulo: esquinas redondeadas 2">
            <a:extLst>
              <a:ext uri="{FF2B5EF4-FFF2-40B4-BE49-F238E27FC236}">
                <a16:creationId xmlns:a16="http://schemas.microsoft.com/office/drawing/2014/main" id="{DFBD51FB-7EAB-4CE2-96D3-F1DB209822F9}"/>
              </a:ext>
            </a:extLst>
          </p:cNvPr>
          <p:cNvSpPr/>
          <p:nvPr/>
        </p:nvSpPr>
        <p:spPr>
          <a:xfrm>
            <a:off x="5915419" y="3969399"/>
            <a:ext cx="1803324" cy="301841"/>
          </a:xfrm>
          <a:prstGeom prst="roundRect">
            <a:avLst/>
          </a:prstGeom>
          <a:solidFill>
            <a:srgbClr val="92D050"/>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67 Estudiantes</a:t>
            </a:r>
          </a:p>
        </p:txBody>
      </p:sp>
      <p:cxnSp>
        <p:nvCxnSpPr>
          <p:cNvPr id="30" name="Conector recto 29">
            <a:extLst>
              <a:ext uri="{FF2B5EF4-FFF2-40B4-BE49-F238E27FC236}">
                <a16:creationId xmlns:a16="http://schemas.microsoft.com/office/drawing/2014/main" id="{A947FD69-DF47-43E7-98EB-458897960DEB}"/>
              </a:ext>
            </a:extLst>
          </p:cNvPr>
          <p:cNvCxnSpPr>
            <a:cxnSpLocks/>
          </p:cNvCxnSpPr>
          <p:nvPr/>
        </p:nvCxnSpPr>
        <p:spPr>
          <a:xfrm>
            <a:off x="5611375" y="4544830"/>
            <a:ext cx="37982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ángulo: esquinas redondeadas 30">
            <a:extLst>
              <a:ext uri="{FF2B5EF4-FFF2-40B4-BE49-F238E27FC236}">
                <a16:creationId xmlns:a16="http://schemas.microsoft.com/office/drawing/2014/main" id="{16EF25E3-44F1-45F0-9E6A-D358B1DBB915}"/>
              </a:ext>
            </a:extLst>
          </p:cNvPr>
          <p:cNvSpPr/>
          <p:nvPr/>
        </p:nvSpPr>
        <p:spPr>
          <a:xfrm>
            <a:off x="1819920" y="4396364"/>
            <a:ext cx="3910982" cy="301841"/>
          </a:xfrm>
          <a:prstGeom prst="roundRect">
            <a:avLst/>
          </a:prstGeom>
          <a:solidFill>
            <a:schemeClr val="accent3">
              <a:lumMod val="75000"/>
            </a:schemeClr>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Tecnología en gestión logística</a:t>
            </a:r>
          </a:p>
        </p:txBody>
      </p:sp>
      <p:sp>
        <p:nvSpPr>
          <p:cNvPr id="32" name="Rectángulo: esquinas redondeadas 2">
            <a:extLst>
              <a:ext uri="{FF2B5EF4-FFF2-40B4-BE49-F238E27FC236}">
                <a16:creationId xmlns:a16="http://schemas.microsoft.com/office/drawing/2014/main" id="{16294DB2-CEE2-49F9-957A-D583730453C2}"/>
              </a:ext>
            </a:extLst>
          </p:cNvPr>
          <p:cNvSpPr/>
          <p:nvPr/>
        </p:nvSpPr>
        <p:spPr>
          <a:xfrm>
            <a:off x="5915419" y="4402884"/>
            <a:ext cx="1803324" cy="301841"/>
          </a:xfrm>
          <a:prstGeom prst="roundRect">
            <a:avLst/>
          </a:prstGeom>
          <a:solidFill>
            <a:schemeClr val="accent3">
              <a:lumMod val="50000"/>
            </a:schemeClr>
          </a:solidFill>
          <a:ln>
            <a:solidFill>
              <a:schemeClr val="bg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latin typeface="Calibri "/>
              </a:rPr>
              <a:t>29 Estudiantes</a:t>
            </a:r>
          </a:p>
        </p:txBody>
      </p:sp>
      <p:cxnSp>
        <p:nvCxnSpPr>
          <p:cNvPr id="33" name="Conector recto 32">
            <a:extLst>
              <a:ext uri="{FF2B5EF4-FFF2-40B4-BE49-F238E27FC236}">
                <a16:creationId xmlns:a16="http://schemas.microsoft.com/office/drawing/2014/main" id="{FB40C432-7FA0-4824-BE5A-780B6A2EE6F2}"/>
              </a:ext>
            </a:extLst>
          </p:cNvPr>
          <p:cNvCxnSpPr>
            <a:cxnSpLocks/>
          </p:cNvCxnSpPr>
          <p:nvPr/>
        </p:nvCxnSpPr>
        <p:spPr>
          <a:xfrm>
            <a:off x="7718743" y="2386079"/>
            <a:ext cx="379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396999CF-8154-4959-96DA-6B6A78D9D4CF}"/>
              </a:ext>
            </a:extLst>
          </p:cNvPr>
          <p:cNvCxnSpPr>
            <a:cxnSpLocks/>
          </p:cNvCxnSpPr>
          <p:nvPr/>
        </p:nvCxnSpPr>
        <p:spPr>
          <a:xfrm>
            <a:off x="7718743" y="3232404"/>
            <a:ext cx="379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36E79EAE-3790-449D-9913-0A83501949E3}"/>
              </a:ext>
            </a:extLst>
          </p:cNvPr>
          <p:cNvCxnSpPr>
            <a:cxnSpLocks/>
          </p:cNvCxnSpPr>
          <p:nvPr/>
        </p:nvCxnSpPr>
        <p:spPr>
          <a:xfrm>
            <a:off x="7718743" y="2832914"/>
            <a:ext cx="379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24A876F-434E-4CFF-B2C8-98CC959BD55F}"/>
              </a:ext>
            </a:extLst>
          </p:cNvPr>
          <p:cNvCxnSpPr>
            <a:cxnSpLocks/>
          </p:cNvCxnSpPr>
          <p:nvPr/>
        </p:nvCxnSpPr>
        <p:spPr>
          <a:xfrm>
            <a:off x="7718743" y="3704405"/>
            <a:ext cx="379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7F3D0B7B-7991-4C66-B6DC-C23C31D9863E}"/>
              </a:ext>
            </a:extLst>
          </p:cNvPr>
          <p:cNvCxnSpPr>
            <a:cxnSpLocks/>
          </p:cNvCxnSpPr>
          <p:nvPr/>
        </p:nvCxnSpPr>
        <p:spPr>
          <a:xfrm>
            <a:off x="7718743" y="4088515"/>
            <a:ext cx="379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66DB51A8-2C74-44AC-8E56-DCF08D33F2C8}"/>
              </a:ext>
            </a:extLst>
          </p:cNvPr>
          <p:cNvCxnSpPr>
            <a:cxnSpLocks/>
          </p:cNvCxnSpPr>
          <p:nvPr/>
        </p:nvCxnSpPr>
        <p:spPr>
          <a:xfrm>
            <a:off x="7718743" y="4544830"/>
            <a:ext cx="37982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DDE99D7-95DC-491C-98E1-772B9E8255DA}"/>
              </a:ext>
            </a:extLst>
          </p:cNvPr>
          <p:cNvSpPr txBox="1"/>
          <p:nvPr/>
        </p:nvSpPr>
        <p:spPr>
          <a:xfrm>
            <a:off x="8029460" y="2198637"/>
            <a:ext cx="2694062" cy="323165"/>
          </a:xfrm>
          <a:prstGeom prst="rect">
            <a:avLst/>
          </a:prstGeom>
          <a:noFill/>
        </p:spPr>
        <p:txBody>
          <a:bodyPr wrap="square" rtlCol="0">
            <a:spAutoFit/>
          </a:bodyPr>
          <a:lstStyle/>
          <a:p>
            <a:r>
              <a:rPr lang="es-MX" sz="1500" i="1" dirty="0">
                <a:latin typeface="Calibri "/>
              </a:rPr>
              <a:t>Santa Cecilia- Pueblo Rico</a:t>
            </a:r>
          </a:p>
        </p:txBody>
      </p:sp>
      <p:sp>
        <p:nvSpPr>
          <p:cNvPr id="39" name="CuadroTexto 38">
            <a:extLst>
              <a:ext uri="{FF2B5EF4-FFF2-40B4-BE49-F238E27FC236}">
                <a16:creationId xmlns:a16="http://schemas.microsoft.com/office/drawing/2014/main" id="{D3DB6970-8B88-4B52-AF9F-AE18EF654E37}"/>
              </a:ext>
            </a:extLst>
          </p:cNvPr>
          <p:cNvSpPr txBox="1"/>
          <p:nvPr/>
        </p:nvSpPr>
        <p:spPr>
          <a:xfrm>
            <a:off x="8029460" y="2666448"/>
            <a:ext cx="2694062" cy="323165"/>
          </a:xfrm>
          <a:prstGeom prst="rect">
            <a:avLst/>
          </a:prstGeom>
          <a:noFill/>
        </p:spPr>
        <p:txBody>
          <a:bodyPr wrap="square" rtlCol="0">
            <a:spAutoFit/>
          </a:bodyPr>
          <a:lstStyle/>
          <a:p>
            <a:r>
              <a:rPr lang="es-MX" sz="1500" i="1" dirty="0">
                <a:latin typeface="Calibri "/>
              </a:rPr>
              <a:t>Santa Cecilia- Pueblo Rico</a:t>
            </a:r>
          </a:p>
        </p:txBody>
      </p:sp>
      <p:sp>
        <p:nvSpPr>
          <p:cNvPr id="41" name="CuadroTexto 40">
            <a:extLst>
              <a:ext uri="{FF2B5EF4-FFF2-40B4-BE49-F238E27FC236}">
                <a16:creationId xmlns:a16="http://schemas.microsoft.com/office/drawing/2014/main" id="{F386D275-0ACC-4469-A68E-AB5813CF297A}"/>
              </a:ext>
            </a:extLst>
          </p:cNvPr>
          <p:cNvSpPr txBox="1"/>
          <p:nvPr/>
        </p:nvSpPr>
        <p:spPr>
          <a:xfrm>
            <a:off x="8089245" y="3076427"/>
            <a:ext cx="2694062" cy="323165"/>
          </a:xfrm>
          <a:prstGeom prst="rect">
            <a:avLst/>
          </a:prstGeom>
          <a:noFill/>
        </p:spPr>
        <p:txBody>
          <a:bodyPr wrap="square" rtlCol="0">
            <a:spAutoFit/>
          </a:bodyPr>
          <a:lstStyle/>
          <a:p>
            <a:r>
              <a:rPr lang="es-MX" sz="1500" i="1" dirty="0">
                <a:latin typeface="Calibri "/>
              </a:rPr>
              <a:t>Santa Cecilia- Pueblo Rico</a:t>
            </a:r>
          </a:p>
        </p:txBody>
      </p:sp>
      <p:sp>
        <p:nvSpPr>
          <p:cNvPr id="42" name="CuadroTexto 41">
            <a:extLst>
              <a:ext uri="{FF2B5EF4-FFF2-40B4-BE49-F238E27FC236}">
                <a16:creationId xmlns:a16="http://schemas.microsoft.com/office/drawing/2014/main" id="{7DB5BC28-A8F9-441F-A100-842EB3537305}"/>
              </a:ext>
            </a:extLst>
          </p:cNvPr>
          <p:cNvSpPr txBox="1"/>
          <p:nvPr/>
        </p:nvSpPr>
        <p:spPr>
          <a:xfrm>
            <a:off x="8082674" y="3531274"/>
            <a:ext cx="2694062" cy="323165"/>
          </a:xfrm>
          <a:prstGeom prst="rect">
            <a:avLst/>
          </a:prstGeom>
          <a:noFill/>
        </p:spPr>
        <p:txBody>
          <a:bodyPr wrap="square" rtlCol="0">
            <a:spAutoFit/>
          </a:bodyPr>
          <a:lstStyle/>
          <a:p>
            <a:r>
              <a:rPr lang="es-MX" sz="1500" i="1" dirty="0">
                <a:latin typeface="Calibri "/>
              </a:rPr>
              <a:t>Virtual</a:t>
            </a:r>
          </a:p>
        </p:txBody>
      </p:sp>
      <p:sp>
        <p:nvSpPr>
          <p:cNvPr id="43" name="CuadroTexto 42">
            <a:extLst>
              <a:ext uri="{FF2B5EF4-FFF2-40B4-BE49-F238E27FC236}">
                <a16:creationId xmlns:a16="http://schemas.microsoft.com/office/drawing/2014/main" id="{2A68277F-2FE5-436C-932F-2E43C034AE54}"/>
              </a:ext>
            </a:extLst>
          </p:cNvPr>
          <p:cNvSpPr txBox="1"/>
          <p:nvPr/>
        </p:nvSpPr>
        <p:spPr>
          <a:xfrm>
            <a:off x="8108685" y="3906694"/>
            <a:ext cx="2694062" cy="323165"/>
          </a:xfrm>
          <a:prstGeom prst="rect">
            <a:avLst/>
          </a:prstGeom>
          <a:noFill/>
        </p:spPr>
        <p:txBody>
          <a:bodyPr wrap="square" rtlCol="0">
            <a:spAutoFit/>
          </a:bodyPr>
          <a:lstStyle/>
          <a:p>
            <a:r>
              <a:rPr lang="es-MX" sz="1500" i="1" dirty="0">
                <a:latin typeface="Calibri "/>
              </a:rPr>
              <a:t>Belén de Umbría y Quinchía</a:t>
            </a:r>
          </a:p>
        </p:txBody>
      </p:sp>
      <p:sp>
        <p:nvSpPr>
          <p:cNvPr id="44" name="CuadroTexto 43">
            <a:extLst>
              <a:ext uri="{FF2B5EF4-FFF2-40B4-BE49-F238E27FC236}">
                <a16:creationId xmlns:a16="http://schemas.microsoft.com/office/drawing/2014/main" id="{B3F720A9-29E1-4767-A3AD-7F489E2010F2}"/>
              </a:ext>
            </a:extLst>
          </p:cNvPr>
          <p:cNvSpPr txBox="1"/>
          <p:nvPr/>
        </p:nvSpPr>
        <p:spPr>
          <a:xfrm>
            <a:off x="8108685" y="4355250"/>
            <a:ext cx="2694062" cy="323165"/>
          </a:xfrm>
          <a:prstGeom prst="rect">
            <a:avLst/>
          </a:prstGeom>
          <a:noFill/>
        </p:spPr>
        <p:txBody>
          <a:bodyPr wrap="square" rtlCol="0">
            <a:spAutoFit/>
          </a:bodyPr>
          <a:lstStyle/>
          <a:p>
            <a:r>
              <a:rPr lang="es-MX" sz="1500" i="1" dirty="0">
                <a:latin typeface="Calibri "/>
              </a:rPr>
              <a:t>La Virginia</a:t>
            </a:r>
          </a:p>
        </p:txBody>
      </p:sp>
      <p:pic>
        <p:nvPicPr>
          <p:cNvPr id="5" name="Picture 2">
            <a:extLst>
              <a:ext uri="{FF2B5EF4-FFF2-40B4-BE49-F238E27FC236}">
                <a16:creationId xmlns:a16="http://schemas.microsoft.com/office/drawing/2014/main" id="{9A03EE14-EFB0-4FB9-9DF6-DD3554E3D60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963212"/>
            <a:ext cx="2707689" cy="1806008"/>
          </a:xfrm>
          <a:prstGeom prst="rect">
            <a:avLst/>
          </a:prstGeom>
          <a:noFill/>
          <a:ln w="38100">
            <a:solidFill>
              <a:schemeClr val="bg1"/>
            </a:solidFill>
          </a:ln>
          <a:effectLst>
            <a:glow rad="101600">
              <a:schemeClr val="bg1">
                <a:lumMod val="75000"/>
                <a:alpha val="60000"/>
              </a:schemeClr>
            </a:glow>
          </a:effectLst>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6933DF91-DFD1-42F0-A3FB-450B90DA8E58}"/>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834934" y="4963212"/>
            <a:ext cx="2707689" cy="1806007"/>
          </a:xfrm>
          <a:prstGeom prst="rect">
            <a:avLst/>
          </a:prstGeom>
          <a:noFill/>
          <a:ln w="38100">
            <a:solidFill>
              <a:schemeClr val="bg1"/>
            </a:solidFill>
          </a:ln>
          <a:effectLst>
            <a:glow rad="101600">
              <a:schemeClr val="bg1">
                <a:lumMod val="75000"/>
                <a:alpha val="60000"/>
              </a:schemeClr>
            </a:glow>
          </a:effectLst>
          <a:extLst>
            <a:ext uri="{909E8E84-426E-40DD-AFC4-6F175D3DCCD1}">
              <a14:hiddenFill xmlns:a14="http://schemas.microsoft.com/office/drawing/2010/main">
                <a:solidFill>
                  <a:srgbClr val="FFFFFF"/>
                </a:solidFill>
              </a14:hiddenFill>
            </a:ext>
          </a:extLst>
        </p:spPr>
      </p:pic>
      <p:pic>
        <p:nvPicPr>
          <p:cNvPr id="51" name="Imagen 50">
            <a:extLst>
              <a:ext uri="{FF2B5EF4-FFF2-40B4-BE49-F238E27FC236}">
                <a16:creationId xmlns:a16="http://schemas.microsoft.com/office/drawing/2014/main" id="{EED546DF-FAFE-4E03-BCA0-F825442A93DF}"/>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8632056" y="4960811"/>
            <a:ext cx="3485964" cy="1818534"/>
          </a:xfrm>
          <a:prstGeom prst="rect">
            <a:avLst/>
          </a:prstGeom>
          <a:noFill/>
          <a:ln w="38100">
            <a:solidFill>
              <a:schemeClr val="bg1"/>
            </a:solidFill>
          </a:ln>
          <a:effectLst>
            <a:glow rad="101600">
              <a:schemeClr val="bg1">
                <a:lumMod val="75000"/>
                <a:alpha val="60000"/>
              </a:schemeClr>
            </a:glow>
          </a:effectLst>
        </p:spPr>
      </p:pic>
      <p:pic>
        <p:nvPicPr>
          <p:cNvPr id="54" name="Imagen 53">
            <a:extLst>
              <a:ext uri="{FF2B5EF4-FFF2-40B4-BE49-F238E27FC236}">
                <a16:creationId xmlns:a16="http://schemas.microsoft.com/office/drawing/2014/main" id="{E14FF656-76DD-4CCA-98D7-82C1CB9126A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69868" y="4960811"/>
            <a:ext cx="2784816" cy="1838283"/>
          </a:xfrm>
          <a:prstGeom prst="rect">
            <a:avLst/>
          </a:prstGeom>
          <a:noFill/>
          <a:ln w="38100">
            <a:solidFill>
              <a:schemeClr val="bg1"/>
            </a:solidFill>
          </a:ln>
          <a:effectLst>
            <a:glow rad="101600">
              <a:schemeClr val="bg1">
                <a:lumMod val="75000"/>
                <a:alpha val="60000"/>
              </a:schemeClr>
            </a:glow>
          </a:effectLst>
        </p:spPr>
      </p:pic>
    </p:spTree>
    <p:extLst>
      <p:ext uri="{BB962C8B-B14F-4D97-AF65-F5344CB8AC3E}">
        <p14:creationId xmlns:p14="http://schemas.microsoft.com/office/powerpoint/2010/main" val="374838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FEB1D01D-49D2-48AA-948F-E82457C14BEA}"/>
              </a:ext>
            </a:extLst>
          </p:cNvPr>
          <p:cNvSpPr txBox="1">
            <a:spLocks/>
          </p:cNvSpPr>
          <p:nvPr/>
        </p:nvSpPr>
        <p:spPr>
          <a:xfrm>
            <a:off x="3922776" y="2403770"/>
            <a:ext cx="6245351" cy="1688875"/>
          </a:xfrm>
          <a:prstGeom prst="rect">
            <a:avLst/>
          </a:prstGeom>
        </p:spPr>
        <p:txBody>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ES" sz="4000" dirty="0">
                <a:solidFill>
                  <a:schemeClr val="tx2"/>
                </a:solidFill>
              </a:rPr>
              <a:t>CREACIÓN, GESTIÓN Y </a:t>
            </a:r>
            <a:r>
              <a:rPr lang="es-ES" sz="4000" dirty="0">
                <a:solidFill>
                  <a:schemeClr val="accent6">
                    <a:lumMod val="50000"/>
                  </a:schemeClr>
                </a:solidFill>
              </a:rPr>
              <a:t>TRANSFERENCIA DEL CONOCIMIENTO</a:t>
            </a:r>
            <a:endParaRPr lang="en-US" dirty="0">
              <a:solidFill>
                <a:schemeClr val="accent6">
                  <a:lumMod val="50000"/>
                </a:schemeClr>
              </a:solidFill>
            </a:endParaRPr>
          </a:p>
        </p:txBody>
      </p:sp>
      <p:pic>
        <p:nvPicPr>
          <p:cNvPr id="3" name="Imagen 2">
            <a:extLst>
              <a:ext uri="{FF2B5EF4-FFF2-40B4-BE49-F238E27FC236}">
                <a16:creationId xmlns:a16="http://schemas.microsoft.com/office/drawing/2014/main" id="{D9336C4F-85EF-4A2F-A168-EF2666B0C0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3873" y="2767442"/>
            <a:ext cx="1465023" cy="3674534"/>
          </a:xfrm>
          <a:prstGeom prst="rect">
            <a:avLst/>
          </a:prstGeom>
        </p:spPr>
      </p:pic>
      <p:pic>
        <p:nvPicPr>
          <p:cNvPr id="4" name="Imagen 3">
            <a:extLst>
              <a:ext uri="{FF2B5EF4-FFF2-40B4-BE49-F238E27FC236}">
                <a16:creationId xmlns:a16="http://schemas.microsoft.com/office/drawing/2014/main" id="{3C26EDF0-2BB6-441E-90F7-9FDB4A5981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5800" y="4422244"/>
            <a:ext cx="1000176" cy="972023"/>
          </a:xfrm>
          <a:prstGeom prst="rect">
            <a:avLst/>
          </a:prstGeom>
        </p:spPr>
      </p:pic>
    </p:spTree>
    <p:extLst>
      <p:ext uri="{BB962C8B-B14F-4D97-AF65-F5344CB8AC3E}">
        <p14:creationId xmlns:p14="http://schemas.microsoft.com/office/powerpoint/2010/main" val="55853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21EEC92-75EF-DCD0-5E4C-0C84212DB5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56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579596-3393-407C-8EF2-4D2D1C6944A4}"/>
              </a:ext>
            </a:extLst>
          </p:cNvPr>
          <p:cNvSpPr>
            <a:spLocks noGrp="1"/>
          </p:cNvSpPr>
          <p:nvPr>
            <p:ph idx="1"/>
          </p:nvPr>
        </p:nvSpPr>
        <p:spPr>
          <a:xfrm>
            <a:off x="906878" y="1793468"/>
            <a:ext cx="5738950" cy="2915321"/>
          </a:xfrm>
        </p:spPr>
        <p:txBody>
          <a:bodyPr>
            <a:normAutofit fontScale="92500" lnSpcReduction="20000"/>
          </a:bodyPr>
          <a:lstStyle/>
          <a:p>
            <a:pPr marL="0" indent="0">
              <a:lnSpc>
                <a:spcPct val="110000"/>
              </a:lnSpc>
              <a:buNone/>
            </a:pPr>
            <a:r>
              <a:rPr lang="es-MX" sz="1300" dirty="0"/>
              <a:t>En el marco del programa “Consolidación Institucional de la Extensión”, el </a:t>
            </a:r>
            <a:r>
              <a:rPr lang="es-MX" sz="1300" b="1" dirty="0"/>
              <a:t>26 de septiembre de 2025 </a:t>
            </a:r>
            <a:r>
              <a:rPr lang="es-MX" sz="1300" dirty="0"/>
              <a:t>se realizó el evento con empresarios  </a:t>
            </a:r>
            <a:r>
              <a:rPr lang="es-MX" sz="1300" b="1" dirty="0"/>
              <a:t>#SoyAliadoUTP </a:t>
            </a:r>
            <a:r>
              <a:rPr lang="es-MX" sz="1300" dirty="0"/>
              <a:t>en el Hotel Abadía Plaza, con la participación de </a:t>
            </a:r>
            <a:r>
              <a:rPr lang="es-MX" sz="1500" b="1" dirty="0"/>
              <a:t>51 empresarios </a:t>
            </a:r>
            <a:r>
              <a:rPr lang="es-MX" sz="1300" dirty="0"/>
              <a:t>y representantes institucionales. Este encuentro se consolidó como un hito en el fortalecimiento de alianzas estratégicas entre la academia y el sector productivo regional.</a:t>
            </a:r>
          </a:p>
          <a:p>
            <a:pPr marL="0" indent="0">
              <a:lnSpc>
                <a:spcPct val="110000"/>
              </a:lnSpc>
              <a:buNone/>
            </a:pPr>
            <a:r>
              <a:rPr lang="es-MX" sz="1300" dirty="0"/>
              <a:t>Durante la jornada se presentó el Portafolio de Servicios institucionales de Extensión, el nuevo portal web para empresarios y se desarrolló el taller </a:t>
            </a:r>
            <a:r>
              <a:rPr lang="es-MX" sz="1300" b="1" i="1" dirty="0"/>
              <a:t>“Liderazgo en valores: Traduciendo los valores corporativos en acciones estratégicas</a:t>
            </a:r>
            <a:r>
              <a:rPr lang="es-MX" sz="1300" i="1" dirty="0"/>
              <a:t>”</a:t>
            </a:r>
            <a:r>
              <a:rPr lang="es-MX" sz="1300" dirty="0"/>
              <a:t>, liderado por expertos internacionales de la Universidad de Vic – Universidad Central de Cataluña (UVic-UCC), España, promoviendo el intercambio de experiencias y la proyección empresarial.</a:t>
            </a:r>
          </a:p>
          <a:p>
            <a:pPr marL="0" indent="0">
              <a:lnSpc>
                <a:spcPct val="110000"/>
              </a:lnSpc>
              <a:buNone/>
            </a:pPr>
            <a:r>
              <a:rPr lang="es-MX" sz="1300" dirty="0"/>
              <a:t>Más que un evento, </a:t>
            </a:r>
            <a:r>
              <a:rPr lang="es-MX" sz="1300" b="1" dirty="0"/>
              <a:t>#SoyAliadoUTP representó un espacio de transformación y conexión</a:t>
            </a:r>
            <a:r>
              <a:rPr lang="es-MX" sz="1300" dirty="0"/>
              <a:t>, donde empresarios y academia dialogaron sobre los retos de la competitividad, el liderazgo y los valores corporativos. Este encuentro permitió establecer nuevas alianzas y reafirmar el compromiso de la Universidad Tecnológica de Pereira con el fortalecimiento del tejido empresarial de la región.</a:t>
            </a:r>
          </a:p>
          <a:p>
            <a:endParaRPr lang="en-US" dirty="0"/>
          </a:p>
        </p:txBody>
      </p:sp>
      <p:sp>
        <p:nvSpPr>
          <p:cNvPr id="17" name="CuadroTexto 16">
            <a:extLst>
              <a:ext uri="{FF2B5EF4-FFF2-40B4-BE49-F238E27FC236}">
                <a16:creationId xmlns:a16="http://schemas.microsoft.com/office/drawing/2014/main" id="{EAD6D098-5F89-4AB6-A721-E7EF4F5BB401}"/>
              </a:ext>
            </a:extLst>
          </p:cNvPr>
          <p:cNvSpPr txBox="1"/>
          <p:nvPr/>
        </p:nvSpPr>
        <p:spPr>
          <a:xfrm>
            <a:off x="6732624" y="1731146"/>
            <a:ext cx="5236130" cy="2677656"/>
          </a:xfrm>
          <a:prstGeom prst="rect">
            <a:avLst/>
          </a:prstGeom>
          <a:noFill/>
        </p:spPr>
        <p:txBody>
          <a:bodyPr wrap="square">
            <a:spAutoFit/>
          </a:bodyPr>
          <a:lstStyle/>
          <a:p>
            <a:r>
              <a:rPr lang="es-MX" sz="1200" dirty="0"/>
              <a:t>Se desarrolló el </a:t>
            </a:r>
            <a:r>
              <a:rPr lang="es-MX" sz="1200" b="1" dirty="0"/>
              <a:t>Portal para Empresarios</a:t>
            </a:r>
            <a:r>
              <a:rPr lang="es-MX" sz="1200" dirty="0"/>
              <a:t>, un espacio en el portal Web de la UTP  creado para fortalecer la relación entre nuestra universidad y el sector productivo. En el portal Web se reúne en un solo lugar la información, los servicios y las oportunidades de articulación que ofrece la institución, permitiendo que los empresarios conozcan las capacidades académicas, científicas y tecnológicas disponibles para la creación de proyectos conjuntos y el desarrollo de soluciones innovadoras.</a:t>
            </a:r>
          </a:p>
          <a:p>
            <a:endParaRPr lang="es-MX" sz="1200" dirty="0"/>
          </a:p>
          <a:p>
            <a:r>
              <a:rPr lang="es-MX" sz="1200" dirty="0"/>
              <a:t>El portal, constituye una herramienta estratégica para la proyección institucional y la conexión permanente con aliados empresariales. Su implementación marca un paso decisivo hacia la modernización de los canales de comunicación universidad–empresa, promoviendo la transferencia de conocimiento, la generación de alianzas y el fortalecimiento del impacto de la UTP en el entorno regional y nacional.</a:t>
            </a:r>
          </a:p>
        </p:txBody>
      </p:sp>
      <p:cxnSp>
        <p:nvCxnSpPr>
          <p:cNvPr id="18" name="Conector recto 17">
            <a:extLst>
              <a:ext uri="{FF2B5EF4-FFF2-40B4-BE49-F238E27FC236}">
                <a16:creationId xmlns:a16="http://schemas.microsoft.com/office/drawing/2014/main" id="{95DC8410-7D35-4B7D-A92A-E09E3C1E026D}"/>
              </a:ext>
            </a:extLst>
          </p:cNvPr>
          <p:cNvCxnSpPr>
            <a:cxnSpLocks/>
          </p:cNvCxnSpPr>
          <p:nvPr/>
        </p:nvCxnSpPr>
        <p:spPr>
          <a:xfrm flipH="1">
            <a:off x="6650243" y="1219151"/>
            <a:ext cx="4104" cy="5042915"/>
          </a:xfrm>
          <a:prstGeom prst="line">
            <a:avLst/>
          </a:prstGeom>
          <a:ln>
            <a:solidFill>
              <a:srgbClr val="053E71"/>
            </a:solidFill>
          </a:ln>
        </p:spPr>
        <p:style>
          <a:lnRef idx="2">
            <a:schemeClr val="accent1"/>
          </a:lnRef>
          <a:fillRef idx="0">
            <a:schemeClr val="accent1"/>
          </a:fillRef>
          <a:effectRef idx="1">
            <a:schemeClr val="accent1"/>
          </a:effectRef>
          <a:fontRef idx="minor">
            <a:schemeClr val="tx1"/>
          </a:fontRef>
        </p:style>
      </p:cxnSp>
      <p:pic>
        <p:nvPicPr>
          <p:cNvPr id="15" name="Imagen 14">
            <a:extLst>
              <a:ext uri="{FF2B5EF4-FFF2-40B4-BE49-F238E27FC236}">
                <a16:creationId xmlns:a16="http://schemas.microsoft.com/office/drawing/2014/main" id="{174C2D55-7604-46A9-9062-D463EFCF7F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878" y="4650053"/>
            <a:ext cx="5539820" cy="2004540"/>
          </a:xfrm>
          <a:prstGeom prst="rect">
            <a:avLst/>
          </a:prstGeom>
        </p:spPr>
      </p:pic>
      <p:pic>
        <p:nvPicPr>
          <p:cNvPr id="14" name="Imagen 13">
            <a:extLst>
              <a:ext uri="{FF2B5EF4-FFF2-40B4-BE49-F238E27FC236}">
                <a16:creationId xmlns:a16="http://schemas.microsoft.com/office/drawing/2014/main" id="{DC0A696A-AB8B-4561-A070-54EE32951D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7741" y="4717575"/>
            <a:ext cx="780819" cy="644631"/>
          </a:xfrm>
          <a:prstGeom prst="rect">
            <a:avLst/>
          </a:prstGeom>
        </p:spPr>
      </p:pic>
      <p:pic>
        <p:nvPicPr>
          <p:cNvPr id="21" name="Imagen 20">
            <a:extLst>
              <a:ext uri="{FF2B5EF4-FFF2-40B4-BE49-F238E27FC236}">
                <a16:creationId xmlns:a16="http://schemas.microsoft.com/office/drawing/2014/main" id="{998E56AF-4280-47CE-B3B2-01D1DB71DC0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21851" y="730817"/>
            <a:ext cx="3791858" cy="1121386"/>
          </a:xfrm>
          <a:prstGeom prst="rect">
            <a:avLst/>
          </a:prstGeom>
        </p:spPr>
      </p:pic>
      <p:pic>
        <p:nvPicPr>
          <p:cNvPr id="26" name="Imagen 25">
            <a:extLst>
              <a:ext uri="{FF2B5EF4-FFF2-40B4-BE49-F238E27FC236}">
                <a16:creationId xmlns:a16="http://schemas.microsoft.com/office/drawing/2014/main" id="{01693D81-6580-48D1-A38C-A3142A7E391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66240" y="958972"/>
            <a:ext cx="3818882" cy="893231"/>
          </a:xfrm>
          <a:prstGeom prst="rect">
            <a:avLst/>
          </a:prstGeom>
        </p:spPr>
      </p:pic>
      <p:pic>
        <p:nvPicPr>
          <p:cNvPr id="28" name="Imagen 27">
            <a:hlinkClick r:id="rId6"/>
            <a:extLst>
              <a:ext uri="{FF2B5EF4-FFF2-40B4-BE49-F238E27FC236}">
                <a16:creationId xmlns:a16="http://schemas.microsoft.com/office/drawing/2014/main" id="{A0257B53-F00E-47F2-8134-5CDBD9A12D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966585" y="4503304"/>
            <a:ext cx="4319839" cy="1956372"/>
          </a:xfrm>
          <a:prstGeom prst="rect">
            <a:avLst/>
          </a:prstGeom>
        </p:spPr>
      </p:pic>
      <p:sp>
        <p:nvSpPr>
          <p:cNvPr id="31" name="Rectangle 1">
            <a:extLst>
              <a:ext uri="{FF2B5EF4-FFF2-40B4-BE49-F238E27FC236}">
                <a16:creationId xmlns:a16="http://schemas.microsoft.com/office/drawing/2014/main" id="{6B6D7906-F788-4F7A-94F7-3664AE71101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35" name="Imagen 34">
            <a:extLst>
              <a:ext uri="{FF2B5EF4-FFF2-40B4-BE49-F238E27FC236}">
                <a16:creationId xmlns:a16="http://schemas.microsoft.com/office/drawing/2014/main" id="{A841A081-CB8C-4B88-A2F9-2A87C55C58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28733">
            <a:off x="11301482" y="4984338"/>
            <a:ext cx="938840" cy="819948"/>
          </a:xfrm>
          <a:prstGeom prst="rect">
            <a:avLst/>
          </a:prstGeom>
        </p:spPr>
      </p:pic>
      <p:pic>
        <p:nvPicPr>
          <p:cNvPr id="2" name="Imagen 1">
            <a:extLst>
              <a:ext uri="{FF2B5EF4-FFF2-40B4-BE49-F238E27FC236}">
                <a16:creationId xmlns:a16="http://schemas.microsoft.com/office/drawing/2014/main" id="{B675BFF0-A8F2-CC6F-CBDD-0B24665DB172}"/>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188647" y="743958"/>
            <a:ext cx="860345" cy="1121386"/>
          </a:xfrm>
          <a:prstGeom prst="rect">
            <a:avLst/>
          </a:prstGeom>
        </p:spPr>
      </p:pic>
      <p:sp>
        <p:nvSpPr>
          <p:cNvPr id="5" name="CuadroTexto 4">
            <a:extLst>
              <a:ext uri="{FF2B5EF4-FFF2-40B4-BE49-F238E27FC236}">
                <a16:creationId xmlns:a16="http://schemas.microsoft.com/office/drawing/2014/main" id="{D93831C5-6496-DCA9-2217-0E8EE93A697A}"/>
              </a:ext>
            </a:extLst>
          </p:cNvPr>
          <p:cNvSpPr txBox="1"/>
          <p:nvPr/>
        </p:nvSpPr>
        <p:spPr>
          <a:xfrm>
            <a:off x="2026066" y="289126"/>
            <a:ext cx="7437717" cy="369332"/>
          </a:xfrm>
          <a:prstGeom prst="rect">
            <a:avLst/>
          </a:prstGeom>
          <a:noFill/>
        </p:spPr>
        <p:txBody>
          <a:bodyPr wrap="square" rtlCol="0">
            <a:spAutoFit/>
          </a:bodyPr>
          <a:lstStyle/>
          <a:p>
            <a:pPr algn="r"/>
            <a:r>
              <a:rPr lang="es-CO" dirty="0">
                <a:solidFill>
                  <a:srgbClr val="9BA334"/>
                </a:solidFill>
                <a:latin typeface="Arial Rounded MT Bold" panose="020F0704030504030204" pitchFamily="34" charset="77"/>
              </a:rPr>
              <a:t>ESTRATEGIAS</a:t>
            </a:r>
            <a:r>
              <a:rPr lang="es-CO" dirty="0">
                <a:latin typeface="Arial Rounded MT Bold" panose="020F0704030504030204" pitchFamily="34" charset="77"/>
              </a:rPr>
              <a:t> </a:t>
            </a:r>
            <a:r>
              <a:rPr lang="es-CO" dirty="0">
                <a:solidFill>
                  <a:schemeClr val="accent6">
                    <a:lumMod val="50000"/>
                  </a:schemeClr>
                </a:solidFill>
                <a:latin typeface="Arial Rounded MT Bold" panose="020F0704030504030204" pitchFamily="34" charset="77"/>
              </a:rPr>
              <a:t>DE RELACIONAMIENTO EMPRESARIAL.</a:t>
            </a:r>
            <a:endParaRPr lang="es-CO" dirty="0"/>
          </a:p>
        </p:txBody>
      </p:sp>
    </p:spTree>
    <p:extLst>
      <p:ext uri="{BB962C8B-B14F-4D97-AF65-F5344CB8AC3E}">
        <p14:creationId xmlns:p14="http://schemas.microsoft.com/office/powerpoint/2010/main" val="423309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04141146-96F5-4FF1-AA00-D1A872C41032}"/>
              </a:ext>
            </a:extLst>
          </p:cNvPr>
          <p:cNvSpPr txBox="1"/>
          <p:nvPr/>
        </p:nvSpPr>
        <p:spPr>
          <a:xfrm>
            <a:off x="1226443" y="411885"/>
            <a:ext cx="4502861"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rPr>
              <a:t>VII Concurso Barranqueros UTP: </a:t>
            </a:r>
            <a:r>
              <a:rPr kumimoji="0" lang="es-419" sz="18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rPr>
              <a:t>Una apuesta para fortalecer el </a:t>
            </a:r>
            <a:r>
              <a:rPr kumimoji="0" lang="es-419" sz="18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rPr>
              <a:t>emprendimiento universitario </a:t>
            </a:r>
            <a:endParaRPr kumimoji="0" lang="es-CO" sz="18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C2D1AC58-62BC-8EC7-666B-A7F5DFE454EB}"/>
              </a:ext>
            </a:extLst>
          </p:cNvPr>
          <p:cNvSpPr txBox="1"/>
          <p:nvPr/>
        </p:nvSpPr>
        <p:spPr>
          <a:xfrm>
            <a:off x="6096000" y="411885"/>
            <a:ext cx="4108375"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rPr>
              <a:t>Translingualand</a:t>
            </a:r>
            <a:r>
              <a:rPr lang="es-MX" sz="2000" dirty="0">
                <a:solidFill>
                  <a:srgbClr val="2683C6">
                    <a:lumMod val="50000"/>
                  </a:srgbClr>
                </a:solidFill>
                <a:latin typeface="Calibri" panose="020F0502020204030204"/>
              </a:rPr>
              <a:t> </a:t>
            </a:r>
            <a:r>
              <a:rPr kumimoji="0" lang="es-MX" sz="20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rPr>
              <a:t>un mundo de sueños posibles presente en la </a:t>
            </a:r>
            <a:r>
              <a:rPr kumimoji="0" lang="es-MX" sz="20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rPr>
              <a:t>Feria del libro 2025</a:t>
            </a:r>
            <a:endParaRPr kumimoji="0" lang="es-CO" sz="20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endParaRPr>
          </a:p>
        </p:txBody>
      </p:sp>
      <p:sp>
        <p:nvSpPr>
          <p:cNvPr id="6" name="Google Shape;146;p6">
            <a:extLst>
              <a:ext uri="{FF2B5EF4-FFF2-40B4-BE49-F238E27FC236}">
                <a16:creationId xmlns:a16="http://schemas.microsoft.com/office/drawing/2014/main" id="{BA509F2D-D580-EDA2-0CF1-9D11B2FF21B8}"/>
              </a:ext>
            </a:extLst>
          </p:cNvPr>
          <p:cNvSpPr txBox="1"/>
          <p:nvPr/>
        </p:nvSpPr>
        <p:spPr>
          <a:xfrm>
            <a:off x="1018337" y="3188814"/>
            <a:ext cx="4638331" cy="3664553"/>
          </a:xfrm>
          <a:prstGeom prst="rect">
            <a:avLst/>
          </a:prstGeom>
          <a:noFill/>
          <a:ln>
            <a:noFill/>
          </a:ln>
        </p:spPr>
        <p:txBody>
          <a:bodyPr spcFirstLastPara="1" wrap="square" lIns="91425" tIns="45700" rIns="91425" bIns="45700" anchor="t" anchorCtr="0">
            <a:spAutoFit/>
          </a:bodyPr>
          <a:lstStyle/>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r>
              <a:rPr kumimoji="0" lang="es-419"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El 25 de septiembre </a:t>
            </a:r>
            <a:r>
              <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se llevó a cabo la presentación de los finalistas y la ceremonia de premiación del </a:t>
            </a:r>
            <a:r>
              <a:rPr kumimoji="0" lang="es-419"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VII Concurso Barranqueros UTP, </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un espacio creado para visibilizar y fortalecer las iniciativas de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emprendimiento</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más destacadas de la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comunidad universitaria</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En esta edición se recibieron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51 postulaciones</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y se seleccionaron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14 finalistas</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7</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en la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categoría  Polluelos </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y</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7 </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en la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categoría Barranqueros.</a:t>
            </a:r>
            <a:endParaRPr lang="es-MX" sz="1200" b="1" noProof="0" dirty="0">
              <a:solidFill>
                <a:srgbClr val="2683C6">
                  <a:lumMod val="50000"/>
                </a:srgbClr>
              </a:solidFill>
              <a:latin typeface="Calibri" panose="020F0502020204030204"/>
              <a:sym typeface="Calibri"/>
            </a:endParaRPr>
          </a:p>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r>
              <a:rPr lang="es-MX" sz="1200" noProof="0" dirty="0">
                <a:solidFill>
                  <a:srgbClr val="2683C6">
                    <a:lumMod val="50000"/>
                  </a:srgbClr>
                </a:solidFill>
                <a:latin typeface="Calibri" panose="020F0502020204030204"/>
                <a:sym typeface="Calibri"/>
              </a:rPr>
              <a:t>Como parte de la agenda académica se presentaron las conferencias “</a:t>
            </a:r>
            <a:r>
              <a:rPr lang="es-MX" sz="1200" b="1" noProof="0" dirty="0">
                <a:solidFill>
                  <a:srgbClr val="2683C6">
                    <a:lumMod val="50000"/>
                  </a:srgbClr>
                </a:solidFill>
                <a:latin typeface="Calibri" panose="020F0502020204030204"/>
                <a:sym typeface="Calibri"/>
              </a:rPr>
              <a:t>Importancia de las relaciones públicas para emprendedores</a:t>
            </a:r>
            <a:r>
              <a:rPr lang="es-MX" sz="1200" dirty="0">
                <a:solidFill>
                  <a:srgbClr val="2683C6">
                    <a:lumMod val="50000"/>
                  </a:srgbClr>
                </a:solidFill>
                <a:latin typeface="Calibri" panose="020F0502020204030204"/>
                <a:sym typeface="Calibri"/>
              </a:rPr>
              <a:t>” </a:t>
            </a:r>
            <a:r>
              <a:rPr lang="es-MX" sz="1200" noProof="0" dirty="0">
                <a:solidFill>
                  <a:srgbClr val="2683C6">
                    <a:lumMod val="50000"/>
                  </a:srgbClr>
                </a:solidFill>
                <a:latin typeface="Calibri" panose="020F0502020204030204"/>
                <a:sym typeface="Calibri"/>
              </a:rPr>
              <a:t>a cargo de </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Daniela Restrepo e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Inteligencia artificial aplicada al emprendimiento</a:t>
            </a: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a cargo de Vladimir Clavijo. </a:t>
            </a:r>
          </a:p>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r>
              <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En la </a:t>
            </a:r>
            <a:r>
              <a:rPr kumimoji="0" lang="es-419"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categoría polluelos </a:t>
            </a:r>
            <a:r>
              <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se premiaron los emprendimientos: </a:t>
            </a:r>
            <a:r>
              <a:rPr kumimoji="0" lang="es-419"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Melin</a:t>
            </a:r>
            <a:r>
              <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a:t>
            </a:r>
            <a:r>
              <a:rPr kumimoji="0" lang="es-419"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Divermente</a:t>
            </a:r>
            <a:r>
              <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y </a:t>
            </a:r>
            <a:r>
              <a:rPr kumimoji="0" lang="es-419"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Bamboo Char Cleaner</a:t>
            </a:r>
            <a:r>
              <a:rPr lang="es-419" sz="1200" dirty="0">
                <a:solidFill>
                  <a:srgbClr val="2683C6">
                    <a:lumMod val="50000"/>
                  </a:srgbClr>
                </a:solidFill>
                <a:latin typeface="Calibri" panose="020F0502020204030204"/>
                <a:sym typeface="Calibri"/>
              </a:rPr>
              <a:t>. En la </a:t>
            </a:r>
            <a:r>
              <a:rPr lang="es-419" sz="1200" b="1" dirty="0">
                <a:solidFill>
                  <a:srgbClr val="2683C6">
                    <a:lumMod val="50000"/>
                  </a:srgbClr>
                </a:solidFill>
                <a:latin typeface="Calibri" panose="020F0502020204030204"/>
                <a:sym typeface="Calibri"/>
              </a:rPr>
              <a:t>categoría Barranqueros Café Isla Verde</a:t>
            </a:r>
            <a:r>
              <a:rPr lang="es-419" sz="1200" dirty="0">
                <a:solidFill>
                  <a:srgbClr val="2683C6">
                    <a:lumMod val="50000"/>
                  </a:srgbClr>
                </a:solidFill>
                <a:latin typeface="Calibri" panose="020F0502020204030204"/>
                <a:sym typeface="Calibri"/>
              </a:rPr>
              <a:t>, </a:t>
            </a:r>
            <a:r>
              <a:rPr lang="es-MX" sz="1200" b="1" dirty="0">
                <a:solidFill>
                  <a:srgbClr val="2683C6">
                    <a:lumMod val="50000"/>
                  </a:srgbClr>
                </a:solidFill>
                <a:latin typeface="Calibri" panose="020F0502020204030204"/>
                <a:sym typeface="Calibri"/>
              </a:rPr>
              <a:t>Rentforest Madera y Gestión Forestal </a:t>
            </a:r>
            <a:r>
              <a:rPr lang="es-MX" sz="1200" dirty="0">
                <a:solidFill>
                  <a:srgbClr val="2683C6">
                    <a:lumMod val="50000"/>
                  </a:srgbClr>
                </a:solidFill>
                <a:latin typeface="Calibri" panose="020F0502020204030204"/>
                <a:sym typeface="Calibri"/>
              </a:rPr>
              <a:t>y  </a:t>
            </a:r>
            <a:r>
              <a:rPr lang="es-MX" sz="1200" b="1" dirty="0">
                <a:solidFill>
                  <a:srgbClr val="2683C6">
                    <a:lumMod val="50000"/>
                  </a:srgbClr>
                </a:solidFill>
                <a:latin typeface="Calibri" panose="020F0502020204030204"/>
                <a:sym typeface="Calibri"/>
              </a:rPr>
              <a:t>Fungi House</a:t>
            </a:r>
            <a:r>
              <a:rPr lang="es-MX" sz="1200" b="1" i="1" dirty="0">
                <a:solidFill>
                  <a:srgbClr val="2683C6">
                    <a:lumMod val="50000"/>
                  </a:srgbClr>
                </a:solidFill>
                <a:latin typeface="Calibri" panose="020F0502020204030204"/>
                <a:sym typeface="Calibri"/>
              </a:rPr>
              <a:t>. </a:t>
            </a:r>
            <a:r>
              <a:rPr lang="es-MX" sz="1200" b="1" dirty="0">
                <a:solidFill>
                  <a:srgbClr val="2683C6">
                    <a:lumMod val="50000"/>
                  </a:srgbClr>
                </a:solidFill>
                <a:latin typeface="Calibri" panose="020F0502020204030204"/>
                <a:sym typeface="Calibri"/>
              </a:rPr>
              <a:t> </a:t>
            </a:r>
          </a:p>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r>
              <a:rPr kumimoji="0" lang="es-MX" sz="120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Para el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VII </a:t>
            </a:r>
            <a:r>
              <a:rPr lang="es-MX" sz="1200" b="1" dirty="0">
                <a:solidFill>
                  <a:srgbClr val="2683C6">
                    <a:lumMod val="50000"/>
                  </a:srgbClr>
                </a:solidFill>
                <a:latin typeface="Calibri" panose="020F0502020204030204"/>
                <a:sym typeface="Calibri"/>
              </a:rPr>
              <a:t> Concurso Barranqueros UTP </a:t>
            </a:r>
            <a:r>
              <a:rPr lang="es-MX" sz="1200" dirty="0">
                <a:solidFill>
                  <a:srgbClr val="2683C6">
                    <a:lumMod val="50000"/>
                  </a:srgbClr>
                </a:solidFill>
                <a:latin typeface="Calibri" panose="020F0502020204030204"/>
                <a:sym typeface="Calibri"/>
              </a:rPr>
              <a:t>se vincularon como </a:t>
            </a:r>
            <a:r>
              <a:rPr lang="es-MX" sz="1200" b="1" dirty="0">
                <a:solidFill>
                  <a:srgbClr val="2683C6">
                    <a:lumMod val="50000"/>
                  </a:srgbClr>
                </a:solidFill>
                <a:latin typeface="Calibri" panose="020F0502020204030204"/>
                <a:sym typeface="Calibri"/>
              </a:rPr>
              <a:t>patrocinadores</a:t>
            </a:r>
            <a:r>
              <a:rPr lang="es-MX" sz="1200" dirty="0">
                <a:solidFill>
                  <a:srgbClr val="2683C6">
                    <a:lumMod val="50000"/>
                  </a:srgbClr>
                </a:solidFill>
                <a:latin typeface="Calibri" panose="020F0502020204030204"/>
                <a:sym typeface="Calibri"/>
              </a:rPr>
              <a:t> </a:t>
            </a:r>
            <a:r>
              <a:rPr lang="es-MX" sz="1200" b="1" dirty="0">
                <a:solidFill>
                  <a:srgbClr val="2683C6">
                    <a:lumMod val="50000"/>
                  </a:srgbClr>
                </a:solidFill>
                <a:latin typeface="Calibri" panose="020F0502020204030204"/>
                <a:sym typeface="Calibri"/>
              </a:rPr>
              <a:t>15 empresas </a:t>
            </a:r>
            <a:r>
              <a:rPr lang="es-MX" sz="1200" dirty="0">
                <a:solidFill>
                  <a:srgbClr val="2683C6">
                    <a:lumMod val="50000"/>
                  </a:srgbClr>
                </a:solidFill>
                <a:latin typeface="Calibri" panose="020F0502020204030204"/>
                <a:sym typeface="Calibri"/>
              </a:rPr>
              <a:t>de la región  y </a:t>
            </a:r>
            <a:r>
              <a:rPr lang="es-MX" sz="1200" b="1" dirty="0">
                <a:solidFill>
                  <a:srgbClr val="2683C6">
                    <a:lumMod val="50000"/>
                  </a:srgbClr>
                </a:solidFill>
                <a:latin typeface="Calibri" panose="020F0502020204030204"/>
                <a:sym typeface="Calibri"/>
              </a:rPr>
              <a:t>5 unidades académicas</a:t>
            </a:r>
            <a:r>
              <a:rPr lang="es-MX" sz="1200" dirty="0">
                <a:solidFill>
                  <a:srgbClr val="2683C6">
                    <a:lumMod val="50000"/>
                  </a:srgbClr>
                </a:solidFill>
                <a:latin typeface="Calibri" panose="020F0502020204030204"/>
                <a:sym typeface="Calibri"/>
              </a:rPr>
              <a:t> y </a:t>
            </a:r>
            <a:r>
              <a:rPr lang="es-MX" sz="1200" b="1" dirty="0">
                <a:solidFill>
                  <a:srgbClr val="2683C6">
                    <a:lumMod val="50000"/>
                  </a:srgbClr>
                </a:solidFill>
                <a:latin typeface="Calibri" panose="020F0502020204030204"/>
                <a:sym typeface="Calibri"/>
              </a:rPr>
              <a:t>administrativas </a:t>
            </a:r>
            <a:r>
              <a:rPr lang="es-MX" sz="1200" dirty="0">
                <a:solidFill>
                  <a:srgbClr val="2683C6">
                    <a:lumMod val="50000"/>
                  </a:srgbClr>
                </a:solidFill>
                <a:latin typeface="Calibri" panose="020F0502020204030204"/>
                <a:sym typeface="Calibri"/>
              </a:rPr>
              <a:t>de la UTP. </a:t>
            </a:r>
            <a:endParaRPr kumimoji="0" lang="es-419"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 name="Google Shape;146;p6">
            <a:extLst>
              <a:ext uri="{FF2B5EF4-FFF2-40B4-BE49-F238E27FC236}">
                <a16:creationId xmlns:a16="http://schemas.microsoft.com/office/drawing/2014/main" id="{FA864258-7845-48BA-843E-A923FD71015E}"/>
              </a:ext>
            </a:extLst>
          </p:cNvPr>
          <p:cNvSpPr txBox="1"/>
          <p:nvPr/>
        </p:nvSpPr>
        <p:spPr>
          <a:xfrm>
            <a:off x="6051752" y="3122816"/>
            <a:ext cx="4731756" cy="5256783"/>
          </a:xfrm>
          <a:prstGeom prst="rect">
            <a:avLst/>
          </a:prstGeom>
          <a:noFill/>
          <a:ln>
            <a:noFill/>
          </a:ln>
        </p:spPr>
        <p:txBody>
          <a:bodyPr spcFirstLastPara="1" wrap="square" lIns="91425" tIns="45700" rIns="91425" bIns="45700" anchor="t" anchorCtr="0">
            <a:spAutoFit/>
          </a:bodyPr>
          <a:lstStyle/>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r>
              <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El 5 de octubre </a:t>
            </a:r>
            <a:r>
              <a:rPr lang="es-MX" sz="1200" dirty="0">
                <a:solidFill>
                  <a:srgbClr val="2683C6">
                    <a:lumMod val="50000"/>
                  </a:srgbClr>
                </a:solidFill>
                <a:latin typeface="Calibri" panose="020F0502020204030204"/>
                <a:sym typeface="Calibri"/>
              </a:rPr>
              <a:t>e</a:t>
            </a:r>
            <a:r>
              <a:rPr kumimoji="0" lang="es-MX"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n el marco de la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Feria del Libro de Pereira 2025</a:t>
            </a:r>
            <a:r>
              <a:rPr kumimoji="0" lang="es-MX"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se realizó la conferencia “</a:t>
            </a:r>
            <a:r>
              <a:rPr kumimoji="0" lang="es-MX" sz="1200" b="1"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Translingualand: un mundo de sueños posibles</a:t>
            </a:r>
            <a:r>
              <a:rPr kumimoji="0" lang="es-MX"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rPr>
              <a:t>”, un espacio dedicado a compartir una innovadora propuesta de educación bilingüe e intercultural que promueve el aprendizaje integral a través del translingüismo.</a:t>
            </a:r>
          </a:p>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r>
              <a:rPr lang="es-MX" sz="1200" dirty="0">
                <a:solidFill>
                  <a:srgbClr val="2683C6">
                    <a:lumMod val="50000"/>
                  </a:srgbClr>
                </a:solidFill>
                <a:latin typeface="Calibri" panose="020F0502020204030204"/>
                <a:sym typeface="Calibri"/>
              </a:rPr>
              <a:t>Esta es una </a:t>
            </a:r>
            <a:r>
              <a:rPr lang="es-MX" sz="1200" b="1" dirty="0">
                <a:solidFill>
                  <a:srgbClr val="2683C6">
                    <a:lumMod val="50000"/>
                  </a:srgbClr>
                </a:solidFill>
                <a:latin typeface="Calibri" panose="020F0502020204030204"/>
                <a:sym typeface="Calibri"/>
              </a:rPr>
              <a:t>iniciativa financiada </a:t>
            </a:r>
            <a:r>
              <a:rPr lang="es-MX" sz="1200" dirty="0">
                <a:solidFill>
                  <a:srgbClr val="2683C6">
                    <a:lumMod val="50000"/>
                  </a:srgbClr>
                </a:solidFill>
                <a:latin typeface="Calibri" panose="020F0502020204030204"/>
                <a:sym typeface="Calibri"/>
              </a:rPr>
              <a:t>por la </a:t>
            </a:r>
            <a:r>
              <a:rPr lang="es-MX" sz="1200" b="1" dirty="0">
                <a:solidFill>
                  <a:srgbClr val="2683C6">
                    <a:lumMod val="50000"/>
                  </a:srgbClr>
                </a:solidFill>
                <a:latin typeface="Calibri" panose="020F0502020204030204"/>
                <a:sym typeface="Calibri"/>
              </a:rPr>
              <a:t>Convocatoria de Proyectos de Desarrollo Tecnológico 2025</a:t>
            </a:r>
            <a:r>
              <a:rPr lang="es-MX" sz="1200" dirty="0">
                <a:solidFill>
                  <a:srgbClr val="2683C6">
                    <a:lumMod val="50000"/>
                  </a:srgbClr>
                </a:solidFill>
                <a:latin typeface="Calibri" panose="020F0502020204030204"/>
                <a:sym typeface="Calibri"/>
              </a:rPr>
              <a:t> orientada a fortalecer la </a:t>
            </a:r>
            <a:r>
              <a:rPr lang="es-MX" sz="1200" b="1" dirty="0">
                <a:solidFill>
                  <a:srgbClr val="2683C6">
                    <a:lumMod val="50000"/>
                  </a:srgbClr>
                </a:solidFill>
                <a:latin typeface="Calibri" panose="020F0502020204030204"/>
                <a:sym typeface="Calibri"/>
              </a:rPr>
              <a:t>maduración</a:t>
            </a:r>
            <a:r>
              <a:rPr lang="es-MX" sz="1200" dirty="0">
                <a:solidFill>
                  <a:srgbClr val="2683C6">
                    <a:lumMod val="50000"/>
                  </a:srgbClr>
                </a:solidFill>
                <a:latin typeface="Calibri" panose="020F0502020204030204"/>
                <a:sym typeface="Calibri"/>
              </a:rPr>
              <a:t> de los </a:t>
            </a:r>
            <a:r>
              <a:rPr lang="es-MX" sz="1200" b="1" dirty="0">
                <a:solidFill>
                  <a:srgbClr val="2683C6">
                    <a:lumMod val="50000"/>
                  </a:srgbClr>
                </a:solidFill>
                <a:latin typeface="Calibri" panose="020F0502020204030204"/>
                <a:sym typeface="Calibri"/>
              </a:rPr>
              <a:t>activos tecnológicos </a:t>
            </a:r>
            <a:r>
              <a:rPr lang="es-MX" sz="1200" dirty="0">
                <a:solidFill>
                  <a:srgbClr val="2683C6">
                    <a:lumMod val="50000"/>
                  </a:srgbClr>
                </a:solidFill>
                <a:latin typeface="Calibri" panose="020F0502020204030204"/>
                <a:sym typeface="Calibri"/>
              </a:rPr>
              <a:t>de la Universidad Tecnológica de Pereira. El investigador principal, Sandro Echeverry Palacio presentó el </a:t>
            </a:r>
            <a:r>
              <a:rPr lang="es-MX" sz="1200" b="1" dirty="0">
                <a:solidFill>
                  <a:srgbClr val="2683C6">
                    <a:lumMod val="50000"/>
                  </a:srgbClr>
                </a:solidFill>
                <a:latin typeface="Calibri" panose="020F0502020204030204"/>
                <a:sym typeface="Calibri"/>
              </a:rPr>
              <a:t>modelo Translingualand</a:t>
            </a:r>
            <a:r>
              <a:rPr lang="es-MX" sz="1200" dirty="0">
                <a:solidFill>
                  <a:srgbClr val="2683C6">
                    <a:lumMod val="50000"/>
                  </a:srgbClr>
                </a:solidFill>
                <a:latin typeface="Calibri" panose="020F0502020204030204"/>
                <a:sym typeface="Calibri"/>
              </a:rPr>
              <a:t>, un ecosistema creativo de formación que </a:t>
            </a:r>
            <a:r>
              <a:rPr lang="es-MX" sz="1200" b="1" dirty="0">
                <a:solidFill>
                  <a:srgbClr val="2683C6">
                    <a:lumMod val="50000"/>
                  </a:srgbClr>
                </a:solidFill>
                <a:latin typeface="Calibri" panose="020F0502020204030204"/>
                <a:sym typeface="Calibri"/>
              </a:rPr>
              <a:t>integra </a:t>
            </a:r>
            <a:r>
              <a:rPr lang="es-MX" sz="1200" dirty="0">
                <a:solidFill>
                  <a:srgbClr val="2683C6">
                    <a:lumMod val="50000"/>
                  </a:srgbClr>
                </a:solidFill>
                <a:latin typeface="Calibri" panose="020F0502020204030204"/>
                <a:sym typeface="Calibri"/>
              </a:rPr>
              <a:t>el </a:t>
            </a:r>
            <a:r>
              <a:rPr lang="es-MX" sz="1200" b="1" dirty="0">
                <a:solidFill>
                  <a:srgbClr val="2683C6">
                    <a:lumMod val="50000"/>
                  </a:srgbClr>
                </a:solidFill>
                <a:latin typeface="Calibri" panose="020F0502020204030204"/>
                <a:sym typeface="Calibri"/>
              </a:rPr>
              <a:t>inglés</a:t>
            </a:r>
            <a:r>
              <a:rPr lang="es-MX" sz="1200" dirty="0">
                <a:solidFill>
                  <a:srgbClr val="2683C6">
                    <a:lumMod val="50000"/>
                  </a:srgbClr>
                </a:solidFill>
                <a:latin typeface="Calibri" panose="020F0502020204030204"/>
                <a:sym typeface="Calibri"/>
              </a:rPr>
              <a:t> y el </a:t>
            </a:r>
            <a:r>
              <a:rPr lang="es-MX" sz="1200" b="1" dirty="0">
                <a:solidFill>
                  <a:srgbClr val="2683C6">
                    <a:lumMod val="50000"/>
                  </a:srgbClr>
                </a:solidFill>
                <a:latin typeface="Calibri" panose="020F0502020204030204"/>
                <a:sym typeface="Calibri"/>
              </a:rPr>
              <a:t>español</a:t>
            </a:r>
            <a:r>
              <a:rPr lang="es-MX" sz="1200" dirty="0">
                <a:solidFill>
                  <a:srgbClr val="2683C6">
                    <a:lumMod val="50000"/>
                  </a:srgbClr>
                </a:solidFill>
                <a:latin typeface="Calibri" panose="020F0502020204030204"/>
                <a:sym typeface="Calibri"/>
              </a:rPr>
              <a:t> a través de talleres extracurriculares diseñados para fortalecer las </a:t>
            </a:r>
            <a:r>
              <a:rPr lang="es-MX" sz="1200" b="1" dirty="0">
                <a:solidFill>
                  <a:srgbClr val="2683C6">
                    <a:lumMod val="50000"/>
                  </a:srgbClr>
                </a:solidFill>
                <a:latin typeface="Calibri" panose="020F0502020204030204"/>
                <a:sym typeface="Calibri"/>
              </a:rPr>
              <a:t>competencias lingüísticas </a:t>
            </a:r>
            <a:r>
              <a:rPr lang="es-MX" sz="1200" dirty="0">
                <a:solidFill>
                  <a:srgbClr val="2683C6">
                    <a:lumMod val="50000"/>
                  </a:srgbClr>
                </a:solidFill>
                <a:latin typeface="Calibri" panose="020F0502020204030204"/>
                <a:sym typeface="Calibri"/>
              </a:rPr>
              <a:t>y</a:t>
            </a:r>
            <a:r>
              <a:rPr lang="es-MX" sz="1200" b="1" dirty="0">
                <a:solidFill>
                  <a:srgbClr val="2683C6">
                    <a:lumMod val="50000"/>
                  </a:srgbClr>
                </a:solidFill>
                <a:latin typeface="Calibri" panose="020F0502020204030204"/>
                <a:sym typeface="Calibri"/>
              </a:rPr>
              <a:t> </a:t>
            </a:r>
            <a:r>
              <a:rPr lang="es-MX" sz="1200" dirty="0">
                <a:solidFill>
                  <a:srgbClr val="2683C6">
                    <a:lumMod val="50000"/>
                  </a:srgbClr>
                </a:solidFill>
                <a:latin typeface="Calibri" panose="020F0502020204030204"/>
                <a:sym typeface="Calibri"/>
              </a:rPr>
              <a:t>las </a:t>
            </a:r>
            <a:r>
              <a:rPr lang="es-MX" sz="1200" b="1" dirty="0">
                <a:solidFill>
                  <a:srgbClr val="2683C6">
                    <a:lumMod val="50000"/>
                  </a:srgbClr>
                </a:solidFill>
                <a:latin typeface="Calibri" panose="020F0502020204030204"/>
                <a:sym typeface="Calibri"/>
              </a:rPr>
              <a:t>habilidades creativas</a:t>
            </a:r>
            <a:r>
              <a:rPr lang="es-MX" sz="1200" dirty="0">
                <a:solidFill>
                  <a:srgbClr val="2683C6">
                    <a:lumMod val="50000"/>
                  </a:srgbClr>
                </a:solidFill>
                <a:latin typeface="Calibri" panose="020F0502020204030204"/>
                <a:sym typeface="Calibri"/>
              </a:rPr>
              <a:t>, </a:t>
            </a:r>
            <a:r>
              <a:rPr lang="es-MX" sz="1200" b="1" dirty="0">
                <a:solidFill>
                  <a:srgbClr val="2683C6">
                    <a:lumMod val="50000"/>
                  </a:srgbClr>
                </a:solidFill>
                <a:latin typeface="Calibri" panose="020F0502020204030204"/>
                <a:sym typeface="Calibri"/>
              </a:rPr>
              <a:t>comunicativas</a:t>
            </a:r>
            <a:r>
              <a:rPr lang="es-MX" sz="1200" dirty="0">
                <a:solidFill>
                  <a:srgbClr val="2683C6">
                    <a:lumMod val="50000"/>
                  </a:srgbClr>
                </a:solidFill>
                <a:latin typeface="Calibri" panose="020F0502020204030204"/>
                <a:sym typeface="Calibri"/>
              </a:rPr>
              <a:t> y </a:t>
            </a:r>
            <a:r>
              <a:rPr lang="es-MX" sz="1200" b="1" dirty="0">
                <a:solidFill>
                  <a:srgbClr val="2683C6">
                    <a:lumMod val="50000"/>
                  </a:srgbClr>
                </a:solidFill>
                <a:latin typeface="Calibri" panose="020F0502020204030204"/>
                <a:sym typeface="Calibri"/>
              </a:rPr>
              <a:t>culturales</a:t>
            </a:r>
            <a:r>
              <a:rPr lang="es-MX" sz="1200" dirty="0">
                <a:solidFill>
                  <a:srgbClr val="2683C6">
                    <a:lumMod val="50000"/>
                  </a:srgbClr>
                </a:solidFill>
                <a:latin typeface="Calibri" panose="020F0502020204030204"/>
                <a:sym typeface="Calibri"/>
              </a:rPr>
              <a:t> de los estudiantes. </a:t>
            </a:r>
          </a:p>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r>
              <a:rPr lang="es-MX" sz="1200" dirty="0">
                <a:solidFill>
                  <a:srgbClr val="2683C6">
                    <a:lumMod val="50000"/>
                  </a:srgbClr>
                </a:solidFill>
                <a:latin typeface="Calibri" panose="020F0502020204030204"/>
                <a:sym typeface="Calibri"/>
              </a:rPr>
              <a:t>Los asistentes a la conferencia destacaron el potencial de la metodología </a:t>
            </a:r>
            <a:r>
              <a:rPr lang="es-MX" sz="1200" b="1" dirty="0">
                <a:solidFill>
                  <a:srgbClr val="2683C6">
                    <a:lumMod val="50000"/>
                  </a:srgbClr>
                </a:solidFill>
                <a:latin typeface="Calibri" panose="020F0502020204030204"/>
                <a:sym typeface="Calibri"/>
              </a:rPr>
              <a:t>Translingualand</a:t>
            </a:r>
            <a:r>
              <a:rPr lang="es-MX" sz="1200" dirty="0">
                <a:solidFill>
                  <a:srgbClr val="2683C6">
                    <a:lumMod val="50000"/>
                  </a:srgbClr>
                </a:solidFill>
                <a:latin typeface="Calibri" panose="020F0502020204030204"/>
                <a:sym typeface="Calibri"/>
              </a:rPr>
              <a:t> para transformar los procesos de enseñanza-aprendizaje en instituciones educativas y entornos no formales.</a:t>
            </a:r>
            <a:endPar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s-419"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endParaRPr kumimoji="0" lang="es-CO"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endParaRPr>
          </a:p>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endPar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endParaRPr>
          </a:p>
          <a:p>
            <a:pPr marL="0" marR="0" lvl="0" indent="0" algn="just" defTabSz="457200" rtl="0" eaLnBrk="1" fontAlgn="auto" latinLnBrk="0" hangingPunct="1">
              <a:lnSpc>
                <a:spcPct val="107000"/>
              </a:lnSpc>
              <a:spcBef>
                <a:spcPts val="0"/>
              </a:spcBef>
              <a:spcAft>
                <a:spcPts val="800"/>
              </a:spcAft>
              <a:buClr>
                <a:srgbClr val="000000"/>
              </a:buClr>
              <a:buSzPts val="1200"/>
              <a:buFontTx/>
              <a:buNone/>
              <a:tabLst/>
              <a:defRPr/>
            </a:pPr>
            <a:endParaRPr kumimoji="0" lang="es-419" sz="1200" b="0" i="0" u="none" strike="noStrike" kern="1200" cap="none" spc="0" normalizeH="0" baseline="0" noProof="0" dirty="0">
              <a:ln>
                <a:noFill/>
              </a:ln>
              <a:solidFill>
                <a:srgbClr val="2683C6">
                  <a:lumMod val="50000"/>
                </a:srgbClr>
              </a:solidFill>
              <a:effectLst/>
              <a:uLnTx/>
              <a:uFillTx/>
              <a:latin typeface="Calibri" panose="020F0502020204030204"/>
              <a:ea typeface="+mn-ea"/>
              <a:cs typeface="+mn-cs"/>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200"/>
              <a:buFontTx/>
              <a:buNone/>
              <a:tabLst/>
              <a:defRPr/>
            </a:pPr>
            <a:endParaRPr kumimoji="0" lang="es-419"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 name="Imagen 2">
            <a:extLst>
              <a:ext uri="{FF2B5EF4-FFF2-40B4-BE49-F238E27FC236}">
                <a16:creationId xmlns:a16="http://schemas.microsoft.com/office/drawing/2014/main" id="{741E729D-2942-44F1-9580-E0DC8B660C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125" y="545245"/>
            <a:ext cx="638212" cy="656611"/>
          </a:xfrm>
          <a:prstGeom prst="rect">
            <a:avLst/>
          </a:prstGeom>
        </p:spPr>
      </p:pic>
      <p:pic>
        <p:nvPicPr>
          <p:cNvPr id="5" name="Imagen 4">
            <a:extLst>
              <a:ext uri="{FF2B5EF4-FFF2-40B4-BE49-F238E27FC236}">
                <a16:creationId xmlns:a16="http://schemas.microsoft.com/office/drawing/2014/main" id="{A3453E8E-D272-4912-8778-9E1A46C918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1309" y="1468570"/>
            <a:ext cx="2336564" cy="1654245"/>
          </a:xfrm>
          <a:prstGeom prst="rect">
            <a:avLst/>
          </a:prstGeom>
        </p:spPr>
      </p:pic>
      <p:pic>
        <p:nvPicPr>
          <p:cNvPr id="9" name="Imagen 8">
            <a:extLst>
              <a:ext uri="{FF2B5EF4-FFF2-40B4-BE49-F238E27FC236}">
                <a16:creationId xmlns:a16="http://schemas.microsoft.com/office/drawing/2014/main" id="{7454294D-B819-49C0-AEAB-FB1E910B38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7872" y="1468571"/>
            <a:ext cx="2251431" cy="1654245"/>
          </a:xfrm>
          <a:prstGeom prst="rect">
            <a:avLst/>
          </a:prstGeom>
        </p:spPr>
      </p:pic>
      <p:pic>
        <p:nvPicPr>
          <p:cNvPr id="13" name="Imagen 12">
            <a:extLst>
              <a:ext uri="{FF2B5EF4-FFF2-40B4-BE49-F238E27FC236}">
                <a16:creationId xmlns:a16="http://schemas.microsoft.com/office/drawing/2014/main" id="{C5A7B337-7659-4482-8201-091F99E2EF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459" y="1427546"/>
            <a:ext cx="2189198" cy="1641899"/>
          </a:xfrm>
          <a:prstGeom prst="rect">
            <a:avLst/>
          </a:prstGeom>
        </p:spPr>
      </p:pic>
      <p:pic>
        <p:nvPicPr>
          <p:cNvPr id="15" name="Imagen 14">
            <a:extLst>
              <a:ext uri="{FF2B5EF4-FFF2-40B4-BE49-F238E27FC236}">
                <a16:creationId xmlns:a16="http://schemas.microsoft.com/office/drawing/2014/main" id="{2E7CBFEF-3695-4EB2-8B8F-141D8F6E01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20657" y="1427545"/>
            <a:ext cx="1231425" cy="1641900"/>
          </a:xfrm>
          <a:prstGeom prst="rect">
            <a:avLst/>
          </a:prstGeom>
        </p:spPr>
      </p:pic>
      <p:pic>
        <p:nvPicPr>
          <p:cNvPr id="17" name="Imagen 16">
            <a:extLst>
              <a:ext uri="{FF2B5EF4-FFF2-40B4-BE49-F238E27FC236}">
                <a16:creationId xmlns:a16="http://schemas.microsoft.com/office/drawing/2014/main" id="{9774D8F7-194A-46DB-BEBA-1514E3D4B8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52082" y="1427545"/>
            <a:ext cx="1231426" cy="1641901"/>
          </a:xfrm>
          <a:prstGeom prst="rect">
            <a:avLst/>
          </a:prstGeom>
        </p:spPr>
      </p:pic>
    </p:spTree>
    <p:extLst>
      <p:ext uri="{BB962C8B-B14F-4D97-AF65-F5344CB8AC3E}">
        <p14:creationId xmlns:p14="http://schemas.microsoft.com/office/powerpoint/2010/main" val="2571817913"/>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6330</TotalTime>
  <Words>3261</Words>
  <Application>Microsoft Office PowerPoint</Application>
  <PresentationFormat>Panorámica</PresentationFormat>
  <Paragraphs>247</Paragraphs>
  <Slides>32</Slides>
  <Notes>17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32</vt:i4>
      </vt:variant>
    </vt:vector>
  </HeadingPairs>
  <TitlesOfParts>
    <vt:vector size="44" baseType="lpstr">
      <vt:lpstr>Arial</vt:lpstr>
      <vt:lpstr>Arial Rounded MT Bold</vt:lpstr>
      <vt:lpstr>Asap Medium</vt:lpstr>
      <vt:lpstr>Calibri</vt:lpstr>
      <vt:lpstr>Calibri </vt:lpstr>
      <vt:lpstr>Calibri Light</vt:lpstr>
      <vt:lpstr>Fira Sans Extra Condensed Medium</vt:lpstr>
      <vt:lpstr>Helvetica Neue</vt:lpstr>
      <vt:lpstr>Oswald</vt:lpstr>
      <vt:lpstr>Roboto</vt:lpstr>
      <vt:lpstr>Urbanist</vt:lpstr>
      <vt:lpstr>Tema de Office</vt:lpstr>
      <vt:lpstr>Presentación de PowerPoint</vt:lpstr>
      <vt:lpstr>Presentación de PowerPoint</vt:lpstr>
      <vt:lpstr>Presentación de PowerPoint</vt:lpstr>
      <vt:lpstr>La renovación curricular como buena práctica institucional en la Facultad de Ciencias Empresariales</vt:lpstr>
      <vt:lpstr>Inicio de nuevos programas académicos en el marco del Plan Integral de Cobertura </vt:lpstr>
      <vt:lpstr>Presentación de PowerPoint</vt:lpstr>
      <vt:lpstr>Presentación de PowerPoint</vt:lpstr>
      <vt:lpstr>Presentación de PowerPoint</vt:lpstr>
      <vt:lpstr>Presentación de PowerPoint</vt:lpstr>
      <vt:lpstr>Construyendo Territorio a Través del Conocimiento Alianza para el Desarrollo del Parque Museo Salado de Consotá</vt:lpstr>
      <vt:lpstr>Presentación de PowerPoint</vt:lpstr>
      <vt:lpstr>Participación en la feria de empleabilidad y emprendimiento de la Red de graduados del Eje cafetero y Norte del Valle</vt:lpstr>
      <vt:lpstr>Participación en el Campamento de Juventudes del Movimiento Agroecológico Colombiano (MACO)</vt:lpstr>
      <vt:lpstr>Seminario de Convivencia en universidades públicas</vt:lpstr>
      <vt:lpstr>Modelo APC-Colombia Interuniversitario </vt:lpstr>
      <vt:lpstr>EXITOSA SEMANA DE LA SOCIEDAD EN MOVIENTO</vt:lpstr>
      <vt:lpstr>Seis estudiantes de la UTP reciben beca internacional en Polonia</vt:lpstr>
      <vt:lpstr>Presentación de PowerPoint</vt:lpstr>
      <vt:lpstr>Presentación de PowerPoint</vt:lpstr>
      <vt:lpstr>Realización del Simposio:  Avances en los Procesos de Silvicultura Urbana en Pereira</vt:lpstr>
      <vt:lpstr>Reinducción Administrativa – Segundo Semestre</vt:lpstr>
      <vt:lpstr>Conéctate al PDI 2025</vt:lpstr>
      <vt:lpstr>GESTIÓN Y SOSTENIBILIDAD INSTITUCIONAL</vt:lpstr>
      <vt:lpstr>GESTIÓN Y SOSTENIBILIDAD INSTITUCIONAL</vt:lpstr>
      <vt:lpstr>Presentación de PowerPoint</vt:lpstr>
      <vt:lpstr>POLÍTICA DE BIENESTAR INSTITUCIONAL</vt:lpstr>
      <vt:lpstr>POLÍTICA DE BIENESTAR INSTITUCIONAL</vt:lpstr>
      <vt:lpstr>POLÍTICA DE BIENESTAR INSTITUCIONAL</vt:lpstr>
      <vt:lpstr>POLÍTICA DE BIENESTAR INSTITUCIONAL</vt:lpstr>
      <vt:lpstr>POLÍTICA DE BIENESTAR INSTITUCIONAL</vt:lpstr>
      <vt:lpstr>POLÍTICA DE BIENESTAR INSTITUCIONAL</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Andres Magno</cp:lastModifiedBy>
  <cp:revision>793</cp:revision>
  <cp:lastPrinted>2017-05-16T14:27:28Z</cp:lastPrinted>
  <dcterms:created xsi:type="dcterms:W3CDTF">2017-03-06T22:18:18Z</dcterms:created>
  <dcterms:modified xsi:type="dcterms:W3CDTF">2025-11-11T13:24:12Z</dcterms:modified>
</cp:coreProperties>
</file>