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6" r:id="rId4"/>
    <p:sldId id="1118" r:id="rId5"/>
    <p:sldId id="1119" r:id="rId6"/>
    <p:sldId id="1120" r:id="rId7"/>
    <p:sldId id="1117"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63056"/>
    <a:srgbClr val="18355E"/>
    <a:srgbClr val="FBF4EB"/>
    <a:srgbClr val="FFCDBD"/>
    <a:srgbClr val="CC3300"/>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12/08/2025</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12/08/2025</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5271117E-C91F-4BCB-B907-251B7F613742}" type="slidenum">
              <a:rPr lang="es-CO" smtClean="0"/>
              <a:t>1</a:t>
            </a:fld>
            <a:endParaRPr lang="es-CO"/>
          </a:p>
        </p:txBody>
      </p:sp>
    </p:spTree>
    <p:extLst>
      <p:ext uri="{BB962C8B-B14F-4D97-AF65-F5344CB8AC3E}">
        <p14:creationId xmlns:p14="http://schemas.microsoft.com/office/powerpoint/2010/main" val="21647788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12/08/2025</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12/08/2025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12/08/2025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12/08/2025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12/08/2025</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64B22C1-DFED-49E8-8F2A-8A27B389265F}"/>
              </a:ext>
            </a:extLst>
          </p:cNvPr>
          <p:cNvSpPr txBox="1">
            <a:spLocks/>
          </p:cNvSpPr>
          <p:nvPr/>
        </p:nvSpPr>
        <p:spPr>
          <a:xfrm>
            <a:off x="2201851" y="4316342"/>
            <a:ext cx="4324456"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Formación </a:t>
            </a:r>
            <a:r>
              <a:rPr lang="es-CO" sz="2800" b="0" dirty="0">
                <a:solidFill>
                  <a:schemeClr val="bg1"/>
                </a:solidFill>
              </a:rPr>
              <a:t>Académica mediada por Ambientes Virtuales</a:t>
            </a:r>
          </a:p>
        </p:txBody>
      </p:sp>
      <p:sp>
        <p:nvSpPr>
          <p:cNvPr id="5" name="Title 1">
            <a:extLst>
              <a:ext uri="{FF2B5EF4-FFF2-40B4-BE49-F238E27FC236}">
                <a16:creationId xmlns:a16="http://schemas.microsoft.com/office/drawing/2014/main" id="{61A03A22-5E25-4D5F-929C-F09EB2E22223}"/>
              </a:ext>
            </a:extLst>
          </p:cNvPr>
          <p:cNvSpPr txBox="1">
            <a:spLocks/>
          </p:cNvSpPr>
          <p:nvPr/>
        </p:nvSpPr>
        <p:spPr>
          <a:xfrm>
            <a:off x="1303720" y="669940"/>
            <a:ext cx="597781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a:solidFill>
                  <a:schemeClr val="bg1"/>
                </a:solidFill>
                <a:latin typeface="Asap Medium" panose="020F0604030102060203" pitchFamily="2" charset="0"/>
              </a:rPr>
              <a:t>Excelencia Académica para la Formación Integral</a:t>
            </a:r>
            <a:endParaRPr lang="es-ES" sz="3600" dirty="0">
              <a:solidFill>
                <a:schemeClr val="bg1"/>
              </a:solidFill>
              <a:latin typeface="Asap Medium" panose="020F0604030102060203" pitchFamily="2" charset="0"/>
            </a:endParaRPr>
          </a:p>
        </p:txBody>
      </p:sp>
      <p:sp>
        <p:nvSpPr>
          <p:cNvPr id="6" name="Title 1">
            <a:extLst>
              <a:ext uri="{FF2B5EF4-FFF2-40B4-BE49-F238E27FC236}">
                <a16:creationId xmlns:a16="http://schemas.microsoft.com/office/drawing/2014/main" id="{9F06EBA9-2D7D-495E-A223-1CDD07DAAED5}"/>
              </a:ext>
            </a:extLst>
          </p:cNvPr>
          <p:cNvSpPr txBox="1">
            <a:spLocks/>
          </p:cNvSpPr>
          <p:nvPr/>
        </p:nvSpPr>
        <p:spPr>
          <a:xfrm>
            <a:off x="7766177" y="914490"/>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8" name="Anillo 7"/>
          <p:cNvSpPr/>
          <p:nvPr/>
        </p:nvSpPr>
        <p:spPr>
          <a:xfrm>
            <a:off x="204412" y="4468314"/>
            <a:ext cx="1586753" cy="1442131"/>
          </a:xfrm>
          <a:prstGeom prst="donut">
            <a:avLst>
              <a:gd name="adj" fmla="val 14617"/>
            </a:avLst>
          </a:prstGeom>
          <a:solidFill>
            <a:srgbClr val="163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9"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10</a:t>
            </a:r>
            <a:endParaRPr lang="es-ES" sz="4800" b="1" dirty="0">
              <a:solidFill>
                <a:schemeClr val="bg1"/>
              </a:solidFill>
              <a:latin typeface="Arial Rounded MT Bold" panose="020F0704030504030204" pitchFamily="34" charset="0"/>
              <a:ea typeface="+mj-ea"/>
              <a:cs typeface="+mj-cs"/>
            </a:endParaRPr>
          </a:p>
        </p:txBody>
      </p:sp>
      <p:pic>
        <p:nvPicPr>
          <p:cNvPr id="12" name="Imagen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40185" y="177857"/>
            <a:ext cx="1055100" cy="1025401"/>
          </a:xfrm>
          <a:prstGeom prst="rect">
            <a:avLst/>
          </a:prstGeom>
        </p:spPr>
      </p:pic>
      <p:pic>
        <p:nvPicPr>
          <p:cNvPr id="10" name="Imagen 9"/>
          <p:cNvPicPr/>
          <p:nvPr/>
        </p:nvPicPr>
        <p:blipFill>
          <a:blip r:embed="rId4" cstate="print">
            <a:extLst>
              <a:ext uri="{28A0092B-C50C-407E-A947-70E740481C1C}">
                <a14:useLocalDpi xmlns:a14="http://schemas.microsoft.com/office/drawing/2010/main" val="0"/>
              </a:ext>
            </a:extLst>
          </a:blip>
          <a:stretch>
            <a:fillRect/>
          </a:stretch>
        </p:blipFill>
        <p:spPr>
          <a:xfrm>
            <a:off x="6248401" y="2709775"/>
            <a:ext cx="4851840" cy="3517078"/>
          </a:xfrm>
          <a:prstGeom prst="teardrop">
            <a:avLst/>
          </a:prstGeom>
        </p:spPr>
      </p:pic>
    </p:spTree>
    <p:extLst>
      <p:ext uri="{BB962C8B-B14F-4D97-AF65-F5344CB8AC3E}">
        <p14:creationId xmlns:p14="http://schemas.microsoft.com/office/powerpoint/2010/main" val="178067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8F9C17-DF16-4503-A23D-C04985936785}"/>
              </a:ext>
            </a:extLst>
          </p:cNvPr>
          <p:cNvSpPr>
            <a:spLocks noGrp="1"/>
          </p:cNvSpPr>
          <p:nvPr>
            <p:ph type="title"/>
          </p:nvPr>
        </p:nvSpPr>
        <p:spPr>
          <a:xfrm>
            <a:off x="2669241" y="154595"/>
            <a:ext cx="6853518" cy="720304"/>
          </a:xfrm>
        </p:spPr>
        <p:txBody>
          <a:bodyPr/>
          <a:lstStyle/>
          <a:p>
            <a:pPr algn="ctr"/>
            <a:r>
              <a:rPr lang="es-ES" sz="3600" dirty="0" smtClean="0">
                <a:solidFill>
                  <a:srgbClr val="CC3300"/>
                </a:solidFill>
                <a:effectLst>
                  <a:outerShdw blurRad="38100" dist="38100" dir="2700000" algn="tl">
                    <a:srgbClr val="000000">
                      <a:alpha val="43137"/>
                    </a:srgbClr>
                  </a:outerShdw>
                </a:effectLst>
              </a:rPr>
              <a:t>Información general del proyecto</a:t>
            </a:r>
            <a:endParaRPr lang="en-US" sz="3600" dirty="0">
              <a:solidFill>
                <a:srgbClr val="CC3300"/>
              </a:solidFill>
              <a:effectLst>
                <a:outerShdw blurRad="38100" dist="38100" dir="2700000" algn="tl">
                  <a:srgbClr val="000000">
                    <a:alpha val="43137"/>
                  </a:srgbClr>
                </a:outerShdw>
              </a:effectLst>
            </a:endParaRPr>
          </a:p>
        </p:txBody>
      </p:sp>
      <p:sp>
        <p:nvSpPr>
          <p:cNvPr id="5" name="Rectángulo 4"/>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10</a:t>
            </a:r>
            <a:r>
              <a:rPr lang="es-CO" sz="800" dirty="0" smtClean="0">
                <a:solidFill>
                  <a:schemeClr val="bg1">
                    <a:lumMod val="50000"/>
                  </a:schemeClr>
                </a:solidFill>
                <a:latin typeface="Arial Rounded MT Bold" panose="020F0704030504030204" pitchFamily="34" charset="0"/>
              </a:rPr>
              <a:t>. </a:t>
            </a:r>
            <a:r>
              <a:rPr lang="es-CO" sz="800" dirty="0">
                <a:solidFill>
                  <a:schemeClr val="bg1">
                    <a:lumMod val="50000"/>
                  </a:schemeClr>
                </a:solidFill>
                <a:latin typeface="Arial Rounded MT Bold" panose="020F0704030504030204" pitchFamily="34" charset="0"/>
              </a:rPr>
              <a:t>Formación Académica mediada por Ambientes </a:t>
            </a:r>
            <a:r>
              <a:rPr lang="es-CO" sz="800" dirty="0" smtClean="0">
                <a:solidFill>
                  <a:schemeClr val="bg1">
                    <a:lumMod val="50000"/>
                  </a:schemeClr>
                </a:solidFill>
                <a:latin typeface="Arial Rounded MT Bold" panose="020F0704030504030204" pitchFamily="34" charset="0"/>
              </a:rPr>
              <a:t>Virtuales</a:t>
            </a:r>
            <a:endParaRPr lang="es-CO" sz="800" dirty="0">
              <a:solidFill>
                <a:schemeClr val="bg1">
                  <a:lumMod val="50000"/>
                </a:schemeClr>
              </a:solidFill>
              <a:latin typeface="Arial Rounded MT Bold" panose="020F0704030504030204" pitchFamily="34" charset="0"/>
            </a:endParaRPr>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graphicFrame>
        <p:nvGraphicFramePr>
          <p:cNvPr id="8" name="Tabla 7"/>
          <p:cNvGraphicFramePr>
            <a:graphicFrameLocks noGrp="1"/>
          </p:cNvGraphicFramePr>
          <p:nvPr>
            <p:extLst>
              <p:ext uri="{D42A27DB-BD31-4B8C-83A1-F6EECF244321}">
                <p14:modId xmlns:p14="http://schemas.microsoft.com/office/powerpoint/2010/main" val="2108867776"/>
              </p:ext>
            </p:extLst>
          </p:nvPr>
        </p:nvGraphicFramePr>
        <p:xfrm>
          <a:off x="1358153" y="1268633"/>
          <a:ext cx="9121588" cy="4837176"/>
        </p:xfrm>
        <a:graphic>
          <a:graphicData uri="http://schemas.openxmlformats.org/drawingml/2006/table">
            <a:tbl>
              <a:tblPr firstRow="1" firstCol="1" bandRow="1"/>
              <a:tblGrid>
                <a:gridCol w="3455894">
                  <a:extLst>
                    <a:ext uri="{9D8B030D-6E8A-4147-A177-3AD203B41FA5}">
                      <a16:colId xmlns:a16="http://schemas.microsoft.com/office/drawing/2014/main" val="2070028103"/>
                    </a:ext>
                  </a:extLst>
                </a:gridCol>
                <a:gridCol w="5665694">
                  <a:extLst>
                    <a:ext uri="{9D8B030D-6E8A-4147-A177-3AD203B41FA5}">
                      <a16:colId xmlns:a16="http://schemas.microsoft.com/office/drawing/2014/main" val="2626799568"/>
                    </a:ext>
                  </a:extLst>
                </a:gridCol>
              </a:tblGrid>
              <a:tr h="8128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CEA - 10)</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2740770"/>
                  </a:ext>
                </a:extLst>
              </a:tr>
              <a:tr h="8699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Univirtual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2171695"/>
                  </a:ext>
                </a:extLst>
              </a:tr>
              <a:tr h="12890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Excelencia Académica para la Formación Integral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2217019"/>
                  </a:ext>
                </a:extLst>
              </a:tr>
              <a:tr h="15176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Académica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8051138"/>
                  </a:ext>
                </a:extLst>
              </a:tr>
              <a:tr h="6667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Consolidación de la educación virtual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7770478"/>
                  </a:ext>
                </a:extLst>
              </a:tr>
              <a:tr h="135255">
                <a:tc rowSpan="3">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Docencia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7093773"/>
                  </a:ext>
                </a:extLst>
              </a:tr>
              <a:tr h="4445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4532351"/>
                  </a:ext>
                </a:extLst>
              </a:tr>
              <a:tr h="4445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Administración institucional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4507422"/>
                  </a:ext>
                </a:extLst>
              </a:tr>
              <a:tr h="44450">
                <a:tc rowSpan="3">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80712113"/>
                  </a:ext>
                </a:extLst>
              </a:tr>
              <a:tr h="14351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89300896"/>
                  </a:ext>
                </a:extLst>
              </a:tr>
              <a:tr h="4445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93728004"/>
                  </a:ext>
                </a:extLst>
              </a:tr>
              <a:tr h="4445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4. Recursos materiales y servicios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58731142"/>
                  </a:ext>
                </a:extLst>
              </a:tr>
              <a:tr h="4445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dirty="0">
                          <a:effectLst/>
                          <a:latin typeface="Arial Narrow" panose="020B0606020202030204" pitchFamily="34" charset="0"/>
                          <a:ea typeface="Times New Roman" panose="02020603050405020304" pitchFamily="18" charset="0"/>
                          <a:cs typeface="Calibri" panose="020F0502020204030204" pitchFamily="34" charset="0"/>
                        </a:rPr>
                        <a:t>Facultades - Programas Académicos</a:t>
                      </a:r>
                      <a:endParaRPr lang="es-CO" sz="18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016882"/>
                  </a:ext>
                </a:extLst>
              </a:tr>
              <a:tr h="19875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No Aplica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339986"/>
                  </a:ext>
                </a:extLst>
              </a:tr>
              <a:tr h="44450">
                <a:tc rowSpan="4">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Gestión curricular</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4372132"/>
                  </a:ext>
                </a:extLst>
              </a:tr>
              <a:tr h="44450">
                <a:tc vMerge="1">
                  <a:txBody>
                    <a:bodyPr/>
                    <a:lstStyle/>
                    <a:p>
                      <a:endParaRPr lang="es-CO"/>
                    </a:p>
                  </a:txBody>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Gestión de egresados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3186403"/>
                  </a:ext>
                </a:extLst>
              </a:tr>
              <a:tr h="44450">
                <a:tc vMerge="1">
                  <a:txBody>
                    <a:bodyPr/>
                    <a:lstStyle/>
                    <a:p>
                      <a:endParaRPr lang="es-CO"/>
                    </a:p>
                  </a:txBody>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2237586"/>
                  </a:ext>
                </a:extLst>
              </a:tr>
              <a:tr h="44450">
                <a:tc vMerge="1">
                  <a:txBody>
                    <a:bodyPr/>
                    <a:lstStyle/>
                    <a:p>
                      <a:endParaRPr lang="es-CO"/>
                    </a:p>
                  </a:txBody>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4261401"/>
                  </a:ext>
                </a:extLst>
              </a:tr>
              <a:tr h="4635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8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8362702"/>
                  </a:ext>
                </a:extLst>
              </a:tr>
            </a:tbl>
          </a:graphicData>
        </a:graphic>
      </p:graphicFrame>
    </p:spTree>
    <p:extLst>
      <p:ext uri="{BB962C8B-B14F-4D97-AF65-F5344CB8AC3E}">
        <p14:creationId xmlns:p14="http://schemas.microsoft.com/office/powerpoint/2010/main" val="3665913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767216" y="1153272"/>
            <a:ext cx="10573138" cy="1249269"/>
          </a:xfrm>
        </p:spPr>
        <p:txBody>
          <a:bodyPr>
            <a:noAutofit/>
          </a:bodyPr>
          <a:lstStyle/>
          <a:p>
            <a:pPr marL="0" indent="0" algn="just">
              <a:buNone/>
            </a:pPr>
            <a:r>
              <a:rPr lang="es-CO" sz="1600" dirty="0">
                <a:latin typeface="Arial Narrow" panose="020B0606020202030204" pitchFamily="34" charset="0"/>
              </a:rPr>
              <a:t>La Universidad Tecnológica de Pereira cuenta actualmente con 3 programas académicos que se ofrecen en modalidad virtual, dos (2) de ellos para posgrado y uno (1) en pregrado, facilitando el acceso a la educación a regiones distantes geográficamente, se debe ampliar la oferta de programas virtuales o duales que faciliten el acceso, amplíen las posibilidades educativas flexibilizando tiempos de acceso y rutas de aprendizaje. Igualmente se hace necesario ampliar la oferta de asignaturas virtuales o duales en alianza con los programas académicos presenciales que brinden opciones educativas, rutas de aprendizaje y nuevos espacios de formación.</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Identificación </a:t>
            </a:r>
            <a:r>
              <a:rPr lang="es-CO" sz="3600" dirty="0">
                <a:solidFill>
                  <a:srgbClr val="CC3300"/>
                </a:solidFill>
                <a:effectLst>
                  <a:outerShdw blurRad="38100" dist="38100" dir="2700000" algn="tl">
                    <a:srgbClr val="000000">
                      <a:alpha val="43137"/>
                    </a:srgbClr>
                  </a:outerShdw>
                </a:effectLst>
              </a:rPr>
              <a:t>del problema, necesidad u oportunidad </a:t>
            </a:r>
          </a:p>
        </p:txBody>
      </p:sp>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Rectángulo 6"/>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10</a:t>
            </a:r>
            <a:r>
              <a:rPr lang="es-CO" sz="800" dirty="0" smtClean="0">
                <a:solidFill>
                  <a:schemeClr val="bg1">
                    <a:lumMod val="50000"/>
                  </a:schemeClr>
                </a:solidFill>
                <a:latin typeface="Arial Rounded MT Bold" panose="020F0704030504030204" pitchFamily="34" charset="0"/>
              </a:rPr>
              <a:t>. </a:t>
            </a:r>
            <a:r>
              <a:rPr lang="es-CO" sz="800" dirty="0">
                <a:solidFill>
                  <a:schemeClr val="bg1">
                    <a:lumMod val="50000"/>
                  </a:schemeClr>
                </a:solidFill>
                <a:latin typeface="Arial Rounded MT Bold" panose="020F0704030504030204" pitchFamily="34" charset="0"/>
              </a:rPr>
              <a:t>Formación Académica mediada por Ambientes </a:t>
            </a:r>
            <a:r>
              <a:rPr lang="es-CO" sz="800" dirty="0" smtClean="0">
                <a:solidFill>
                  <a:schemeClr val="bg1">
                    <a:lumMod val="50000"/>
                  </a:schemeClr>
                </a:solidFill>
                <a:latin typeface="Arial Rounded MT Bold" panose="020F0704030504030204" pitchFamily="34" charset="0"/>
              </a:rPr>
              <a:t>Virtuales</a:t>
            </a:r>
            <a:endParaRPr lang="es-CO" sz="800" dirty="0">
              <a:solidFill>
                <a:schemeClr val="bg1">
                  <a:lumMod val="50000"/>
                </a:schemeClr>
              </a:solidFill>
              <a:latin typeface="Arial Rounded MT Bold" panose="020F0704030504030204" pitchFamily="34" charset="0"/>
            </a:endParaRPr>
          </a:p>
        </p:txBody>
      </p:sp>
      <p:graphicFrame>
        <p:nvGraphicFramePr>
          <p:cNvPr id="4" name="Tabla 3"/>
          <p:cNvGraphicFramePr>
            <a:graphicFrameLocks noGrp="1"/>
          </p:cNvGraphicFramePr>
          <p:nvPr>
            <p:extLst>
              <p:ext uri="{D42A27DB-BD31-4B8C-83A1-F6EECF244321}">
                <p14:modId xmlns:p14="http://schemas.microsoft.com/office/powerpoint/2010/main" val="3998598043"/>
              </p:ext>
            </p:extLst>
          </p:nvPr>
        </p:nvGraphicFramePr>
        <p:xfrm>
          <a:off x="1510256" y="2609196"/>
          <a:ext cx="8705199" cy="3787584"/>
        </p:xfrm>
        <a:graphic>
          <a:graphicData uri="http://schemas.openxmlformats.org/drawingml/2006/table">
            <a:tbl>
              <a:tblPr firstRow="1" firstCol="1" bandRow="1"/>
              <a:tblGrid>
                <a:gridCol w="2021839">
                  <a:extLst>
                    <a:ext uri="{9D8B030D-6E8A-4147-A177-3AD203B41FA5}">
                      <a16:colId xmlns:a16="http://schemas.microsoft.com/office/drawing/2014/main" val="2098954194"/>
                    </a:ext>
                  </a:extLst>
                </a:gridCol>
                <a:gridCol w="2653553">
                  <a:extLst>
                    <a:ext uri="{9D8B030D-6E8A-4147-A177-3AD203B41FA5}">
                      <a16:colId xmlns:a16="http://schemas.microsoft.com/office/drawing/2014/main" val="1636889981"/>
                    </a:ext>
                  </a:extLst>
                </a:gridCol>
                <a:gridCol w="4029807">
                  <a:extLst>
                    <a:ext uri="{9D8B030D-6E8A-4147-A177-3AD203B41FA5}">
                      <a16:colId xmlns:a16="http://schemas.microsoft.com/office/drawing/2014/main" val="1737467111"/>
                    </a:ext>
                  </a:extLst>
                </a:gridCol>
              </a:tblGrid>
              <a:tr h="174104">
                <a:tc>
                  <a:txBody>
                    <a:bodyPr/>
                    <a:lstStyle/>
                    <a:p>
                      <a:pPr algn="ctr">
                        <a:lnSpc>
                          <a:spcPct val="115000"/>
                        </a:lnSpc>
                        <a:spcAft>
                          <a:spcPts val="0"/>
                        </a:spcAft>
                      </a:pPr>
                      <a:r>
                        <a:rPr lang="es-CO" sz="14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14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14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28490790"/>
                  </a:ext>
                </a:extLst>
              </a:tr>
              <a:tr h="317799">
                <a:tc rowSpan="7">
                  <a:txBody>
                    <a:bodyPr/>
                    <a:lstStyle/>
                    <a:p>
                      <a:pPr algn="ct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No existen suficientes programas académicos virtuales que den respuesta a la demanda creciente de cobertura, ni estrategias flexibles con opción de asignaturas virtuales que faciliten la permanencia (que permitan a los estudiantes crear sus propias rutas de aprendizaje) </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No existen programas académicos virtuales o duales</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No hay una directriz que determine el compromiso de las facultades con la creación de programas virtuales.</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Faltan de estrategia de crecimiento de nuevos programas virtuales</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Las facultades asumen mayor riesgo en la creación programas</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0399262"/>
                  </a:ext>
                </a:extLst>
              </a:tr>
              <a:tr h="478786">
                <a:tc vMerge="1">
                  <a:txBody>
                    <a:bodyPr/>
                    <a:lstStyle/>
                    <a:p>
                      <a:endParaRPr lang="es-CO"/>
                    </a:p>
                  </a:txBody>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Existen pocos procesos de formación virtual integrados a los currículos presenciales </a:t>
                      </a:r>
                      <a:endParaRPr lang="es-CO" sz="1400" dirty="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Se limita la capacidad de gestión de los programas académicos.</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Conflictos internos por carga académica.</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4194587"/>
                  </a:ext>
                </a:extLst>
              </a:tr>
              <a:tr h="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No se evidencian estrategias didácticas con el uso de las TIC</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Desconocimiento de estrategias didácticas con uso de TIC</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No hay interés, concepciones sobre el uso de TIC en educación</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3.3 Docentes en zona de confort</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4234141"/>
                  </a:ext>
                </a:extLst>
              </a:tr>
              <a:tr h="174104">
                <a:tc vMerge="1">
                  <a:txBody>
                    <a:bodyPr/>
                    <a:lstStyle/>
                    <a:p>
                      <a:endParaRPr lang="es-CO"/>
                    </a:p>
                  </a:txBody>
                  <a:tcPr/>
                </a:tc>
                <a:tc>
                  <a:txBody>
                    <a:bodyPr/>
                    <a:lstStyle/>
                    <a:p>
                      <a:pPr algn="ctr">
                        <a:lnSpc>
                          <a:spcPct val="115000"/>
                        </a:lnSpc>
                        <a:spcAft>
                          <a:spcPts val="0"/>
                        </a:spcAft>
                      </a:pPr>
                      <a:r>
                        <a:rPr lang="es-CO" sz="14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14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1386637633"/>
                  </a:ext>
                </a:extLst>
              </a:tr>
              <a:tr h="478786">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La universidad no ofertará suficientes programas académicos virtuales o duales</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Limita el acceso a la educación superior.</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Limita las posibilidades de flexibilidad.</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Baja cobertura.</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2038716"/>
                  </a:ext>
                </a:extLst>
              </a:tr>
              <a:tr h="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Programas académicos presenciales sin procesos de formación virtual</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Limita la flexibilización de currículo.</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Se limita el acceso a otras posibilidades educativas</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8286657"/>
                  </a:ext>
                </a:extLst>
              </a:tr>
              <a:tr h="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Estrategias y prácticas docentes desactualizadas.</a:t>
                      </a:r>
                      <a:endParaRPr lang="es-CO" sz="140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No se implementan nuevas posibilidades educativas.</a:t>
                      </a:r>
                      <a:b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Poco acceso a la información y BD actualizadas.</a:t>
                      </a:r>
                      <a:endParaRPr lang="es-CO" sz="1400" dirty="0">
                        <a:effectLst/>
                        <a:latin typeface="Times New Roman" panose="02020603050405020304" pitchFamily="18" charset="0"/>
                        <a:ea typeface="SimSun" panose="02010600030101010101" pitchFamily="2" charset="-122"/>
                      </a:endParaRPr>
                    </a:p>
                  </a:txBody>
                  <a:tcPr marL="36797" marR="367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1693924"/>
                  </a:ext>
                </a:extLst>
              </a:tr>
            </a:tbl>
          </a:graphicData>
        </a:graphic>
      </p:graphicFrame>
    </p:spTree>
    <p:extLst>
      <p:ext uri="{BB962C8B-B14F-4D97-AF65-F5344CB8AC3E}">
        <p14:creationId xmlns:p14="http://schemas.microsoft.com/office/powerpoint/2010/main" val="35084011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Conector recto 26"/>
          <p:cNvCxnSpPr/>
          <p:nvPr/>
        </p:nvCxnSpPr>
        <p:spPr>
          <a:xfrm>
            <a:off x="6420370" y="3441908"/>
            <a:ext cx="2538303"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Conector recto 24"/>
          <p:cNvCxnSpPr/>
          <p:nvPr/>
        </p:nvCxnSpPr>
        <p:spPr>
          <a:xfrm>
            <a:off x="6428369" y="2866490"/>
            <a:ext cx="2538303"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 name="Conector recto 3"/>
          <p:cNvCxnSpPr/>
          <p:nvPr/>
        </p:nvCxnSpPr>
        <p:spPr>
          <a:xfrm>
            <a:off x="6412372" y="2355039"/>
            <a:ext cx="2538303"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751421" y="1563075"/>
            <a:ext cx="4994131" cy="2974800"/>
          </a:xfrm>
        </p:spPr>
        <p:txBody>
          <a:bodyPr>
            <a:noAutofit/>
          </a:bodyPr>
          <a:lstStyle/>
          <a:p>
            <a:pPr marL="0" indent="0" algn="just">
              <a:buNone/>
            </a:pPr>
            <a:r>
              <a:rPr lang="es-CO" sz="2000" dirty="0">
                <a:latin typeface="Arial Narrow" panose="020B0606020202030204" pitchFamily="34" charset="0"/>
              </a:rPr>
              <a:t>La creación de nuevos programas académicos virtuales, creación de procesos de educación virtual integrado a los currículos y el fomento de prácticas educativas integrando TIC da cuenta de una serie de nuevas posibilidades educativas, entre ellas lo que se ha mencionado como "Pedagogía 2.0", más incluyente, flexible y útil. Este proyecto brindará a los estudiantes la opción de permanecer en sus estudios administrando su tiempo, espacio y recursos con asignaturas virtuales ofrecidas por los programas actuales. Igualmente, la creación de programas virtuales permitirá a la institución hacer presencia virtual en regiones geográficas distantes y brindará una opción de acceso a estudiantes con limitaciones de tiempo o lugar</a:t>
            </a:r>
            <a:r>
              <a:rPr lang="es-CO" sz="2000" dirty="0" smtClean="0">
                <a:latin typeface="Arial Narrow" panose="020B0606020202030204" pitchFamily="34" charset="0"/>
              </a:rPr>
              <a:t>.</a:t>
            </a:r>
            <a:endParaRPr lang="es-CO" sz="2000" dirty="0">
              <a:latin typeface="Arial Narrow" panose="020B0606020202030204" pitchFamily="34" charset="0"/>
            </a:endParaRP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Descripción del proyecto</a:t>
            </a:r>
            <a:endParaRPr lang="es-CO" sz="3600" dirty="0">
              <a:solidFill>
                <a:srgbClr val="CC3300"/>
              </a:solidFill>
              <a:effectLst>
                <a:outerShdw blurRad="38100" dist="38100" dir="2700000" algn="tl">
                  <a:srgbClr val="000000">
                    <a:alpha val="43137"/>
                  </a:srgbClr>
                </a:outerShdw>
              </a:effectLst>
            </a:endParaRPr>
          </a:p>
        </p:txBody>
      </p:sp>
      <p:sp>
        <p:nvSpPr>
          <p:cNvPr id="19" name="CuadroTexto 18"/>
          <p:cNvSpPr txBox="1"/>
          <p:nvPr/>
        </p:nvSpPr>
        <p:spPr>
          <a:xfrm>
            <a:off x="6172898" y="1396691"/>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1">
                    <a:lumMod val="50000"/>
                  </a:schemeClr>
                </a:solidFill>
                <a:effectLst>
                  <a:outerShdw blurRad="38100" dist="38100" dir="2700000" algn="tl">
                    <a:srgbClr val="000000">
                      <a:alpha val="43137"/>
                    </a:srgbClr>
                  </a:outerShdw>
                </a:effectLst>
                <a:latin typeface="+mj-lt"/>
                <a:ea typeface="+mj-ea"/>
                <a:cs typeface="+mj-cs"/>
              </a:rPr>
              <a:t>Involucrados</a:t>
            </a:r>
          </a:p>
        </p:txBody>
      </p:sp>
      <p:grpSp>
        <p:nvGrpSpPr>
          <p:cNvPr id="8" name="Grupo 7"/>
          <p:cNvGrpSpPr/>
          <p:nvPr/>
        </p:nvGrpSpPr>
        <p:grpSpPr>
          <a:xfrm>
            <a:off x="6655756" y="2196343"/>
            <a:ext cx="4668599" cy="342777"/>
            <a:chOff x="481236" y="1624130"/>
            <a:chExt cx="4001276" cy="666178"/>
          </a:xfrm>
        </p:grpSpPr>
        <p:sp>
          <p:nvSpPr>
            <p:cNvPr id="16" name="Rectángulo redondeado 15"/>
            <p:cNvSpPr/>
            <p:nvPr/>
          </p:nvSpPr>
          <p:spPr>
            <a:xfrm>
              <a:off x="481236" y="1624130"/>
              <a:ext cx="4001276" cy="666178"/>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7" name="CuadroTexto 16"/>
            <p:cNvSpPr txBox="1"/>
            <p:nvPr/>
          </p:nvSpPr>
          <p:spPr>
            <a:xfrm>
              <a:off x="500748" y="1643642"/>
              <a:ext cx="3962252" cy="627154"/>
            </a:xfrm>
            <a:prstGeom prst="rect">
              <a:avLst/>
            </a:prstGeom>
            <a:solidFill>
              <a:schemeClr val="bg1"/>
            </a:solidFill>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900" dirty="0">
                  <a:latin typeface="Arial Narrow" panose="020B0606020202030204" pitchFamily="34" charset="0"/>
                  <a:ea typeface="Times New Roman" panose="02020603050405020304" pitchFamily="18" charset="0"/>
                  <a:cs typeface="Calibri" panose="020F0502020204030204" pitchFamily="34" charset="0"/>
                </a:rPr>
                <a:t>Facultades - Programas Académicos</a:t>
              </a:r>
              <a:endParaRPr lang="es-CO" sz="1100" dirty="0">
                <a:latin typeface="Times New Roman" panose="02020603050405020304" pitchFamily="18" charset="0"/>
                <a:ea typeface="SimSun" panose="02010600030101010101" pitchFamily="2" charset="-122"/>
              </a:endParaRPr>
            </a:p>
          </p:txBody>
        </p:sp>
      </p:grpSp>
      <p:grpSp>
        <p:nvGrpSpPr>
          <p:cNvPr id="9" name="Grupo 8"/>
          <p:cNvGrpSpPr/>
          <p:nvPr/>
        </p:nvGrpSpPr>
        <p:grpSpPr>
          <a:xfrm>
            <a:off x="6684040" y="2692474"/>
            <a:ext cx="4677559" cy="332863"/>
            <a:chOff x="472275" y="2459414"/>
            <a:chExt cx="4022445" cy="516696"/>
          </a:xfrm>
        </p:grpSpPr>
        <p:sp>
          <p:nvSpPr>
            <p:cNvPr id="14" name="Rectángulo redondeado 13"/>
            <p:cNvSpPr/>
            <p:nvPr/>
          </p:nvSpPr>
          <p:spPr>
            <a:xfrm>
              <a:off x="472275" y="2459414"/>
              <a:ext cx="4022445" cy="516696"/>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0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000" dirty="0" smtClean="0">
                  <a:latin typeface="Arial Narrow" panose="020B0606020202030204" pitchFamily="34" charset="0"/>
                  <a:ea typeface="Times New Roman" panose="02020603050405020304" pitchFamily="18" charset="0"/>
                  <a:cs typeface="Calibri" panose="020F0502020204030204" pitchFamily="34" charset="0"/>
                </a:rPr>
                <a:t>No aplica</a:t>
              </a:r>
              <a:endParaRPr lang="es-CO" sz="11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grpSp>
        <p:nvGrpSpPr>
          <p:cNvPr id="11" name="Grupo 10"/>
          <p:cNvGrpSpPr/>
          <p:nvPr/>
        </p:nvGrpSpPr>
        <p:grpSpPr>
          <a:xfrm>
            <a:off x="6701639" y="3244079"/>
            <a:ext cx="4677559" cy="338611"/>
            <a:chOff x="472275" y="3145215"/>
            <a:chExt cx="4036699" cy="626053"/>
          </a:xfrm>
        </p:grpSpPr>
        <p:sp>
          <p:nvSpPr>
            <p:cNvPr id="12" name="Rectángulo redondeado 11"/>
            <p:cNvSpPr/>
            <p:nvPr/>
          </p:nvSpPr>
          <p:spPr>
            <a:xfrm>
              <a:off x="472275" y="3145215"/>
              <a:ext cx="4036699" cy="626053"/>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3" name="CuadroTexto 12"/>
            <p:cNvSpPr txBox="1"/>
            <p:nvPr/>
          </p:nvSpPr>
          <p:spPr>
            <a:xfrm>
              <a:off x="490611" y="3163551"/>
              <a:ext cx="4000027" cy="589382"/>
            </a:xfrm>
            <a:prstGeom prst="rect">
              <a:avLst/>
            </a:prstGeom>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000" dirty="0" smtClean="0">
                  <a:solidFill>
                    <a:schemeClr val="tx2">
                      <a:lumMod val="50000"/>
                    </a:schemeClr>
                  </a:solidFill>
                  <a:latin typeface="Arial Narrow" panose="020B0606020202030204" pitchFamily="34" charset="0"/>
                  <a:cs typeface="Khmer UI" panose="020B0502040204020203" pitchFamily="34" charset="0"/>
                </a:rPr>
                <a:t>Estudiantes. Egresados. Ciudadanía</a:t>
              </a:r>
              <a:endParaRPr lang="es-CO" sz="1000" dirty="0">
                <a:solidFill>
                  <a:schemeClr val="tx2">
                    <a:lumMod val="50000"/>
                  </a:schemeClr>
                </a:solidFill>
                <a:latin typeface="Arial Narrow" panose="020B0606020202030204" pitchFamily="34" charset="0"/>
                <a:cs typeface="Khmer UI" panose="020B0502040204020203" pitchFamily="34" charset="0"/>
              </a:endParaRPr>
            </a:p>
          </p:txBody>
        </p:sp>
      </p:grpSp>
      <p:sp>
        <p:nvSpPr>
          <p:cNvPr id="20" name="Marco 19"/>
          <p:cNvSpPr/>
          <p:nvPr/>
        </p:nvSpPr>
        <p:spPr>
          <a:xfrm>
            <a:off x="6230586" y="1421213"/>
            <a:ext cx="2189240" cy="612273"/>
          </a:xfrm>
          <a:prstGeom prst="fram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22" name="Imagen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pic>
        <p:nvPicPr>
          <p:cNvPr id="2" name="Imagen 1"/>
          <p:cNvPicPr>
            <a:picLocks noChangeAspect="1"/>
          </p:cNvPicPr>
          <p:nvPr/>
        </p:nvPicPr>
        <p:blipFill>
          <a:blip r:embed="rId3"/>
          <a:stretch>
            <a:fillRect/>
          </a:stretch>
        </p:blipFill>
        <p:spPr>
          <a:xfrm>
            <a:off x="7981652" y="5003364"/>
            <a:ext cx="1529899" cy="1529899"/>
          </a:xfrm>
          <a:prstGeom prst="rect">
            <a:avLst/>
          </a:prstGeom>
        </p:spPr>
      </p:pic>
      <p:pic>
        <p:nvPicPr>
          <p:cNvPr id="3" name="Imagen 2"/>
          <p:cNvPicPr>
            <a:picLocks noChangeAspect="1"/>
          </p:cNvPicPr>
          <p:nvPr/>
        </p:nvPicPr>
        <p:blipFill>
          <a:blip r:embed="rId4"/>
          <a:stretch>
            <a:fillRect/>
          </a:stretch>
        </p:blipFill>
        <p:spPr>
          <a:xfrm>
            <a:off x="6412372" y="4158107"/>
            <a:ext cx="4476486" cy="671473"/>
          </a:xfrm>
          <a:prstGeom prst="rect">
            <a:avLst/>
          </a:prstGeom>
        </p:spPr>
      </p:pic>
      <p:sp>
        <p:nvSpPr>
          <p:cNvPr id="24" name="Rectángulo 23"/>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10</a:t>
            </a:r>
            <a:r>
              <a:rPr lang="es-CO" sz="800" dirty="0" smtClean="0">
                <a:solidFill>
                  <a:schemeClr val="bg1">
                    <a:lumMod val="50000"/>
                  </a:schemeClr>
                </a:solidFill>
                <a:latin typeface="Arial Rounded MT Bold" panose="020F0704030504030204" pitchFamily="34" charset="0"/>
              </a:rPr>
              <a:t>. </a:t>
            </a:r>
            <a:r>
              <a:rPr lang="es-CO" sz="800" dirty="0">
                <a:solidFill>
                  <a:schemeClr val="bg1">
                    <a:lumMod val="50000"/>
                  </a:schemeClr>
                </a:solidFill>
                <a:latin typeface="Arial Rounded MT Bold" panose="020F0704030504030204" pitchFamily="34" charset="0"/>
              </a:rPr>
              <a:t>Formación Académica mediada por Ambientes </a:t>
            </a:r>
            <a:r>
              <a:rPr lang="es-CO" sz="800" dirty="0" smtClean="0">
                <a:solidFill>
                  <a:schemeClr val="bg1">
                    <a:lumMod val="50000"/>
                  </a:schemeClr>
                </a:solidFill>
                <a:latin typeface="Arial Rounded MT Bold" panose="020F0704030504030204" pitchFamily="34" charset="0"/>
              </a:rPr>
              <a:t>Virtuales</a:t>
            </a:r>
            <a:endParaRPr lang="es-CO" sz="800" dirty="0">
              <a:solidFill>
                <a:schemeClr val="bg1">
                  <a:lumMod val="50000"/>
                </a:schemeClr>
              </a:solidFill>
              <a:latin typeface="Arial Rounded MT Bold" panose="020F0704030504030204" pitchFamily="34" charset="0"/>
            </a:endParaRPr>
          </a:p>
        </p:txBody>
      </p:sp>
      <p:cxnSp>
        <p:nvCxnSpPr>
          <p:cNvPr id="26" name="Conector recto 25"/>
          <p:cNvCxnSpPr/>
          <p:nvPr/>
        </p:nvCxnSpPr>
        <p:spPr>
          <a:xfrm>
            <a:off x="6412373" y="1981701"/>
            <a:ext cx="15995" cy="1460207"/>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9282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5" y="1811969"/>
            <a:ext cx="9520518" cy="768767"/>
          </a:xfrm>
        </p:spPr>
        <p:txBody>
          <a:bodyPr>
            <a:noAutofit/>
          </a:bodyPr>
          <a:lstStyle/>
          <a:p>
            <a:pPr marL="0" indent="0" algn="just">
              <a:buNone/>
            </a:pPr>
            <a:r>
              <a:rPr lang="es-CO" sz="1800" dirty="0">
                <a:latin typeface="Arial Narrow" panose="020B0606020202030204" pitchFamily="34" charset="0"/>
              </a:rPr>
              <a:t>Fortalecer la oferta de programas académicos en modalidad virtual que dé respuesta a la demanda de cobertura</a:t>
            </a:r>
          </a:p>
          <a:p>
            <a:pPr marL="0" indent="0">
              <a:buNone/>
            </a:pPr>
            <a:r>
              <a:rPr lang="es-CO" sz="2000" dirty="0">
                <a:latin typeface="Arial Narrow" panose="020B0606020202030204" pitchFamily="34" charset="0"/>
              </a:rPr>
              <a:t>		</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Objetivos del proyecto</a:t>
            </a:r>
            <a:endParaRPr lang="es-CO" sz="3600" dirty="0">
              <a:solidFill>
                <a:srgbClr val="CC3300"/>
              </a:solidFill>
              <a:effectLst>
                <a:outerShdw blurRad="38100" dist="38100" dir="2700000" algn="tl">
                  <a:srgbClr val="000000">
                    <a:alpha val="43137"/>
                  </a:srgbClr>
                </a:outerShdw>
              </a:effectLst>
            </a:endParaRPr>
          </a:p>
        </p:txBody>
      </p:sp>
      <p:sp>
        <p:nvSpPr>
          <p:cNvPr id="18"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CC3300"/>
                </a:solidFill>
                <a:effectLst>
                  <a:outerShdw blurRad="38100" dist="38100" dir="2700000" algn="tl">
                    <a:srgbClr val="000000">
                      <a:alpha val="43137"/>
                    </a:srgbClr>
                  </a:outerShdw>
                </a:effectLst>
              </a:rPr>
              <a:t>General</a:t>
            </a:r>
            <a:endParaRPr lang="es-CO" sz="3200" dirty="0">
              <a:solidFill>
                <a:srgbClr val="CC3300"/>
              </a:solidFill>
              <a:effectLst>
                <a:outerShdw blurRad="38100" dist="38100" dir="2700000" algn="tl">
                  <a:srgbClr val="000000">
                    <a:alpha val="43137"/>
                  </a:srgbClr>
                </a:outerShdw>
              </a:effectLst>
            </a:endParaRPr>
          </a:p>
        </p:txBody>
      </p:sp>
      <p:sp>
        <p:nvSpPr>
          <p:cNvPr id="22"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CC3300"/>
                </a:solidFill>
                <a:effectLst>
                  <a:outerShdw blurRad="38100" dist="38100" dir="2700000" algn="tl">
                    <a:srgbClr val="000000">
                      <a:alpha val="43137"/>
                    </a:srgbClr>
                  </a:outerShdw>
                </a:effectLst>
              </a:rPr>
              <a:t>Específicos</a:t>
            </a:r>
            <a:endParaRPr lang="es-CO" sz="3200" dirty="0">
              <a:solidFill>
                <a:srgbClr val="CC3300"/>
              </a:solidFill>
              <a:effectLst>
                <a:outerShdw blurRad="38100" dist="38100" dir="2700000" algn="tl">
                  <a:srgbClr val="000000">
                    <a:alpha val="43137"/>
                  </a:srgbClr>
                </a:outerShdw>
              </a:effectLst>
            </a:endParaRPr>
          </a:p>
        </p:txBody>
      </p:sp>
      <p:sp>
        <p:nvSpPr>
          <p:cNvPr id="2" name="Rectángulo 1"/>
          <p:cNvSpPr/>
          <p:nvPr/>
        </p:nvSpPr>
        <p:spPr>
          <a:xfrm>
            <a:off x="1246095" y="3576505"/>
            <a:ext cx="9341224" cy="1477328"/>
          </a:xfrm>
          <a:prstGeom prst="rect">
            <a:avLst/>
          </a:prstGeom>
        </p:spPr>
        <p:txBody>
          <a:bodyPr wrap="square">
            <a:spAutoFit/>
          </a:bodyPr>
          <a:lstStyle/>
          <a:p>
            <a:pPr marL="285750" lvl="0" indent="-285750">
              <a:buFontTx/>
              <a:buChar char="-"/>
            </a:pPr>
            <a:r>
              <a:rPr lang="es-CO" dirty="0" smtClean="0">
                <a:latin typeface="Arial Narrow" panose="020B0606020202030204" pitchFamily="34" charset="0"/>
              </a:rPr>
              <a:t>Generar </a:t>
            </a:r>
            <a:r>
              <a:rPr lang="es-CO" dirty="0">
                <a:latin typeface="Arial Narrow" panose="020B0606020202030204" pitchFamily="34" charset="0"/>
              </a:rPr>
              <a:t>formación académica en modalidades dual y virtual.			</a:t>
            </a:r>
            <a:endParaRPr lang="es-CO" dirty="0" smtClean="0">
              <a:latin typeface="Arial Narrow" panose="020B0606020202030204" pitchFamily="34" charset="0"/>
            </a:endParaRP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smtClean="0">
                <a:latin typeface="Arial Narrow" panose="020B0606020202030204" pitchFamily="34" charset="0"/>
              </a:rPr>
              <a:t>Crear </a:t>
            </a:r>
            <a:r>
              <a:rPr lang="es-CO" dirty="0">
                <a:latin typeface="Arial Narrow" panose="020B0606020202030204" pitchFamily="34" charset="0"/>
              </a:rPr>
              <a:t>procesos de formación virtual integrados a los currículos en modalidad </a:t>
            </a:r>
            <a:r>
              <a:rPr lang="es-CO" dirty="0" smtClean="0">
                <a:latin typeface="Arial Narrow" panose="020B0606020202030204" pitchFamily="34" charset="0"/>
              </a:rPr>
              <a:t>presencial.</a:t>
            </a: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smtClean="0">
                <a:latin typeface="Arial Narrow" panose="020B0606020202030204" pitchFamily="34" charset="0"/>
              </a:rPr>
              <a:t>Fomentar </a:t>
            </a:r>
            <a:r>
              <a:rPr lang="es-CO" dirty="0">
                <a:latin typeface="Arial Narrow" panose="020B0606020202030204" pitchFamily="34" charset="0"/>
              </a:rPr>
              <a:t>prácticas educativas integrando las TIC</a:t>
            </a:r>
            <a:r>
              <a:rPr lang="es-CO" dirty="0" smtClean="0">
                <a:latin typeface="Arial Narrow" panose="020B0606020202030204" pitchFamily="34" charset="0"/>
              </a:rPr>
              <a:t>.</a:t>
            </a:r>
            <a:endParaRPr lang="es-CO" dirty="0">
              <a:latin typeface="Arial Narrow" panose="020B0606020202030204" pitchFamily="34" charset="0"/>
            </a:endParaRPr>
          </a:p>
        </p:txBody>
      </p:sp>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10" name="Rectángulo 9"/>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10</a:t>
            </a:r>
            <a:r>
              <a:rPr lang="es-CO" sz="800" dirty="0" smtClean="0">
                <a:solidFill>
                  <a:schemeClr val="bg1">
                    <a:lumMod val="50000"/>
                  </a:schemeClr>
                </a:solidFill>
                <a:latin typeface="Arial Rounded MT Bold" panose="020F0704030504030204" pitchFamily="34" charset="0"/>
              </a:rPr>
              <a:t>. </a:t>
            </a:r>
            <a:r>
              <a:rPr lang="es-CO" sz="800" dirty="0">
                <a:solidFill>
                  <a:schemeClr val="bg1">
                    <a:lumMod val="50000"/>
                  </a:schemeClr>
                </a:solidFill>
                <a:latin typeface="Arial Rounded MT Bold" panose="020F0704030504030204" pitchFamily="34" charset="0"/>
              </a:rPr>
              <a:t>Formación Académica mediada por Ambientes </a:t>
            </a:r>
            <a:r>
              <a:rPr lang="es-CO" sz="800" dirty="0" smtClean="0">
                <a:solidFill>
                  <a:schemeClr val="bg1">
                    <a:lumMod val="50000"/>
                  </a:schemeClr>
                </a:solidFill>
                <a:latin typeface="Arial Rounded MT Bold" panose="020F0704030504030204" pitchFamily="34" charset="0"/>
              </a:rPr>
              <a:t>Virtuales</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257557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Planes operativos</a:t>
            </a:r>
            <a:endParaRPr lang="es-CO" sz="3600" dirty="0">
              <a:solidFill>
                <a:srgbClr val="CC3300"/>
              </a:solidFill>
              <a:effectLst>
                <a:outerShdw blurRad="38100" dist="38100" dir="2700000" algn="tl">
                  <a:srgbClr val="000000">
                    <a:alpha val="43137"/>
                  </a:srgbClr>
                </a:outerShdw>
              </a:effectLst>
            </a:endParaRPr>
          </a:p>
        </p:txBody>
      </p:sp>
      <p:graphicFrame>
        <p:nvGraphicFramePr>
          <p:cNvPr id="9" name="Tabla 8"/>
          <p:cNvGraphicFramePr>
            <a:graphicFrameLocks noGrp="1"/>
          </p:cNvGraphicFramePr>
          <p:nvPr>
            <p:extLst>
              <p:ext uri="{D42A27DB-BD31-4B8C-83A1-F6EECF244321}">
                <p14:modId xmlns:p14="http://schemas.microsoft.com/office/powerpoint/2010/main" val="869117731"/>
              </p:ext>
            </p:extLst>
          </p:nvPr>
        </p:nvGraphicFramePr>
        <p:xfrm>
          <a:off x="1312309" y="1162156"/>
          <a:ext cx="9144719" cy="5332695"/>
        </p:xfrm>
        <a:graphic>
          <a:graphicData uri="http://schemas.openxmlformats.org/drawingml/2006/table">
            <a:tbl>
              <a:tblPr firstRow="1" firstCol="1" bandRow="1"/>
              <a:tblGrid>
                <a:gridCol w="2981157">
                  <a:extLst>
                    <a:ext uri="{9D8B030D-6E8A-4147-A177-3AD203B41FA5}">
                      <a16:colId xmlns:a16="http://schemas.microsoft.com/office/drawing/2014/main" val="622973615"/>
                    </a:ext>
                  </a:extLst>
                </a:gridCol>
                <a:gridCol w="6163562">
                  <a:extLst>
                    <a:ext uri="{9D8B030D-6E8A-4147-A177-3AD203B41FA5}">
                      <a16:colId xmlns:a16="http://schemas.microsoft.com/office/drawing/2014/main" val="2008709917"/>
                    </a:ext>
                  </a:extLst>
                </a:gridCol>
              </a:tblGrid>
              <a:tr h="33717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extLst>
                  <a:ext uri="{0D108BD9-81ED-4DB2-BD59-A6C34878D82A}">
                    <a16:rowId xmlns:a16="http://schemas.microsoft.com/office/drawing/2014/main" val="3686363448"/>
                  </a:ext>
                </a:extLst>
              </a:tr>
              <a:tr h="78667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Oferta de Programas Virtuales</a:t>
                      </a:r>
                      <a:endParaRPr lang="es-CO" sz="1800" b="1" kern="1200" dirty="0">
                        <a:solidFill>
                          <a:schemeClr val="tx1"/>
                        </a:solidFill>
                        <a:effectLst/>
                        <a:latin typeface="+mn-lt"/>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179388" marR="0" lvl="0" indent="0" algn="just" defTabSz="914400" rtl="0" eaLnBrk="1" fontAlgn="auto" latinLnBrk="0" hangingPunct="1">
                        <a:lnSpc>
                          <a:spcPct val="100000"/>
                        </a:lnSpc>
                        <a:spcBef>
                          <a:spcPts val="0"/>
                        </a:spcBef>
                        <a:spcAft>
                          <a:spcPts val="0"/>
                        </a:spcAft>
                        <a:buClrTx/>
                        <a:buSzTx/>
                        <a:buFontTx/>
                        <a:buNone/>
                        <a:tabLst/>
                        <a:defRPr/>
                      </a:pPr>
                      <a:r>
                        <a:rPr lang="es-CO" sz="1300" kern="1200" dirty="0" smtClean="0">
                          <a:solidFill>
                            <a:schemeClr val="tx1"/>
                          </a:solidFill>
                          <a:effectLst/>
                          <a:latin typeface="Arial Narrow" panose="020B0606020202030204" pitchFamily="34" charset="0"/>
                          <a:ea typeface="+mn-ea"/>
                          <a:cs typeface="+mn-cs"/>
                        </a:rPr>
                        <a:t>Apertura de inscripciones para programas en modalidad virtual. Comunicación y promoción de programas en modalidad virtual. Solicitud de cronograma académico y docentes asignados. Preparación de aulas virtuales.</a:t>
                      </a:r>
                      <a:endParaRPr lang="es-CO" sz="13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3877856177"/>
                  </a:ext>
                </a:extLst>
              </a:tr>
              <a:tr h="1237051">
                <a:tc>
                  <a:txBody>
                    <a:bodyPr/>
                    <a:lstStyle/>
                    <a:p>
                      <a:pPr algn="ctr">
                        <a:lnSpc>
                          <a:spcPct val="107000"/>
                        </a:lnSpc>
                        <a:spcAft>
                          <a:spcPts val="0"/>
                        </a:spcAft>
                      </a:pPr>
                      <a:r>
                        <a:rPr lang="es-CO" sz="1800" b="1" kern="1200" dirty="0" smtClean="0">
                          <a:solidFill>
                            <a:schemeClr val="tx1"/>
                          </a:solidFill>
                          <a:effectLst/>
                          <a:latin typeface="+mn-lt"/>
                          <a:ea typeface="+mn-ea"/>
                          <a:cs typeface="+mn-cs"/>
                        </a:rPr>
                        <a:t>Creación de Procesos de Formación con uso TIC</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p>
                      <a:pPr marL="179388" lvl="0" indent="0"/>
                      <a:r>
                        <a:rPr lang="es-CO" sz="1300" kern="1200" dirty="0" smtClean="0">
                          <a:solidFill>
                            <a:schemeClr val="tx1"/>
                          </a:solidFill>
                          <a:effectLst/>
                          <a:latin typeface="Arial Narrow" panose="020B0606020202030204" pitchFamily="34" charset="0"/>
                          <a:ea typeface="+mn-ea"/>
                          <a:cs typeface="+mn-cs"/>
                        </a:rPr>
                        <a:t>Priorización de creación de seminarios y nuevas asignaturas en la metodología virtual, y/o Premtic. Fomento para el Uso de credenciales digitales en la UTP. Creación de seminarios y nuevas asignaturas en la metodología virtual, y/o Premtic. Priorización de actualización de seminarios y asignaturas en la metodología virtual, y/o Premtic bajo los lineamientos de renovación curricular. Actualización de seminarios y asignaturas en la metodología virtual, y/o Premtic bajo los lineamientos de renovación curricular. Oferta de creación de seminarios, nuevas asignaturas en la metodología virtual Y/o Premtic y/ actualización bajo los lineamientos de renovación curricular</a:t>
                      </a:r>
                      <a:endParaRPr lang="es-CO" sz="13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176116655"/>
                  </a:ext>
                </a:extLst>
              </a:tr>
              <a:tr h="1237051">
                <a:tc>
                  <a:txBody>
                    <a:bodyPr/>
                    <a:lstStyle/>
                    <a:p>
                      <a:pPr algn="ctr">
                        <a:lnSpc>
                          <a:spcPct val="107000"/>
                        </a:lnSpc>
                        <a:spcAft>
                          <a:spcPts val="0"/>
                        </a:spcAft>
                      </a:pPr>
                      <a:r>
                        <a:rPr lang="es-CO" sz="1800" b="1" kern="1200" dirty="0" smtClean="0">
                          <a:solidFill>
                            <a:schemeClr val="tx1"/>
                          </a:solidFill>
                          <a:effectLst/>
                          <a:latin typeface="+mn-lt"/>
                          <a:ea typeface="+mn-ea"/>
                          <a:cs typeface="+mn-cs"/>
                        </a:rPr>
                        <a:t>Fomento de prácticas educativas integrando las TIC</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p>
                      <a:pPr marL="179388" lvl="0" indent="0"/>
                      <a:r>
                        <a:rPr lang="es-CO" sz="1300" kern="1200" dirty="0" smtClean="0">
                          <a:solidFill>
                            <a:schemeClr val="tx1"/>
                          </a:solidFill>
                          <a:effectLst/>
                          <a:latin typeface="Arial Narrow" panose="020B0606020202030204" pitchFamily="34" charset="0"/>
                          <a:ea typeface="+mn-ea"/>
                          <a:cs typeface="+mn-cs"/>
                        </a:rPr>
                        <a:t>Definición de plan de actualización de asignaturas de pregrado articulado al proceso de renovación curricular. Actualización de asignaturas de pregrado articulado al proceso de renovación curricular. Implementación de metodología de aprendizaje basado en retos para modalidad virtual en asignaturas renovadas. Difusión de material informativo y de promoción de asignaturas de pregrado virtual. Uso de herramientas externas para la mediación TIC en el aula. Diseño y creación de material multimedia para la representación del conocimiento a través de las TIC</a:t>
                      </a:r>
                      <a:endParaRPr lang="es-CO" sz="13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874822125"/>
                  </a:ext>
                </a:extLst>
              </a:tr>
              <a:tr h="1237051">
                <a:tc>
                  <a:txBody>
                    <a:bodyPr/>
                    <a:lstStyle/>
                    <a:p>
                      <a:pPr algn="ctr">
                        <a:lnSpc>
                          <a:spcPct val="107000"/>
                        </a:lnSpc>
                        <a:spcAft>
                          <a:spcPts val="0"/>
                        </a:spcAft>
                      </a:pPr>
                      <a:r>
                        <a:rPr lang="es-CO" sz="1800" b="1" kern="1200" dirty="0" smtClean="0">
                          <a:solidFill>
                            <a:schemeClr val="tx1"/>
                          </a:solidFill>
                          <a:effectLst/>
                          <a:latin typeface="+mn-lt"/>
                          <a:ea typeface="+mn-ea"/>
                          <a:cs typeface="+mn-cs"/>
                        </a:rPr>
                        <a:t>Ruta de Aprendizaje en didácticas digitales en Educación Superior mediada por TIC</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p>
                      <a:pPr marL="179388" marR="0" lvl="0" indent="0" algn="just" defTabSz="914400" rtl="0" eaLnBrk="1" fontAlgn="auto" latinLnBrk="0" hangingPunct="1">
                        <a:lnSpc>
                          <a:spcPct val="100000"/>
                        </a:lnSpc>
                        <a:spcBef>
                          <a:spcPts val="0"/>
                        </a:spcBef>
                        <a:spcAft>
                          <a:spcPts val="0"/>
                        </a:spcAft>
                        <a:buClrTx/>
                        <a:buSzTx/>
                        <a:buFontTx/>
                        <a:buNone/>
                        <a:tabLst/>
                        <a:defRPr/>
                      </a:pPr>
                      <a:r>
                        <a:rPr lang="es-CO" sz="1300" kern="1200" dirty="0" smtClean="0">
                          <a:solidFill>
                            <a:schemeClr val="tx1"/>
                          </a:solidFill>
                          <a:effectLst/>
                          <a:latin typeface="Arial Narrow" panose="020B0606020202030204" pitchFamily="34" charset="0"/>
                          <a:ea typeface="+mn-ea"/>
                          <a:cs typeface="+mn-cs"/>
                        </a:rPr>
                        <a:t>Revisión documental como insumo técnico y teórico para el diseño del Instrumento de diagnóstico en Didácticas digitales en educación mediada por TIC. Diseño del instrumento diagnóstico. Validación del instrumento diagnóstico con expertos en Pedagogía y Tecnología Educativa. Implementación del instrumento diagnóstico en Plataforma Institucional. Pruebas técnicas para la visualización y almacenamiento de los resultados de la aplicación del instrumento diagnóstico.</a:t>
                      </a: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2112059880"/>
                  </a:ext>
                </a:extLst>
              </a:tr>
            </a:tbl>
          </a:graphicData>
        </a:graphic>
      </p:graphicFrame>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8" name="Rectángulo 7"/>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10</a:t>
            </a:r>
            <a:r>
              <a:rPr lang="es-CO" sz="800" dirty="0" smtClean="0">
                <a:solidFill>
                  <a:schemeClr val="bg1">
                    <a:lumMod val="50000"/>
                  </a:schemeClr>
                </a:solidFill>
                <a:latin typeface="Arial Rounded MT Bold" panose="020F0704030504030204" pitchFamily="34" charset="0"/>
              </a:rPr>
              <a:t>. </a:t>
            </a:r>
            <a:r>
              <a:rPr lang="es-CO" sz="800" dirty="0">
                <a:solidFill>
                  <a:schemeClr val="bg1">
                    <a:lumMod val="50000"/>
                  </a:schemeClr>
                </a:solidFill>
                <a:latin typeface="Arial Rounded MT Bold" panose="020F0704030504030204" pitchFamily="34" charset="0"/>
              </a:rPr>
              <a:t>Formación Académica mediada por Ambientes </a:t>
            </a:r>
            <a:r>
              <a:rPr lang="es-CO" sz="800" dirty="0" smtClean="0">
                <a:solidFill>
                  <a:schemeClr val="bg1">
                    <a:lumMod val="50000"/>
                  </a:schemeClr>
                </a:solidFill>
                <a:latin typeface="Arial Rounded MT Bold" panose="020F0704030504030204" pitchFamily="34" charset="0"/>
              </a:rPr>
              <a:t>Virtuales</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3198728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1">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39098" y="3975202"/>
            <a:ext cx="2513802" cy="2443044"/>
          </a:xfrm>
          <a:prstGeom prst="rect">
            <a:avLst/>
          </a:prstGeom>
        </p:spPr>
      </p:pic>
    </p:spTree>
    <p:extLst>
      <p:ext uri="{BB962C8B-B14F-4D97-AF65-F5344CB8AC3E}">
        <p14:creationId xmlns:p14="http://schemas.microsoft.com/office/powerpoint/2010/main" val="2826325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6543</TotalTime>
  <Words>1150</Words>
  <Application>Microsoft Office PowerPoint</Application>
  <PresentationFormat>Panorámica</PresentationFormat>
  <Paragraphs>90</Paragraphs>
  <Slides>7</Slides>
  <Notes>1</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Información general del proyecto</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762</cp:revision>
  <cp:lastPrinted>2017-05-16T14:27:28Z</cp:lastPrinted>
  <dcterms:created xsi:type="dcterms:W3CDTF">2017-03-06T22:18:18Z</dcterms:created>
  <dcterms:modified xsi:type="dcterms:W3CDTF">2025-08-12T20:02:53Z</dcterms:modified>
</cp:coreProperties>
</file>