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notesMasterIdLst>
    <p:notesMasterId r:id="rId9"/>
  </p:notesMasterIdLst>
  <p:handoutMasterIdLst>
    <p:handoutMasterId r:id="rId10"/>
  </p:handoutMasterIdLst>
  <p:sldIdLst>
    <p:sldId id="993" r:id="rId2"/>
    <p:sldId id="1115" r:id="rId3"/>
    <p:sldId id="1116" r:id="rId4"/>
    <p:sldId id="1118" r:id="rId5"/>
    <p:sldId id="1119" r:id="rId6"/>
    <p:sldId id="1120" r:id="rId7"/>
    <p:sldId id="1117" r:id="rId8"/>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uario UTP" initials="UU" lastIdx="1" clrIdx="0">
    <p:extLst>
      <p:ext uri="{19B8F6BF-5375-455C-9EA6-DF929625EA0E}">
        <p15:presenceInfo xmlns:p15="http://schemas.microsoft.com/office/powerpoint/2012/main" userId="Usuario UT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63056"/>
    <a:srgbClr val="18355E"/>
    <a:srgbClr val="FBF4EB"/>
    <a:srgbClr val="FFCDBD"/>
    <a:srgbClr val="CC3300"/>
    <a:srgbClr val="E4061B"/>
    <a:srgbClr val="C70517"/>
    <a:srgbClr val="221D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6408" autoAdjust="0"/>
  </p:normalViewPr>
  <p:slideViewPr>
    <p:cSldViewPr snapToGrid="0">
      <p:cViewPr varScale="1">
        <p:scale>
          <a:sx n="107" d="100"/>
          <a:sy n="107" d="100"/>
        </p:scale>
        <p:origin x="612" y="11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5" d="100"/>
          <a:sy n="85" d="100"/>
        </p:scale>
        <p:origin x="384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D77EC464-180C-4B6B-9426-94148B22EFEA}"/>
              </a:ext>
            </a:extLst>
          </p:cNvPr>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8EC91C4C-AF50-4841-BAA8-FE8EB6BD41C4}"/>
              </a:ext>
            </a:extLst>
          </p:cNvPr>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2EA9799-4956-413D-BCE1-6FF16979B97F}" type="datetimeFigureOut">
              <a:rPr lang="es-CO" smtClean="0"/>
              <a:t>12/08/2025</a:t>
            </a:fld>
            <a:endParaRPr lang="es-CO"/>
          </a:p>
        </p:txBody>
      </p:sp>
      <p:sp>
        <p:nvSpPr>
          <p:cNvPr id="4" name="Marcador de pie de página 3">
            <a:extLst>
              <a:ext uri="{FF2B5EF4-FFF2-40B4-BE49-F238E27FC236}">
                <a16:creationId xmlns:a16="http://schemas.microsoft.com/office/drawing/2014/main" id="{F2614A70-F304-4EA8-ABCA-EBCF73A3507A}"/>
              </a:ext>
            </a:extLst>
          </p:cNvPr>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F643D355-92C9-4A9B-A698-CCD1578EB5F5}"/>
              </a:ext>
            </a:extLst>
          </p:cNvPr>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36AFBC54-B8AB-4FAE-AB65-B89EE4630A8F}" type="slidenum">
              <a:rPr lang="es-CO" smtClean="0"/>
              <a:t>‹Nº›</a:t>
            </a:fld>
            <a:endParaRPr lang="es-CO"/>
          </a:p>
        </p:txBody>
      </p:sp>
    </p:spTree>
    <p:extLst>
      <p:ext uri="{BB962C8B-B14F-4D97-AF65-F5344CB8AC3E}">
        <p14:creationId xmlns:p14="http://schemas.microsoft.com/office/powerpoint/2010/main" val="5285038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3DE02990-A6AB-4213-B420-404A20E59F7F}" type="datetimeFigureOut">
              <a:rPr lang="es-CO" smtClean="0"/>
              <a:t>12/08/2025</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71117E-C91F-4BCB-B907-251B7F613742}" type="slidenum">
              <a:rPr lang="es-CO" smtClean="0"/>
              <a:t>‹Nº›</a:t>
            </a:fld>
            <a:endParaRPr lang="es-CO"/>
          </a:p>
        </p:txBody>
      </p:sp>
    </p:spTree>
    <p:extLst>
      <p:ext uri="{BB962C8B-B14F-4D97-AF65-F5344CB8AC3E}">
        <p14:creationId xmlns:p14="http://schemas.microsoft.com/office/powerpoint/2010/main" val="38431074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5271117E-C91F-4BCB-B907-251B7F613742}" type="slidenum">
              <a:rPr lang="es-CO" smtClean="0"/>
              <a:t>1</a:t>
            </a:fld>
            <a:endParaRPr lang="es-CO"/>
          </a:p>
        </p:txBody>
      </p:sp>
    </p:spTree>
    <p:extLst>
      <p:ext uri="{BB962C8B-B14F-4D97-AF65-F5344CB8AC3E}">
        <p14:creationId xmlns:p14="http://schemas.microsoft.com/office/powerpoint/2010/main" val="216477882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dirty="0"/>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692915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Imagen con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859365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ítulo y texto vertic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339388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3746123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Título 7">
            <a:extLst>
              <a:ext uri="{FF2B5EF4-FFF2-40B4-BE49-F238E27FC236}">
                <a16:creationId xmlns:a16="http://schemas.microsoft.com/office/drawing/2014/main" id="{C54DF608-6931-41AE-92BE-CF2F228C186D}"/>
              </a:ext>
            </a:extLst>
          </p:cNvPr>
          <p:cNvSpPr>
            <a:spLocks noGrp="1"/>
          </p:cNvSpPr>
          <p:nvPr>
            <p:ph type="title"/>
          </p:nvPr>
        </p:nvSpPr>
        <p:spPr/>
        <p:txBody>
          <a:bodyPr/>
          <a:lstStyle>
            <a:lvl1pPr>
              <a:defRPr>
                <a:solidFill>
                  <a:srgbClr val="0070C0"/>
                </a:solidFill>
              </a:defRPr>
            </a:lvl1pPr>
          </a:lstStyle>
          <a:p>
            <a:r>
              <a:rPr lang="es-ES"/>
              <a:t>Haga clic para modificar el estilo de título del patrón</a:t>
            </a:r>
            <a:endParaRPr lang="en-US"/>
          </a:p>
        </p:txBody>
      </p:sp>
      <p:sp>
        <p:nvSpPr>
          <p:cNvPr id="9" name="Marcador de fecha 8">
            <a:extLst>
              <a:ext uri="{FF2B5EF4-FFF2-40B4-BE49-F238E27FC236}">
                <a16:creationId xmlns:a16="http://schemas.microsoft.com/office/drawing/2014/main" id="{2734E854-772C-47F2-B482-E9B5453222D2}"/>
              </a:ext>
            </a:extLst>
          </p:cNvPr>
          <p:cNvSpPr>
            <a:spLocks noGrp="1"/>
          </p:cNvSpPr>
          <p:nvPr>
            <p:ph type="dt" sz="half" idx="10"/>
          </p:nvPr>
        </p:nvSpPr>
        <p:spPr/>
        <p:txBody>
          <a:bodyPr/>
          <a:lstStyle/>
          <a:p>
            <a:fld id="{E4BE6725-CAAA-4356-8325-39E40B4FA7D0}" type="datetimeFigureOut">
              <a:rPr lang="es-CO" smtClean="0"/>
              <a:t>12/08/2025</a:t>
            </a:fld>
            <a:endParaRPr lang="es-CO"/>
          </a:p>
        </p:txBody>
      </p:sp>
      <p:sp>
        <p:nvSpPr>
          <p:cNvPr id="10" name="Marcador de pie de página 9">
            <a:extLst>
              <a:ext uri="{FF2B5EF4-FFF2-40B4-BE49-F238E27FC236}">
                <a16:creationId xmlns:a16="http://schemas.microsoft.com/office/drawing/2014/main" id="{E8751B65-A422-4A65-9929-E0F761CA88F6}"/>
              </a:ext>
            </a:extLst>
          </p:cNvPr>
          <p:cNvSpPr>
            <a:spLocks noGrp="1"/>
          </p:cNvSpPr>
          <p:nvPr>
            <p:ph type="ftr" sz="quarter" idx="11"/>
          </p:nvPr>
        </p:nvSpPr>
        <p:spPr/>
        <p:txBody>
          <a:bodyPr/>
          <a:lstStyle/>
          <a:p>
            <a:endParaRPr lang="es-CO"/>
          </a:p>
        </p:txBody>
      </p:sp>
      <p:sp>
        <p:nvSpPr>
          <p:cNvPr id="11" name="Marcador de número de diapositiva 10">
            <a:extLst>
              <a:ext uri="{FF2B5EF4-FFF2-40B4-BE49-F238E27FC236}">
                <a16:creationId xmlns:a16="http://schemas.microsoft.com/office/drawing/2014/main" id="{7288F579-E24B-4093-AF49-B9A0D3D35DB9}"/>
              </a:ext>
            </a:extLst>
          </p:cNvPr>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89121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151305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2_Título y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70384"/>
            <a:ext cx="10515600" cy="720304"/>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838200" y="1825625"/>
            <a:ext cx="10515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2082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4BE6725-CAAA-4356-8325-39E40B4FA7D0}" type="datetimeFigureOut">
              <a:rPr lang="es-CO" smtClean="0"/>
              <a:t>12/08/2025</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8915726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6129617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4BE6725-CAAA-4356-8325-39E40B4FA7D0}" type="datetimeFigureOut">
              <a:rPr lang="es-CO" smtClean="0"/>
              <a:t>12/08/2025</a:t>
            </a:fld>
            <a:endParaRPr lang="es-CO"/>
          </a:p>
        </p:txBody>
      </p:sp>
      <p:sp>
        <p:nvSpPr>
          <p:cNvPr id="8" name="Footer Placeholder 7"/>
          <p:cNvSpPr>
            <a:spLocks noGrp="1"/>
          </p:cNvSpPr>
          <p:nvPr>
            <p:ph type="ftr" sz="quarter" idx="11"/>
          </p:nvPr>
        </p:nvSpPr>
        <p:spPr/>
        <p:txBody>
          <a:bodyPr/>
          <a:lstStyle/>
          <a:p>
            <a:endParaRPr lang="es-CO"/>
          </a:p>
        </p:txBody>
      </p:sp>
      <p:sp>
        <p:nvSpPr>
          <p:cNvPr id="9" name="Slide Number Placeholder 8"/>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74715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4BE6725-CAAA-4356-8325-39E40B4FA7D0}" type="datetimeFigureOut">
              <a:rPr lang="es-CO" smtClean="0"/>
              <a:t>12/08/2025</a:t>
            </a:fld>
            <a:endParaRPr lang="es-CO"/>
          </a:p>
        </p:txBody>
      </p:sp>
      <p:sp>
        <p:nvSpPr>
          <p:cNvPr id="4" name="Footer Placeholder 3"/>
          <p:cNvSpPr>
            <a:spLocks noGrp="1"/>
          </p:cNvSpPr>
          <p:nvPr>
            <p:ph type="ftr" sz="quarter" idx="11"/>
          </p:nvPr>
        </p:nvSpPr>
        <p:spPr/>
        <p:txBody>
          <a:bodyPr/>
          <a:lstStyle/>
          <a:p>
            <a:endParaRPr lang="es-CO"/>
          </a:p>
        </p:txBody>
      </p:sp>
      <p:sp>
        <p:nvSpPr>
          <p:cNvPr id="5" name="Slide Number Placeholder 4"/>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219225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BE6725-CAAA-4356-8325-39E40B4FA7D0}" type="datetimeFigureOut">
              <a:rPr lang="es-CO" smtClean="0"/>
              <a:t>12/08/2025</a:t>
            </a:fld>
            <a:endParaRPr lang="es-CO"/>
          </a:p>
        </p:txBody>
      </p:sp>
      <p:sp>
        <p:nvSpPr>
          <p:cNvPr id="3" name="Footer Placeholder 2"/>
          <p:cNvSpPr>
            <a:spLocks noGrp="1"/>
          </p:cNvSpPr>
          <p:nvPr>
            <p:ph type="ftr" sz="quarter" idx="11"/>
          </p:nvPr>
        </p:nvSpPr>
        <p:spPr/>
        <p:txBody>
          <a:bodyPr/>
          <a:lstStyle/>
          <a:p>
            <a:endParaRPr lang="es-CO"/>
          </a:p>
        </p:txBody>
      </p:sp>
      <p:sp>
        <p:nvSpPr>
          <p:cNvPr id="4" name="Slide Number Placeholder 3"/>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19850022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ido con títul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E4BE6725-CAAA-4356-8325-39E40B4FA7D0}" type="datetimeFigureOut">
              <a:rPr lang="es-CO" smtClean="0"/>
              <a:t>12/08/2025</a:t>
            </a:fld>
            <a:endParaRPr lang="es-CO"/>
          </a:p>
        </p:txBody>
      </p:sp>
      <p:sp>
        <p:nvSpPr>
          <p:cNvPr id="6" name="Footer Placeholder 5"/>
          <p:cNvSpPr>
            <a:spLocks noGrp="1"/>
          </p:cNvSpPr>
          <p:nvPr>
            <p:ph type="ftr" sz="quarter" idx="11"/>
          </p:nvPr>
        </p:nvSpPr>
        <p:spPr/>
        <p:txBody>
          <a:bodyPr/>
          <a:lstStyle/>
          <a:p>
            <a:endParaRPr lang="es-CO"/>
          </a:p>
        </p:txBody>
      </p:sp>
      <p:sp>
        <p:nvSpPr>
          <p:cNvPr id="7" name="Slide Number Placeholder 6"/>
          <p:cNvSpPr>
            <a:spLocks noGrp="1"/>
          </p:cNvSpPr>
          <p:nvPr>
            <p:ph type="sldNum" sz="quarter" idx="12"/>
          </p:nvPr>
        </p:nvSpPr>
        <p:spPr/>
        <p:txBody>
          <a:bodyPr/>
          <a:lstStyle/>
          <a:p>
            <a:fld id="{EAC83908-6AE0-4CBC-B4B5-E028BF982975}" type="slidenum">
              <a:rPr lang="es-CO" smtClean="0"/>
              <a:t>‹Nº›</a:t>
            </a:fld>
            <a:endParaRPr lang="es-CO"/>
          </a:p>
        </p:txBody>
      </p:sp>
    </p:spTree>
    <p:extLst>
      <p:ext uri="{BB962C8B-B14F-4D97-AF65-F5344CB8AC3E}">
        <p14:creationId xmlns:p14="http://schemas.microsoft.com/office/powerpoint/2010/main" val="2165233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970384"/>
            <a:ext cx="10515600" cy="675854"/>
          </a:xfrm>
          <a:prstGeom prst="rect">
            <a:avLst/>
          </a:prstGeom>
        </p:spPr>
        <p:txBody>
          <a:bodyPr vert="horz" lIns="91440" tIns="45720" rIns="91440" bIns="45720" rtlCol="0" anchor="ctr">
            <a:noAutofit/>
          </a:bodyPr>
          <a:lstStyle/>
          <a:p>
            <a:r>
              <a:rPr lang="es-ES" dirty="0"/>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E6725-CAAA-4356-8325-39E40B4FA7D0}" type="datetimeFigureOut">
              <a:rPr lang="es-CO" smtClean="0"/>
              <a:t>12/08/2025</a:t>
            </a:fld>
            <a:endParaRPr lang="es-CO"/>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C83908-6AE0-4CBC-B4B5-E028BF982975}" type="slidenum">
              <a:rPr lang="es-CO" smtClean="0"/>
              <a:t>‹Nº›</a:t>
            </a:fld>
            <a:endParaRPr lang="es-CO"/>
          </a:p>
        </p:txBody>
      </p:sp>
    </p:spTree>
    <p:extLst>
      <p:ext uri="{BB962C8B-B14F-4D97-AF65-F5344CB8AC3E}">
        <p14:creationId xmlns:p14="http://schemas.microsoft.com/office/powerpoint/2010/main" val="27332073"/>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1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688" r:id="rId13"/>
  </p:sldLayoutIdLst>
  <p:txStyles>
    <p:title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E64B22C1-DFED-49E8-8F2A-8A27B389265F}"/>
              </a:ext>
            </a:extLst>
          </p:cNvPr>
          <p:cNvSpPr txBox="1">
            <a:spLocks/>
          </p:cNvSpPr>
          <p:nvPr/>
        </p:nvSpPr>
        <p:spPr>
          <a:xfrm>
            <a:off x="2130398" y="3804501"/>
            <a:ext cx="4324456" cy="1979154"/>
          </a:xfrm>
          <a:prstGeom prst="rect">
            <a:avLst/>
          </a:prstGeom>
        </p:spPr>
        <p:txBody>
          <a:bodyPr anchor="b"/>
          <a:lstStyle>
            <a:lvl1pPr algn="l" defTabSz="914400" rtl="0" eaLnBrk="1" latinLnBrk="0" hangingPunct="1">
              <a:lnSpc>
                <a:spcPct val="90000"/>
              </a:lnSpc>
              <a:spcBef>
                <a:spcPct val="0"/>
              </a:spcBef>
              <a:buNone/>
              <a:defRPr sz="7200" b="1" kern="1200">
                <a:solidFill>
                  <a:schemeClr val="tx1"/>
                </a:solidFill>
                <a:latin typeface="Arial Rounded MT Bold" panose="020F0704030504030204" pitchFamily="34" charset="0"/>
                <a:ea typeface="+mj-ea"/>
                <a:cs typeface="+mj-cs"/>
              </a:defRPr>
            </a:lvl1pPr>
          </a:lstStyle>
          <a:p>
            <a:r>
              <a:rPr lang="es-CO" sz="5400" dirty="0" smtClean="0">
                <a:solidFill>
                  <a:schemeClr val="bg1"/>
                </a:solidFill>
              </a:rPr>
              <a:t>P</a:t>
            </a:r>
            <a:r>
              <a:rPr lang="es-CO" sz="3600" dirty="0" smtClean="0">
                <a:solidFill>
                  <a:schemeClr val="bg1"/>
                </a:solidFill>
              </a:rPr>
              <a:t>royecto: </a:t>
            </a:r>
            <a:r>
              <a:rPr lang="es-CO" sz="2800" b="0" dirty="0" smtClean="0">
                <a:solidFill>
                  <a:schemeClr val="bg1"/>
                </a:solidFill>
              </a:rPr>
              <a:t>Política </a:t>
            </a:r>
            <a:r>
              <a:rPr lang="es-CO" sz="2800" b="0" dirty="0">
                <a:solidFill>
                  <a:schemeClr val="bg1"/>
                </a:solidFill>
              </a:rPr>
              <a:t>Institucional para la educación mediada por TIC</a:t>
            </a:r>
          </a:p>
        </p:txBody>
      </p:sp>
      <p:sp>
        <p:nvSpPr>
          <p:cNvPr id="5" name="Title 1">
            <a:extLst>
              <a:ext uri="{FF2B5EF4-FFF2-40B4-BE49-F238E27FC236}">
                <a16:creationId xmlns:a16="http://schemas.microsoft.com/office/drawing/2014/main" id="{61A03A22-5E25-4D5F-929C-F09EB2E22223}"/>
              </a:ext>
            </a:extLst>
          </p:cNvPr>
          <p:cNvSpPr txBox="1">
            <a:spLocks/>
          </p:cNvSpPr>
          <p:nvPr/>
        </p:nvSpPr>
        <p:spPr>
          <a:xfrm>
            <a:off x="1303720" y="669940"/>
            <a:ext cx="5977813" cy="211491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4800" dirty="0">
                <a:solidFill>
                  <a:schemeClr val="bg1"/>
                </a:solidFill>
                <a:latin typeface="Asap Medium" panose="020F0604030102060203" pitchFamily="2" charset="0"/>
              </a:rPr>
              <a:t>Excelencia Académica para la Formación Integral</a:t>
            </a:r>
            <a:endParaRPr lang="es-ES" sz="3600" dirty="0">
              <a:solidFill>
                <a:schemeClr val="bg1"/>
              </a:solidFill>
              <a:latin typeface="Asap Medium" panose="020F0604030102060203" pitchFamily="2" charset="0"/>
            </a:endParaRPr>
          </a:p>
        </p:txBody>
      </p:sp>
      <p:sp>
        <p:nvSpPr>
          <p:cNvPr id="6" name="Title 1">
            <a:extLst>
              <a:ext uri="{FF2B5EF4-FFF2-40B4-BE49-F238E27FC236}">
                <a16:creationId xmlns:a16="http://schemas.microsoft.com/office/drawing/2014/main" id="{9F06EBA9-2D7D-495E-A223-1CDD07DAAED5}"/>
              </a:ext>
            </a:extLst>
          </p:cNvPr>
          <p:cNvSpPr txBox="1">
            <a:spLocks/>
          </p:cNvSpPr>
          <p:nvPr/>
        </p:nvSpPr>
        <p:spPr>
          <a:xfrm>
            <a:off x="7766177" y="914490"/>
            <a:ext cx="4076200" cy="1329036"/>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4400" b="1" kern="1200">
                <a:solidFill>
                  <a:schemeClr val="tx1"/>
                </a:solidFill>
                <a:latin typeface="Arial Rounded MT Bold" panose="020F0704030504030204" pitchFamily="34" charset="0"/>
                <a:ea typeface="+mj-ea"/>
                <a:cs typeface="+mj-cs"/>
              </a:defRPr>
            </a:lvl1pPr>
          </a:lstStyle>
          <a:p>
            <a:pPr algn="l"/>
            <a:r>
              <a:rPr lang="es-ES" sz="5400" dirty="0" smtClean="0">
                <a:solidFill>
                  <a:schemeClr val="bg1"/>
                </a:solidFill>
                <a:latin typeface="Asap Medium" panose="020F0604030102060203" pitchFamily="2" charset="0"/>
              </a:rPr>
              <a:t>2025 - 2028</a:t>
            </a:r>
            <a:endParaRPr lang="es-ES" sz="1800" dirty="0">
              <a:solidFill>
                <a:schemeClr val="bg1"/>
              </a:solidFill>
              <a:latin typeface="Asap Medium" panose="020F0604030102060203" pitchFamily="2" charset="0"/>
            </a:endParaRPr>
          </a:p>
        </p:txBody>
      </p:sp>
      <p:sp>
        <p:nvSpPr>
          <p:cNvPr id="8" name="Anillo 7"/>
          <p:cNvSpPr/>
          <p:nvPr/>
        </p:nvSpPr>
        <p:spPr>
          <a:xfrm>
            <a:off x="204412" y="4468314"/>
            <a:ext cx="1586753" cy="1442131"/>
          </a:xfrm>
          <a:prstGeom prst="donut">
            <a:avLst>
              <a:gd name="adj" fmla="val 14617"/>
            </a:avLst>
          </a:prstGeom>
          <a:solidFill>
            <a:srgbClr val="16305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sp>
        <p:nvSpPr>
          <p:cNvPr id="9" name="Subtitle 2">
            <a:extLst>
              <a:ext uri="{FF2B5EF4-FFF2-40B4-BE49-F238E27FC236}">
                <a16:creationId xmlns:a16="http://schemas.microsoft.com/office/drawing/2014/main" id="{C2CFDD0A-90DE-4286-B19C-4FCA0ECF311C}"/>
              </a:ext>
            </a:extLst>
          </p:cNvPr>
          <p:cNvSpPr txBox="1">
            <a:spLocks/>
          </p:cNvSpPr>
          <p:nvPr/>
        </p:nvSpPr>
        <p:spPr>
          <a:xfrm>
            <a:off x="536665" y="4794078"/>
            <a:ext cx="922245" cy="790601"/>
          </a:xfrm>
          <a:prstGeom prst="rect">
            <a:avLst/>
          </a:prstGeom>
        </p:spPr>
        <p:txBody>
          <a:bodyPr vert="horz" wrap="square" lIns="34290" tIns="17145" rIns="34290" bIns="3429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ct val="100000"/>
              </a:lnSpc>
            </a:pPr>
            <a:r>
              <a:rPr lang="es-ES" sz="4800" b="1" dirty="0" smtClean="0">
                <a:solidFill>
                  <a:schemeClr val="bg1"/>
                </a:solidFill>
                <a:latin typeface="Arial Rounded MT Bold" panose="020F0704030504030204" pitchFamily="34" charset="0"/>
                <a:ea typeface="+mj-ea"/>
                <a:cs typeface="+mj-cs"/>
              </a:rPr>
              <a:t>11</a:t>
            </a:r>
            <a:endParaRPr lang="es-ES" sz="4800" b="1" dirty="0">
              <a:solidFill>
                <a:schemeClr val="bg1"/>
              </a:solidFill>
              <a:latin typeface="Arial Rounded MT Bold" panose="020F0704030504030204" pitchFamily="34" charset="0"/>
              <a:ea typeface="+mj-ea"/>
              <a:cs typeface="+mj-cs"/>
            </a:endParaRPr>
          </a:p>
        </p:txBody>
      </p:sp>
      <p:pic>
        <p:nvPicPr>
          <p:cNvPr id="12" name="Imagen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440185" y="177857"/>
            <a:ext cx="1055100" cy="1025401"/>
          </a:xfrm>
          <a:prstGeom prst="rect">
            <a:avLst/>
          </a:prstGeom>
        </p:spPr>
      </p:pic>
      <p:pic>
        <p:nvPicPr>
          <p:cNvPr id="11" name="Imagen 10"/>
          <p:cNvPicPr/>
          <p:nvPr/>
        </p:nvPicPr>
        <p:blipFill>
          <a:blip r:embed="rId4" cstate="print">
            <a:extLst>
              <a:ext uri="{28A0092B-C50C-407E-A947-70E740481C1C}">
                <a14:useLocalDpi xmlns:a14="http://schemas.microsoft.com/office/drawing/2010/main" val="0"/>
              </a:ext>
            </a:extLst>
          </a:blip>
          <a:stretch>
            <a:fillRect/>
          </a:stretch>
        </p:blipFill>
        <p:spPr>
          <a:xfrm>
            <a:off x="6544235" y="2980159"/>
            <a:ext cx="4691887" cy="3248802"/>
          </a:xfrm>
          <a:prstGeom prst="teardrop">
            <a:avLst/>
          </a:prstGeom>
        </p:spPr>
      </p:pic>
    </p:spTree>
    <p:extLst>
      <p:ext uri="{BB962C8B-B14F-4D97-AF65-F5344CB8AC3E}">
        <p14:creationId xmlns:p14="http://schemas.microsoft.com/office/powerpoint/2010/main" val="1780678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8F9C17-DF16-4503-A23D-C04985936785}"/>
              </a:ext>
            </a:extLst>
          </p:cNvPr>
          <p:cNvSpPr>
            <a:spLocks noGrp="1"/>
          </p:cNvSpPr>
          <p:nvPr>
            <p:ph type="title"/>
          </p:nvPr>
        </p:nvSpPr>
        <p:spPr>
          <a:xfrm>
            <a:off x="2669241" y="154595"/>
            <a:ext cx="6853518" cy="720304"/>
          </a:xfrm>
        </p:spPr>
        <p:txBody>
          <a:bodyPr/>
          <a:lstStyle/>
          <a:p>
            <a:pPr algn="ctr"/>
            <a:r>
              <a:rPr lang="es-ES" sz="3600" dirty="0" smtClean="0">
                <a:solidFill>
                  <a:srgbClr val="CC3300"/>
                </a:solidFill>
                <a:effectLst>
                  <a:outerShdw blurRad="38100" dist="38100" dir="2700000" algn="tl">
                    <a:srgbClr val="000000">
                      <a:alpha val="43137"/>
                    </a:srgbClr>
                  </a:outerShdw>
                </a:effectLst>
              </a:rPr>
              <a:t>Información general del proyecto</a:t>
            </a:r>
            <a:endParaRPr lang="en-US" sz="3600" dirty="0">
              <a:solidFill>
                <a:srgbClr val="CC3300"/>
              </a:solidFill>
              <a:effectLst>
                <a:outerShdw blurRad="38100" dist="38100" dir="2700000" algn="tl">
                  <a:srgbClr val="000000">
                    <a:alpha val="43137"/>
                  </a:srgbClr>
                </a:outerShdw>
              </a:effectLst>
            </a:endParaRPr>
          </a:p>
        </p:txBody>
      </p:sp>
      <p:sp>
        <p:nvSpPr>
          <p:cNvPr id="5" name="Rectángulo 4"/>
          <p:cNvSpPr/>
          <p:nvPr/>
        </p:nvSpPr>
        <p:spPr>
          <a:xfrm rot="16200000">
            <a:off x="-1132827" y="3437605"/>
            <a:ext cx="2821058"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11. </a:t>
            </a:r>
            <a:r>
              <a:rPr lang="es-CO" sz="800" dirty="0">
                <a:solidFill>
                  <a:schemeClr val="bg1">
                    <a:lumMod val="50000"/>
                  </a:schemeClr>
                </a:solidFill>
                <a:latin typeface="Arial Rounded MT Bold" panose="020F0704030504030204" pitchFamily="34" charset="0"/>
              </a:rPr>
              <a:t>Política Institucional para la educación mediada por TIC</a:t>
            </a:r>
            <a:endParaRPr lang="es-CO" sz="800" dirty="0">
              <a:solidFill>
                <a:schemeClr val="bg1">
                  <a:lumMod val="50000"/>
                </a:schemeClr>
              </a:solidFill>
              <a:latin typeface="Arial Rounded MT Bold" panose="020F0704030504030204" pitchFamily="34" charset="0"/>
            </a:endParaRPr>
          </a:p>
        </p:txBody>
      </p:sp>
      <p:pic>
        <p:nvPicPr>
          <p:cNvPr id="6" name="Imagen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graphicFrame>
        <p:nvGraphicFramePr>
          <p:cNvPr id="7" name="Tabla 6"/>
          <p:cNvGraphicFramePr>
            <a:graphicFrameLocks noGrp="1"/>
          </p:cNvGraphicFramePr>
          <p:nvPr>
            <p:extLst>
              <p:ext uri="{D42A27DB-BD31-4B8C-83A1-F6EECF244321}">
                <p14:modId xmlns:p14="http://schemas.microsoft.com/office/powerpoint/2010/main" val="3326223565"/>
              </p:ext>
            </p:extLst>
          </p:nvPr>
        </p:nvGraphicFramePr>
        <p:xfrm>
          <a:off x="851586" y="1047553"/>
          <a:ext cx="9807386" cy="4837176"/>
        </p:xfrm>
        <a:graphic>
          <a:graphicData uri="http://schemas.openxmlformats.org/drawingml/2006/table">
            <a:tbl>
              <a:tblPr firstRow="1" firstCol="1" bandRow="1"/>
              <a:tblGrid>
                <a:gridCol w="2563905">
                  <a:extLst>
                    <a:ext uri="{9D8B030D-6E8A-4147-A177-3AD203B41FA5}">
                      <a16:colId xmlns:a16="http://schemas.microsoft.com/office/drawing/2014/main" val="2575989281"/>
                    </a:ext>
                  </a:extLst>
                </a:gridCol>
                <a:gridCol w="7243481">
                  <a:extLst>
                    <a:ext uri="{9D8B030D-6E8A-4147-A177-3AD203B41FA5}">
                      <a16:colId xmlns:a16="http://schemas.microsoft.com/office/drawing/2014/main" val="3616048258"/>
                    </a:ext>
                  </a:extLst>
                </a:gridCol>
              </a:tblGrid>
              <a:tr h="8128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Código del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SimSun" panose="02010600030101010101" pitchFamily="2" charset="-122"/>
                          <a:cs typeface="Calibri" panose="020F0502020204030204" pitchFamily="34" charset="0"/>
                        </a:rPr>
                        <a:t>(PDI2028 – CEA - 11)</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1646349"/>
                  </a:ext>
                </a:extLst>
              </a:tr>
              <a:tr h="8699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Dependencia responsable del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Univirtual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49637020"/>
                  </a:ext>
                </a:extLst>
              </a:tr>
              <a:tr h="12890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Pilar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Excelencia Académica para la Formación Integral </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0946061"/>
                  </a:ext>
                </a:extLst>
              </a:tr>
              <a:tr h="15176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Coordinador Pilar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Vicerrectoría Académica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4625854"/>
                  </a:ext>
                </a:extLst>
              </a:tr>
              <a:tr h="6667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Consolidación de la educación virtual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005552"/>
                  </a:ext>
                </a:extLst>
              </a:tr>
              <a:tr h="135255">
                <a:tc rowSpan="3">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Procesos asociados </a:t>
                      </a:r>
                      <a:b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b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(Sistema Integral de Gestión)</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Misionales - Docencia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9928414"/>
                  </a:ext>
                </a:extLst>
              </a:tr>
              <a:tr h="4445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Estratégico - Direccionamiento Institucional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3339229"/>
                  </a:ext>
                </a:extLst>
              </a:tr>
              <a:tr h="4445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De apoyo - Administración institucional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5019331"/>
                  </a:ext>
                </a:extLst>
              </a:tr>
              <a:tr h="44450">
                <a:tc rowSpan="3">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Factores de calidad institucional a los que apunta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2. Estudiantes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439222433"/>
                  </a:ext>
                </a:extLst>
              </a:tr>
              <a:tr h="14351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Procesos académicos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4166957345"/>
                  </a:ext>
                </a:extLst>
              </a:tr>
              <a:tr h="44450">
                <a:tc vMerge="1">
                  <a:txBody>
                    <a:bodyPr/>
                    <a:lstStyle/>
                    <a:p>
                      <a:endParaRPr lang="es-CO"/>
                    </a:p>
                  </a:txBody>
                  <a:tcPr/>
                </a:tc>
                <a:tc>
                  <a:txBody>
                    <a:bodyPr/>
                    <a:lstStyle/>
                    <a:p>
                      <a:pPr>
                        <a:lnSpc>
                          <a:spcPct val="115000"/>
                        </a:lnSpc>
                        <a:spcAft>
                          <a:spcPts val="0"/>
                        </a:spcAft>
                      </a:pPr>
                      <a:r>
                        <a:rPr lang="es-CO" sz="120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5. Visibilidad  nacional e internacional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915429367"/>
                  </a:ext>
                </a:extLst>
              </a:tr>
              <a:tr h="4445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Estándares de calidad (Modelo de acreditación internacional Sello Sofía)</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4. Recursos materiales y servicios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880422934"/>
                  </a:ext>
                </a:extLst>
              </a:tr>
              <a:tr h="44450">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Otras instancias o dependencias participantes </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Facultades - Programas Académicos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8173021"/>
                  </a:ext>
                </a:extLst>
              </a:tr>
              <a:tr h="19875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Actores o entidades externas a la UTP que participan en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No Aplica </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3588801"/>
                  </a:ext>
                </a:extLst>
              </a:tr>
              <a:tr h="44450">
                <a:tc rowSpan="4">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Programas a los cuales le aporta indirectamente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Gestión curricular</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93752082"/>
                  </a:ext>
                </a:extLst>
              </a:tr>
              <a:tr h="44450">
                <a:tc vMerge="1">
                  <a:txBody>
                    <a:bodyPr/>
                    <a:lstStyle/>
                    <a:p>
                      <a:endParaRPr lang="es-CO"/>
                    </a:p>
                  </a:txBody>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Gestión de egresados</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06054554"/>
                  </a:ext>
                </a:extLst>
              </a:tr>
              <a:tr h="44450">
                <a:tc vMerge="1">
                  <a:txBody>
                    <a:bodyPr/>
                    <a:lstStyle/>
                    <a:p>
                      <a:endParaRPr lang="es-CO"/>
                    </a:p>
                  </a:txBody>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Consolidación de la Extensión institucional con impacto en la sociedad y reconocimiento nacional e internacional</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8682268"/>
                  </a:ext>
                </a:extLst>
              </a:tr>
              <a:tr h="44450">
                <a:tc vMerge="1">
                  <a:txBody>
                    <a:bodyPr/>
                    <a:lstStyle/>
                    <a:p>
                      <a:endParaRPr lang="es-CO"/>
                    </a:p>
                  </a:txBody>
                  <a:tcPr/>
                </a:tc>
                <a:tc>
                  <a:txBody>
                    <a:bodyPr/>
                    <a:lstStyle/>
                    <a:p>
                      <a:pPr>
                        <a:lnSpc>
                          <a:spcPct val="115000"/>
                        </a:lnSpc>
                        <a:spcAft>
                          <a:spcPts val="0"/>
                        </a:spcAft>
                      </a:pPr>
                      <a:r>
                        <a:rPr lang="es-CO" sz="1200">
                          <a:effectLst/>
                          <a:latin typeface="Arial Narrow" panose="020B0606020202030204" pitchFamily="34" charset="0"/>
                          <a:ea typeface="Times New Roman" panose="02020603050405020304" pitchFamily="18" charset="0"/>
                          <a:cs typeface="Calibri" panose="020F0502020204030204" pitchFamily="34" charset="0"/>
                        </a:rPr>
                        <a:t>Internacionalización integral de la Universidad</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1352353"/>
                  </a:ext>
                </a:extLst>
              </a:tr>
              <a:tr h="46355">
                <a:tc>
                  <a:txBody>
                    <a:bodyPr/>
                    <a:lstStyle/>
                    <a:p>
                      <a:pPr>
                        <a:lnSpc>
                          <a:spcPct val="115000"/>
                        </a:lnSpc>
                        <a:spcAft>
                          <a:spcPts val="0"/>
                        </a:spcAft>
                      </a:pPr>
                      <a:r>
                        <a:rPr lang="es-CO" sz="120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Objetivos de Desarrollo Sostenible (ODS) a los cuales le aporta el proyecto</a:t>
                      </a:r>
                      <a:endParaRPr lang="es-CO" sz="180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nSpc>
                          <a:spcPct val="115000"/>
                        </a:lnSpc>
                        <a:spcAft>
                          <a:spcPts val="0"/>
                        </a:spcAft>
                      </a:pPr>
                      <a:r>
                        <a:rPr lang="es-CO" sz="1200" dirty="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4. Garantizar una educación inclusiva, equitativa y de calidad y promover oportunidades de aprendizaje durante toda la vida para todos</a:t>
                      </a:r>
                      <a:endParaRPr lang="es-CO" sz="1800" dirty="0">
                        <a:effectLst/>
                        <a:latin typeface="Times New Roman" panose="02020603050405020304" pitchFamily="18" charset="0"/>
                        <a:ea typeface="SimSun" panose="02010600030101010101" pitchFamily="2" charset="-122"/>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70068390"/>
                  </a:ext>
                </a:extLst>
              </a:tr>
            </a:tbl>
          </a:graphicData>
        </a:graphic>
      </p:graphicFrame>
    </p:spTree>
    <p:extLst>
      <p:ext uri="{BB962C8B-B14F-4D97-AF65-F5344CB8AC3E}">
        <p14:creationId xmlns:p14="http://schemas.microsoft.com/office/powerpoint/2010/main" val="36659132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767216" y="1153272"/>
            <a:ext cx="10573138" cy="1249269"/>
          </a:xfrm>
        </p:spPr>
        <p:txBody>
          <a:bodyPr>
            <a:noAutofit/>
          </a:bodyPr>
          <a:lstStyle/>
          <a:p>
            <a:pPr marL="0" indent="0" algn="just">
              <a:buNone/>
            </a:pPr>
            <a:r>
              <a:rPr lang="es-CO" sz="1200" dirty="0">
                <a:latin typeface="Arial Narrow" panose="020B0606020202030204" pitchFamily="34" charset="0"/>
              </a:rPr>
              <a:t>La Universidad Tecnológica de Pereira cuenta actualmente con 3 programas académicos que se ofrecen en modalidad virtual, dos (2) de ellos para posgrado y uno (1) en pregrado, facilitando el acceso a la educación a regiones distantes geográficamente, se debe ampliar la oferta de programas virtuales o híbridos que faciliten el acceso, amplíen las posibilidades educativas flexibilizando tiempos de acceso y rutas de aprendizaje. </a:t>
            </a:r>
            <a:r>
              <a:rPr lang="es-CO" sz="1200" dirty="0" smtClean="0">
                <a:latin typeface="Arial Narrow" panose="020B0606020202030204" pitchFamily="34" charset="0"/>
              </a:rPr>
              <a:t>Igualmente </a:t>
            </a:r>
            <a:r>
              <a:rPr lang="es-CO" sz="1200" dirty="0">
                <a:latin typeface="Arial Narrow" panose="020B0606020202030204" pitchFamily="34" charset="0"/>
              </a:rPr>
              <a:t>se hace necesario ampliar la oferta de asignaturas virtuales o híbridas en alianza con los programas académicos presenciales que brinden alternativas educativas, rutas de aprendizaje y nuevos espacios de </a:t>
            </a:r>
            <a:r>
              <a:rPr lang="es-CO" sz="1200" dirty="0" smtClean="0">
                <a:latin typeface="Arial Narrow" panose="020B0606020202030204" pitchFamily="34" charset="0"/>
              </a:rPr>
              <a:t>formación</a:t>
            </a:r>
            <a:r>
              <a:rPr lang="es-CO" sz="1200" dirty="0">
                <a:latin typeface="Arial Narrow" panose="020B0606020202030204" pitchFamily="34" charset="0"/>
              </a:rPr>
              <a:t>.</a:t>
            </a:r>
            <a:r>
              <a:rPr lang="es-CO" sz="1400" dirty="0">
                <a:latin typeface="Arial Narrow" panose="020B0606020202030204" pitchFamily="34" charset="0"/>
              </a:rPr>
              <a:t> </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Identificación </a:t>
            </a:r>
            <a:r>
              <a:rPr lang="es-CO" sz="3600" dirty="0">
                <a:solidFill>
                  <a:srgbClr val="CC3300"/>
                </a:solidFill>
                <a:effectLst>
                  <a:outerShdw blurRad="38100" dist="38100" dir="2700000" algn="tl">
                    <a:srgbClr val="000000">
                      <a:alpha val="43137"/>
                    </a:srgbClr>
                  </a:outerShdw>
                </a:effectLst>
              </a:rPr>
              <a:t>del problema, necesidad u oportunidad </a:t>
            </a:r>
          </a:p>
        </p:txBody>
      </p:sp>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9" name="Rectángulo 8"/>
          <p:cNvSpPr/>
          <p:nvPr/>
        </p:nvSpPr>
        <p:spPr>
          <a:xfrm rot="16200000">
            <a:off x="-1132827" y="3437605"/>
            <a:ext cx="2821058"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11. </a:t>
            </a:r>
            <a:r>
              <a:rPr lang="es-CO" sz="800" dirty="0">
                <a:solidFill>
                  <a:schemeClr val="bg1">
                    <a:lumMod val="50000"/>
                  </a:schemeClr>
                </a:solidFill>
                <a:latin typeface="Arial Rounded MT Bold" panose="020F0704030504030204" pitchFamily="34" charset="0"/>
              </a:rPr>
              <a:t>Política Institucional para la educación mediada por TIC</a:t>
            </a:r>
            <a:endParaRPr lang="es-CO" sz="800" dirty="0">
              <a:solidFill>
                <a:schemeClr val="bg1">
                  <a:lumMod val="50000"/>
                </a:schemeClr>
              </a:solidFill>
              <a:latin typeface="Arial Rounded MT Bold" panose="020F0704030504030204" pitchFamily="34" charset="0"/>
            </a:endParaRPr>
          </a:p>
        </p:txBody>
      </p:sp>
      <p:graphicFrame>
        <p:nvGraphicFramePr>
          <p:cNvPr id="3" name="Tabla 2"/>
          <p:cNvGraphicFramePr>
            <a:graphicFrameLocks noGrp="1"/>
          </p:cNvGraphicFramePr>
          <p:nvPr>
            <p:extLst>
              <p:ext uri="{D42A27DB-BD31-4B8C-83A1-F6EECF244321}">
                <p14:modId xmlns:p14="http://schemas.microsoft.com/office/powerpoint/2010/main" val="3360979389"/>
              </p:ext>
            </p:extLst>
          </p:nvPr>
        </p:nvGraphicFramePr>
        <p:xfrm>
          <a:off x="1256463" y="1990165"/>
          <a:ext cx="9594644" cy="4784598"/>
        </p:xfrm>
        <a:graphic>
          <a:graphicData uri="http://schemas.openxmlformats.org/drawingml/2006/table">
            <a:tbl>
              <a:tblPr firstRow="1" firstCol="1" bandRow="1"/>
              <a:tblGrid>
                <a:gridCol w="1831234">
                  <a:extLst>
                    <a:ext uri="{9D8B030D-6E8A-4147-A177-3AD203B41FA5}">
                      <a16:colId xmlns:a16="http://schemas.microsoft.com/office/drawing/2014/main" val="3457323658"/>
                    </a:ext>
                  </a:extLst>
                </a:gridCol>
                <a:gridCol w="2991862">
                  <a:extLst>
                    <a:ext uri="{9D8B030D-6E8A-4147-A177-3AD203B41FA5}">
                      <a16:colId xmlns:a16="http://schemas.microsoft.com/office/drawing/2014/main" val="1796166437"/>
                    </a:ext>
                  </a:extLst>
                </a:gridCol>
                <a:gridCol w="4771548">
                  <a:extLst>
                    <a:ext uri="{9D8B030D-6E8A-4147-A177-3AD203B41FA5}">
                      <a16:colId xmlns:a16="http://schemas.microsoft.com/office/drawing/2014/main" val="4248024509"/>
                    </a:ext>
                  </a:extLst>
                </a:gridCol>
              </a:tblGrid>
              <a:tr h="131410">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Problema Central</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directas</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Causas Indirectas</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14287790"/>
                  </a:ext>
                </a:extLst>
              </a:tr>
              <a:tr h="0">
                <a:tc rowSpan="7">
                  <a:txBody>
                    <a:bodyPr/>
                    <a:lstStyle/>
                    <a:p>
                      <a:pPr algn="ctr">
                        <a:lnSpc>
                          <a:spcPct val="115000"/>
                        </a:lnSpc>
                        <a:spcAft>
                          <a:spcPts val="0"/>
                        </a:spcAft>
                      </a:pPr>
                      <a:r>
                        <a:rPr lang="es-CO" sz="1050">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Ausencia de una Política institucional  que defina y regule los procesos académico-administrativos y garantice la operación y proyección estratégica de la educación virtual en la Universidad Tecnológica de Pereira</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Normatividad institucional desactualizada frente a las nuevas modalidades educativas ( Virtual e híbrida)</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Modelo centrado en la oferta de programas presenciales </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Débil integración de nuevas modalidades educativas ( Virtual  e híbrida) para la oferta académica de la UTP</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5541112"/>
                  </a:ext>
                </a:extLst>
              </a:tr>
              <a:tr h="153365">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Ausencia de una unidad formal  que centralice e integre capacidades académicas, administrativas y tecnológicas necesarias para garantizar la operación y proyección de la educación virtual en la UTP </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Limitada asignación de recursos humanos, tecnológicos y financieros, para garantizar la operación y proyección de nuevas modalidades para la oferta académica. </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57091079"/>
                  </a:ext>
                </a:extLst>
              </a:tr>
              <a:tr h="237845">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Infraestructura física y tecnológica insuficientes</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No hay un plan de acción institucional para la compra y actualización de equipos para la educación virtual, híbrida para  la oferta de asignaturas.</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No hay espacios adecuados para el ofrecimiento de clases virtuales, videoconferencias o seminarios especializados.</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3.3 No hay espacios suficientes para la construcción de proyectos virtuales.</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3.4 No existe suficiente capacidad en las licencias de software para atender la demanda.</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0161351"/>
                  </a:ext>
                </a:extLst>
              </a:tr>
              <a:tr h="131410">
                <a:tc vMerge="1">
                  <a:txBody>
                    <a:bodyPr/>
                    <a:lstStyle/>
                    <a:p>
                      <a:endParaRPr lang="es-CO"/>
                    </a:p>
                  </a:txBody>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directos</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tc>
                  <a:txBody>
                    <a:bodyPr/>
                    <a:lstStyle/>
                    <a:p>
                      <a:pPr algn="ctr">
                        <a:lnSpc>
                          <a:spcPct val="115000"/>
                        </a:lnSpc>
                        <a:spcAft>
                          <a:spcPts val="0"/>
                        </a:spcAft>
                      </a:pPr>
                      <a:r>
                        <a:rPr lang="es-CO" sz="1050" b="1">
                          <a:solidFill>
                            <a:srgbClr val="000000"/>
                          </a:solidFill>
                          <a:effectLst/>
                          <a:latin typeface="Arial Narrow" panose="020B0606020202030204" pitchFamily="34" charset="0"/>
                          <a:ea typeface="Times New Roman" panose="02020603050405020304" pitchFamily="18" charset="0"/>
                          <a:cs typeface="Calibri" panose="020F0502020204030204" pitchFamily="34" charset="0"/>
                        </a:rPr>
                        <a:t>Efectos indirectos</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BE4D5"/>
                    </a:solidFill>
                  </a:tcPr>
                </a:tc>
                <a:extLst>
                  <a:ext uri="{0D108BD9-81ED-4DB2-BD59-A6C34878D82A}">
                    <a16:rowId xmlns:a16="http://schemas.microsoft.com/office/drawing/2014/main" val="3339492851"/>
                  </a:ext>
                </a:extLst>
              </a:tr>
              <a:tr h="0">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 Ausencia normativa para la operación eficiente de nuevas modalidades educativas (híbridos y virtuales)</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1.1 Ineficiencia en la administración, operación y proyección presupuestal   de la Educación Virtual e híbrida</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1.2 Oferta educativa virtual no adaptada a las dinámicas pertinentes de las modalidades digitales </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92423533"/>
                  </a:ext>
                </a:extLst>
              </a:tr>
              <a:tr h="304308">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 Ineficiencia en la asignación de recursos humanos, tecnológicos y pedagógicos , se duplican funciones o se omiten tareas clave </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2.1 Débil articulación entre áreas académicas, administrativas y tecnológicas para operar programas virtuales.</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
                      </a:r>
                      <a:b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2.2 Poco crecimiento de la modalidad virtual en la Universidad Tecnológica de Pereira </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3587564"/>
                  </a:ext>
                </a:extLst>
              </a:tr>
              <a:tr h="0">
                <a:tc vMerge="1">
                  <a:txBody>
                    <a:bodyPr/>
                    <a:lstStyle/>
                    <a:p>
                      <a:endParaRPr lang="es-CO"/>
                    </a:p>
                  </a:txBody>
                  <a:tcPr/>
                </a:tc>
                <a:tc>
                  <a:txBody>
                    <a:bodyPr/>
                    <a:lstStyle/>
                    <a:p>
                      <a:pPr>
                        <a:lnSpc>
                          <a:spcPct val="115000"/>
                        </a:lnSpc>
                        <a:spcAft>
                          <a:spcPts val="0"/>
                        </a:spcAft>
                      </a:pPr>
                      <a:r>
                        <a:rPr lang="es-CO" sz="105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 Programas académicos presenciales sin procesos de formación virtual</a:t>
                      </a:r>
                      <a:endParaRPr lang="es-CO" sz="105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0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3.1. Limita la flexibilización de currículo.</a:t>
                      </a:r>
                      <a:br>
                        <a:rPr lang="es-CO" sz="10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br>
                      <a:r>
                        <a:rPr lang="es-CO" sz="1050" dirty="0">
                          <a:solidFill>
                            <a:srgbClr val="000000"/>
                          </a:solidFill>
                          <a:effectLst/>
                          <a:latin typeface="Arial Narrow" panose="020B0606020202030204" pitchFamily="34" charset="0"/>
                          <a:ea typeface="SimSun" panose="02010600030101010101" pitchFamily="2" charset="-122"/>
                          <a:cs typeface="Calibri" panose="020F0502020204030204" pitchFamily="34" charset="0"/>
                        </a:rPr>
                        <a:t>3.2. Se limita el acceso a otras posibilidades educativas</a:t>
                      </a:r>
                      <a:endParaRPr lang="es-CO" sz="1050" dirty="0">
                        <a:effectLst/>
                        <a:latin typeface="Times New Roman" panose="02020603050405020304" pitchFamily="18" charset="0"/>
                        <a:ea typeface="SimSun" panose="02010600030101010101" pitchFamily="2" charset="-122"/>
                      </a:endParaRPr>
                    </a:p>
                  </a:txBody>
                  <a:tcPr marL="27875" marR="2787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84488540"/>
                  </a:ext>
                </a:extLst>
              </a:tr>
            </a:tbl>
          </a:graphicData>
        </a:graphic>
      </p:graphicFrame>
    </p:spTree>
    <p:extLst>
      <p:ext uri="{BB962C8B-B14F-4D97-AF65-F5344CB8AC3E}">
        <p14:creationId xmlns:p14="http://schemas.microsoft.com/office/powerpoint/2010/main" val="35084011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Conector recto 26"/>
          <p:cNvCxnSpPr/>
          <p:nvPr/>
        </p:nvCxnSpPr>
        <p:spPr>
          <a:xfrm>
            <a:off x="6420370" y="3441908"/>
            <a:ext cx="2538303"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5" name="Conector recto 24"/>
          <p:cNvCxnSpPr/>
          <p:nvPr/>
        </p:nvCxnSpPr>
        <p:spPr>
          <a:xfrm>
            <a:off x="6428369" y="2866490"/>
            <a:ext cx="2538303"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4" name="Conector recto 3"/>
          <p:cNvCxnSpPr/>
          <p:nvPr/>
        </p:nvCxnSpPr>
        <p:spPr>
          <a:xfrm>
            <a:off x="6412372" y="2355039"/>
            <a:ext cx="2538303" cy="0"/>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746825" y="1715088"/>
            <a:ext cx="4994131" cy="2974800"/>
          </a:xfrm>
        </p:spPr>
        <p:txBody>
          <a:bodyPr>
            <a:noAutofit/>
          </a:bodyPr>
          <a:lstStyle/>
          <a:p>
            <a:pPr marL="0" indent="0" algn="just">
              <a:buNone/>
            </a:pPr>
            <a:r>
              <a:rPr lang="es-CO" sz="2000" dirty="0">
                <a:latin typeface="Arial Narrow" panose="020B0606020202030204" pitchFamily="34" charset="0"/>
              </a:rPr>
              <a:t>La creación de nuevos programas académicos virtuales, creación de procesos de educación virtual integrado a los currículos y el fomento de prácticas educativas integrando TIC da cuenta de una serie de nuevas posibilidades educativas, entre ellas lo que se ha mencionado como "Pedagogía 2.0", más incluyente, flexible y útil. Este proyecto brindará a los estudiantes la opción de permanecer en sus estudios administrando su tiempo, espacio y recursos con asignaturas virtuales ofrecidas por los programas actuales. Igualmente, la creación de programas virtuales permitirá a la institución hacer presencia virtual en regiones geográficas distantes y brindará una opción de acceso a estudiantes con limitaciones de tiempo o lugar.</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Descripción del proyecto</a:t>
            </a:r>
            <a:endParaRPr lang="es-CO" sz="3600" dirty="0">
              <a:solidFill>
                <a:srgbClr val="CC3300"/>
              </a:solidFill>
              <a:effectLst>
                <a:outerShdw blurRad="38100" dist="38100" dir="2700000" algn="tl">
                  <a:srgbClr val="000000">
                    <a:alpha val="43137"/>
                  </a:srgbClr>
                </a:outerShdw>
              </a:effectLst>
            </a:endParaRPr>
          </a:p>
        </p:txBody>
      </p:sp>
      <p:sp>
        <p:nvSpPr>
          <p:cNvPr id="19" name="CuadroTexto 18"/>
          <p:cNvSpPr txBox="1"/>
          <p:nvPr/>
        </p:nvSpPr>
        <p:spPr>
          <a:xfrm>
            <a:off x="6172898" y="1396691"/>
            <a:ext cx="2304616" cy="63679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s-CO" sz="2800" b="1" dirty="0">
                <a:solidFill>
                  <a:schemeClr val="accent1">
                    <a:lumMod val="50000"/>
                  </a:schemeClr>
                </a:solidFill>
                <a:effectLst>
                  <a:outerShdw blurRad="38100" dist="38100" dir="2700000" algn="tl">
                    <a:srgbClr val="000000">
                      <a:alpha val="43137"/>
                    </a:srgbClr>
                  </a:outerShdw>
                </a:effectLst>
                <a:latin typeface="+mj-lt"/>
                <a:ea typeface="+mj-ea"/>
                <a:cs typeface="+mj-cs"/>
              </a:rPr>
              <a:t>Involucrados</a:t>
            </a:r>
          </a:p>
        </p:txBody>
      </p:sp>
      <p:grpSp>
        <p:nvGrpSpPr>
          <p:cNvPr id="8" name="Grupo 7"/>
          <p:cNvGrpSpPr/>
          <p:nvPr/>
        </p:nvGrpSpPr>
        <p:grpSpPr>
          <a:xfrm>
            <a:off x="6655756" y="2196343"/>
            <a:ext cx="4668599" cy="342777"/>
            <a:chOff x="481236" y="1624130"/>
            <a:chExt cx="4001276" cy="666178"/>
          </a:xfrm>
        </p:grpSpPr>
        <p:sp>
          <p:nvSpPr>
            <p:cNvPr id="16" name="Rectángulo redondeado 15"/>
            <p:cNvSpPr/>
            <p:nvPr/>
          </p:nvSpPr>
          <p:spPr>
            <a:xfrm>
              <a:off x="481236" y="1624130"/>
              <a:ext cx="4001276" cy="666178"/>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7" name="CuadroTexto 16"/>
            <p:cNvSpPr txBox="1"/>
            <p:nvPr/>
          </p:nvSpPr>
          <p:spPr>
            <a:xfrm>
              <a:off x="500748" y="1643642"/>
              <a:ext cx="3962252" cy="627154"/>
            </a:xfrm>
            <a:prstGeom prst="rect">
              <a:avLst/>
            </a:prstGeom>
            <a:solidFill>
              <a:schemeClr val="bg1"/>
            </a:solidFill>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u="none" kern="1200" dirty="0" smtClean="0">
                  <a:solidFill>
                    <a:schemeClr val="tx2">
                      <a:lumMod val="50000"/>
                    </a:schemeClr>
                  </a:solidFill>
                  <a:latin typeface="Arial Narrow" panose="020B0606020202030204" pitchFamily="34" charset="0"/>
                  <a:cs typeface="Khmer UI" panose="020B0502040204020203" pitchFamily="34" charset="0"/>
                </a:rPr>
                <a:t>Unidades organizacionales: </a:t>
              </a:r>
              <a:r>
                <a:rPr lang="es-CO" sz="900" dirty="0">
                  <a:latin typeface="Arial Narrow" panose="020B0606020202030204" pitchFamily="34" charset="0"/>
                  <a:ea typeface="Times New Roman" panose="02020603050405020304" pitchFamily="18" charset="0"/>
                  <a:cs typeface="Calibri" panose="020F0502020204030204" pitchFamily="34" charset="0"/>
                </a:rPr>
                <a:t>Facultades - Programas Académicos</a:t>
              </a:r>
              <a:endParaRPr lang="es-CO" sz="1100" dirty="0">
                <a:latin typeface="Times New Roman" panose="02020603050405020304" pitchFamily="18" charset="0"/>
                <a:ea typeface="SimSun" panose="02010600030101010101" pitchFamily="2" charset="-122"/>
              </a:endParaRPr>
            </a:p>
          </p:txBody>
        </p:sp>
      </p:grpSp>
      <p:grpSp>
        <p:nvGrpSpPr>
          <p:cNvPr id="9" name="Grupo 8"/>
          <p:cNvGrpSpPr/>
          <p:nvPr/>
        </p:nvGrpSpPr>
        <p:grpSpPr>
          <a:xfrm>
            <a:off x="6684040" y="2692474"/>
            <a:ext cx="4677559" cy="332863"/>
            <a:chOff x="472275" y="2459414"/>
            <a:chExt cx="4022445" cy="516696"/>
          </a:xfrm>
          <a:solidFill>
            <a:schemeClr val="bg1"/>
          </a:solidFill>
        </p:grpSpPr>
        <p:sp>
          <p:nvSpPr>
            <p:cNvPr id="14" name="Rectángulo redondeado 13"/>
            <p:cNvSpPr/>
            <p:nvPr/>
          </p:nvSpPr>
          <p:spPr>
            <a:xfrm>
              <a:off x="472275" y="2459414"/>
              <a:ext cx="4022445" cy="516696"/>
            </a:xfrm>
            <a:prstGeom prst="roundRect">
              <a:avLst>
                <a:gd name="adj" fmla="val 10000"/>
              </a:avLst>
            </a:prstGeom>
            <a:grpFill/>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CuadroTexto 14"/>
            <p:cNvSpPr txBox="1"/>
            <p:nvPr/>
          </p:nvSpPr>
          <p:spPr>
            <a:xfrm>
              <a:off x="487409" y="2474548"/>
              <a:ext cx="3992177" cy="486428"/>
            </a:xfrm>
            <a:prstGeom prst="rect">
              <a:avLst/>
            </a:prstGeom>
            <a:grpFill/>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a:lnSpc>
                  <a:spcPct val="115000"/>
                </a:lnSpc>
                <a:spcAft>
                  <a:spcPts val="0"/>
                </a:spcAft>
              </a:pPr>
              <a:r>
                <a:rPr lang="es-CO" sz="1100" b="1" kern="1200" dirty="0" smtClean="0">
                  <a:solidFill>
                    <a:schemeClr val="tx2">
                      <a:lumMod val="50000"/>
                    </a:schemeClr>
                  </a:solidFill>
                  <a:latin typeface="Arial Narrow" panose="020B0606020202030204" pitchFamily="34" charset="0"/>
                  <a:cs typeface="Khmer UI" panose="020B0502040204020203" pitchFamily="34" charset="0"/>
                </a:rPr>
                <a:t>Entidades externas a la UTP: </a:t>
              </a:r>
              <a:r>
                <a:rPr lang="es-ES" sz="1000" b="1" kern="1200" dirty="0" smtClean="0">
                  <a:solidFill>
                    <a:schemeClr val="tx2">
                      <a:lumMod val="50000"/>
                    </a:schemeClr>
                  </a:solidFill>
                  <a:latin typeface="Arial Narrow" panose="020B0606020202030204" pitchFamily="34" charset="0"/>
                  <a:cs typeface="Khmer UI" panose="020B0502040204020203" pitchFamily="34" charset="0"/>
                </a:rPr>
                <a:t> </a:t>
              </a:r>
              <a:r>
                <a:rPr lang="es-CO" sz="1000" dirty="0" smtClean="0">
                  <a:latin typeface="Arial Narrow" panose="020B0606020202030204" pitchFamily="34" charset="0"/>
                  <a:ea typeface="Times New Roman" panose="02020603050405020304" pitchFamily="18" charset="0"/>
                  <a:cs typeface="Calibri" panose="020F0502020204030204" pitchFamily="34" charset="0"/>
                </a:rPr>
                <a:t>No aplica</a:t>
              </a:r>
              <a:endParaRPr lang="es-CO" sz="1100" dirty="0">
                <a:latin typeface="Times New Roman" panose="02020603050405020304" pitchFamily="18" charset="0"/>
                <a:ea typeface="SimSun" panose="02010600030101010101" pitchFamily="2" charset="-122"/>
              </a:endParaRPr>
            </a:p>
            <a:p>
              <a:pPr lvl="0" algn="just" defTabSz="533400">
                <a:lnSpc>
                  <a:spcPct val="90000"/>
                </a:lnSpc>
                <a:spcBef>
                  <a:spcPct val="0"/>
                </a:spcBef>
                <a:spcAft>
                  <a:spcPct val="35000"/>
                </a:spcAft>
              </a:pPr>
              <a:endParaRPr lang="es-ES" sz="100" b="0" kern="1200" dirty="0">
                <a:solidFill>
                  <a:schemeClr val="tx2">
                    <a:lumMod val="50000"/>
                  </a:schemeClr>
                </a:solidFill>
                <a:latin typeface="+mn-lt"/>
                <a:cs typeface="Khmer UI" panose="020B0502040204020203" pitchFamily="34" charset="0"/>
              </a:endParaRPr>
            </a:p>
          </p:txBody>
        </p:sp>
      </p:grpSp>
      <p:grpSp>
        <p:nvGrpSpPr>
          <p:cNvPr id="11" name="Grupo 10"/>
          <p:cNvGrpSpPr/>
          <p:nvPr/>
        </p:nvGrpSpPr>
        <p:grpSpPr>
          <a:xfrm>
            <a:off x="6701639" y="3244079"/>
            <a:ext cx="4677559" cy="338611"/>
            <a:chOff x="472275" y="3145215"/>
            <a:chExt cx="4036699" cy="626053"/>
          </a:xfrm>
        </p:grpSpPr>
        <p:sp>
          <p:nvSpPr>
            <p:cNvPr id="12" name="Rectángulo redondeado 11"/>
            <p:cNvSpPr/>
            <p:nvPr/>
          </p:nvSpPr>
          <p:spPr>
            <a:xfrm>
              <a:off x="472275" y="3145215"/>
              <a:ext cx="4036699" cy="626053"/>
            </a:xfrm>
            <a:prstGeom prst="roundRect">
              <a:avLst>
                <a:gd name="adj" fmla="val 10000"/>
              </a:avLst>
            </a:prstGeom>
            <a:ln>
              <a:solidFill>
                <a:schemeClr val="accent6">
                  <a:lumMod val="50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3" name="CuadroTexto 12"/>
            <p:cNvSpPr txBox="1"/>
            <p:nvPr/>
          </p:nvSpPr>
          <p:spPr>
            <a:xfrm>
              <a:off x="490611" y="3163551"/>
              <a:ext cx="4000027" cy="589382"/>
            </a:xfrm>
            <a:prstGeom prst="rect">
              <a:avLst/>
            </a:prstGeom>
            <a:solidFill>
              <a:schemeClr val="bg1"/>
            </a:solidFill>
            <a:ln>
              <a:solidFill>
                <a:schemeClr val="accent6">
                  <a:lumMod val="50000"/>
                </a:schemeClr>
              </a:solid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22860" tIns="15240" rIns="22860" bIns="15240" numCol="1" spcCol="1270" anchor="ctr" anchorCtr="0">
              <a:noAutofit/>
            </a:bodyPr>
            <a:lstStyle/>
            <a:p>
              <a:pPr lvl="0"/>
              <a:r>
                <a:rPr lang="es-CO" sz="1100" b="1" u="none" kern="1200" dirty="0" smtClean="0">
                  <a:solidFill>
                    <a:schemeClr val="tx2">
                      <a:lumMod val="50000"/>
                    </a:schemeClr>
                  </a:solidFill>
                  <a:latin typeface="Arial Narrow" panose="020B0606020202030204" pitchFamily="34" charset="0"/>
                  <a:cs typeface="Arial" panose="020B0604020202020204" pitchFamily="34" charset="0"/>
                </a:rPr>
                <a:t>Beneficiarios:</a:t>
              </a:r>
              <a:r>
                <a:rPr lang="es-CO" sz="1000" b="1" u="none" kern="1200" dirty="0" smtClean="0">
                  <a:solidFill>
                    <a:schemeClr val="tx2">
                      <a:lumMod val="50000"/>
                    </a:schemeClr>
                  </a:solidFill>
                  <a:latin typeface="Arial Narrow" panose="020B0606020202030204" pitchFamily="34" charset="0"/>
                  <a:cs typeface="Arial" panose="020B0604020202020204" pitchFamily="34" charset="0"/>
                </a:rPr>
                <a:t> </a:t>
              </a:r>
              <a:r>
                <a:rPr lang="es-CO" sz="1000" dirty="0" smtClean="0">
                  <a:solidFill>
                    <a:schemeClr val="tx2">
                      <a:lumMod val="50000"/>
                    </a:schemeClr>
                  </a:solidFill>
                  <a:latin typeface="Arial Narrow" panose="020B0606020202030204" pitchFamily="34" charset="0"/>
                  <a:cs typeface="Khmer UI" panose="020B0502040204020203" pitchFamily="34" charset="0"/>
                </a:rPr>
                <a:t>Estudiantes. Egresados. Ciudadanía</a:t>
              </a:r>
              <a:endParaRPr lang="es-CO" sz="1000" dirty="0">
                <a:solidFill>
                  <a:schemeClr val="tx2">
                    <a:lumMod val="50000"/>
                  </a:schemeClr>
                </a:solidFill>
                <a:latin typeface="Arial Narrow" panose="020B0606020202030204" pitchFamily="34" charset="0"/>
                <a:cs typeface="Khmer UI" panose="020B0502040204020203" pitchFamily="34" charset="0"/>
              </a:endParaRPr>
            </a:p>
          </p:txBody>
        </p:sp>
      </p:grpSp>
      <p:sp>
        <p:nvSpPr>
          <p:cNvPr id="20" name="Marco 19"/>
          <p:cNvSpPr/>
          <p:nvPr/>
        </p:nvSpPr>
        <p:spPr>
          <a:xfrm>
            <a:off x="6230586" y="1421213"/>
            <a:ext cx="2189240" cy="612273"/>
          </a:xfrm>
          <a:prstGeom prst="fram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solidFill>
                <a:schemeClr val="tx1"/>
              </a:solidFill>
            </a:endParaRPr>
          </a:p>
        </p:txBody>
      </p:sp>
      <p:pic>
        <p:nvPicPr>
          <p:cNvPr id="22" name="Imagen 2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pic>
        <p:nvPicPr>
          <p:cNvPr id="2" name="Imagen 1"/>
          <p:cNvPicPr>
            <a:picLocks noChangeAspect="1"/>
          </p:cNvPicPr>
          <p:nvPr/>
        </p:nvPicPr>
        <p:blipFill>
          <a:blip r:embed="rId3"/>
          <a:stretch>
            <a:fillRect/>
          </a:stretch>
        </p:blipFill>
        <p:spPr>
          <a:xfrm>
            <a:off x="7981652" y="5003364"/>
            <a:ext cx="1529899" cy="1529899"/>
          </a:xfrm>
          <a:prstGeom prst="rect">
            <a:avLst/>
          </a:prstGeom>
        </p:spPr>
      </p:pic>
      <p:pic>
        <p:nvPicPr>
          <p:cNvPr id="3" name="Imagen 2"/>
          <p:cNvPicPr>
            <a:picLocks noChangeAspect="1"/>
          </p:cNvPicPr>
          <p:nvPr/>
        </p:nvPicPr>
        <p:blipFill>
          <a:blip r:embed="rId4"/>
          <a:stretch>
            <a:fillRect/>
          </a:stretch>
        </p:blipFill>
        <p:spPr>
          <a:xfrm>
            <a:off x="6412372" y="4158107"/>
            <a:ext cx="4476486" cy="671473"/>
          </a:xfrm>
          <a:prstGeom prst="rect">
            <a:avLst/>
          </a:prstGeom>
        </p:spPr>
      </p:pic>
      <p:cxnSp>
        <p:nvCxnSpPr>
          <p:cNvPr id="26" name="Conector recto 25"/>
          <p:cNvCxnSpPr/>
          <p:nvPr/>
        </p:nvCxnSpPr>
        <p:spPr>
          <a:xfrm>
            <a:off x="6412373" y="1981701"/>
            <a:ext cx="15995" cy="1460207"/>
          </a:xfrm>
          <a:prstGeom prst="line">
            <a:avLst/>
          </a:prstGeom>
          <a:ln w="28575">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
        <p:nvSpPr>
          <p:cNvPr id="23" name="Rectángulo 22"/>
          <p:cNvSpPr/>
          <p:nvPr/>
        </p:nvSpPr>
        <p:spPr>
          <a:xfrm rot="16200000">
            <a:off x="-1132827" y="3437605"/>
            <a:ext cx="2821058"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11. </a:t>
            </a:r>
            <a:r>
              <a:rPr lang="es-CO" sz="800" dirty="0">
                <a:solidFill>
                  <a:schemeClr val="bg1">
                    <a:lumMod val="50000"/>
                  </a:schemeClr>
                </a:solidFill>
                <a:latin typeface="Arial Rounded MT Bold" panose="020F0704030504030204" pitchFamily="34" charset="0"/>
              </a:rPr>
              <a:t>Política Institucional para la educación mediada por TIC</a:t>
            </a: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3192828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contenido 4">
            <a:extLst>
              <a:ext uri="{FF2B5EF4-FFF2-40B4-BE49-F238E27FC236}">
                <a16:creationId xmlns:a16="http://schemas.microsoft.com/office/drawing/2014/main" id="{CC540E9C-3026-4179-B918-EF96B94DC409}"/>
              </a:ext>
            </a:extLst>
          </p:cNvPr>
          <p:cNvSpPr>
            <a:spLocks noGrp="1"/>
          </p:cNvSpPr>
          <p:nvPr>
            <p:ph idx="1"/>
          </p:nvPr>
        </p:nvSpPr>
        <p:spPr>
          <a:xfrm>
            <a:off x="1246095" y="1811969"/>
            <a:ext cx="9520518" cy="768767"/>
          </a:xfrm>
        </p:spPr>
        <p:txBody>
          <a:bodyPr>
            <a:noAutofit/>
          </a:bodyPr>
          <a:lstStyle/>
          <a:p>
            <a:pPr marL="0" indent="0">
              <a:buNone/>
            </a:pPr>
            <a:r>
              <a:rPr lang="es-CO" sz="1800" dirty="0">
                <a:latin typeface="Arial Narrow" panose="020B0606020202030204" pitchFamily="34" charset="0"/>
              </a:rPr>
              <a:t>Definir una política Institucional que garantice la operación y proyección estratégica de la educación mediada por las TIC en la Universidad Tecnológica de Pereira</a:t>
            </a:r>
          </a:p>
          <a:p>
            <a:pPr marL="0" indent="0">
              <a:buNone/>
            </a:pPr>
            <a:r>
              <a:rPr lang="es-CO" sz="2000" dirty="0">
                <a:latin typeface="Arial Narrow" panose="020B0606020202030204" pitchFamily="34" charset="0"/>
              </a:rPr>
              <a:t>		</a:t>
            </a:r>
          </a:p>
        </p:txBody>
      </p:sp>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Objetivos del proyecto</a:t>
            </a:r>
            <a:endParaRPr lang="es-CO" sz="3600" dirty="0">
              <a:solidFill>
                <a:srgbClr val="CC3300"/>
              </a:solidFill>
              <a:effectLst>
                <a:outerShdw blurRad="38100" dist="38100" dir="2700000" algn="tl">
                  <a:srgbClr val="000000">
                    <a:alpha val="43137"/>
                  </a:srgbClr>
                </a:outerShdw>
              </a:effectLst>
            </a:endParaRPr>
          </a:p>
        </p:txBody>
      </p:sp>
      <p:sp>
        <p:nvSpPr>
          <p:cNvPr id="18" name="Título 1">
            <a:extLst>
              <a:ext uri="{FF2B5EF4-FFF2-40B4-BE49-F238E27FC236}">
                <a16:creationId xmlns:a16="http://schemas.microsoft.com/office/drawing/2014/main" id="{6E8F9C17-DF16-4503-A23D-C04985936785}"/>
              </a:ext>
            </a:extLst>
          </p:cNvPr>
          <p:cNvSpPr txBox="1">
            <a:spLocks/>
          </p:cNvSpPr>
          <p:nvPr/>
        </p:nvSpPr>
        <p:spPr>
          <a:xfrm>
            <a:off x="645459" y="1060289"/>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CC3300"/>
                </a:solidFill>
                <a:effectLst>
                  <a:outerShdw blurRad="38100" dist="38100" dir="2700000" algn="tl">
                    <a:srgbClr val="000000">
                      <a:alpha val="43137"/>
                    </a:srgbClr>
                  </a:outerShdw>
                </a:effectLst>
              </a:rPr>
              <a:t>General</a:t>
            </a:r>
            <a:endParaRPr lang="es-CO" sz="3200" dirty="0">
              <a:solidFill>
                <a:srgbClr val="CC3300"/>
              </a:solidFill>
              <a:effectLst>
                <a:outerShdw blurRad="38100" dist="38100" dir="2700000" algn="tl">
                  <a:srgbClr val="000000">
                    <a:alpha val="43137"/>
                  </a:srgbClr>
                </a:outerShdw>
              </a:effectLst>
            </a:endParaRPr>
          </a:p>
        </p:txBody>
      </p:sp>
      <p:sp>
        <p:nvSpPr>
          <p:cNvPr id="22" name="Título 1">
            <a:extLst>
              <a:ext uri="{FF2B5EF4-FFF2-40B4-BE49-F238E27FC236}">
                <a16:creationId xmlns:a16="http://schemas.microsoft.com/office/drawing/2014/main" id="{6E8F9C17-DF16-4503-A23D-C04985936785}"/>
              </a:ext>
            </a:extLst>
          </p:cNvPr>
          <p:cNvSpPr txBox="1">
            <a:spLocks/>
          </p:cNvSpPr>
          <p:nvPr/>
        </p:nvSpPr>
        <p:spPr>
          <a:xfrm>
            <a:off x="645459" y="2790736"/>
            <a:ext cx="3039035"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r>
              <a:rPr lang="es-CO" sz="3200" dirty="0" smtClean="0">
                <a:solidFill>
                  <a:srgbClr val="CC3300"/>
                </a:solidFill>
                <a:effectLst>
                  <a:outerShdw blurRad="38100" dist="38100" dir="2700000" algn="tl">
                    <a:srgbClr val="000000">
                      <a:alpha val="43137"/>
                    </a:srgbClr>
                  </a:outerShdw>
                </a:effectLst>
              </a:rPr>
              <a:t>Específicos</a:t>
            </a:r>
            <a:endParaRPr lang="es-CO" sz="3200" dirty="0">
              <a:solidFill>
                <a:srgbClr val="CC3300"/>
              </a:solidFill>
              <a:effectLst>
                <a:outerShdw blurRad="38100" dist="38100" dir="2700000" algn="tl">
                  <a:srgbClr val="000000">
                    <a:alpha val="43137"/>
                  </a:srgbClr>
                </a:outerShdw>
              </a:effectLst>
            </a:endParaRPr>
          </a:p>
        </p:txBody>
      </p:sp>
      <p:sp>
        <p:nvSpPr>
          <p:cNvPr id="2" name="Rectángulo 1"/>
          <p:cNvSpPr/>
          <p:nvPr/>
        </p:nvSpPr>
        <p:spPr>
          <a:xfrm>
            <a:off x="1246095" y="3576505"/>
            <a:ext cx="9341224" cy="2031325"/>
          </a:xfrm>
          <a:prstGeom prst="rect">
            <a:avLst/>
          </a:prstGeom>
        </p:spPr>
        <p:txBody>
          <a:bodyPr wrap="square">
            <a:spAutoFit/>
          </a:bodyPr>
          <a:lstStyle/>
          <a:p>
            <a:pPr marL="285750" lvl="0" indent="-285750" algn="just">
              <a:buFontTx/>
              <a:buChar char="-"/>
            </a:pPr>
            <a:r>
              <a:rPr lang="es-CO" dirty="0" smtClean="0">
                <a:latin typeface="Arial Narrow" panose="020B0606020202030204" pitchFamily="34" charset="0"/>
              </a:rPr>
              <a:t>Actualizar </a:t>
            </a:r>
            <a:r>
              <a:rPr lang="es-CO" dirty="0">
                <a:latin typeface="Arial Narrow" panose="020B0606020202030204" pitchFamily="34" charset="0"/>
              </a:rPr>
              <a:t>la normatividad institucional frente a las nuevas modalidades educativas (Virtual e </a:t>
            </a:r>
            <a:r>
              <a:rPr lang="es-CO" dirty="0" smtClean="0">
                <a:latin typeface="Arial Narrow" panose="020B0606020202030204" pitchFamily="34" charset="0"/>
              </a:rPr>
              <a:t>híbrida)</a:t>
            </a: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Formalizar </a:t>
            </a:r>
            <a:r>
              <a:rPr lang="es-CO" dirty="0">
                <a:latin typeface="Arial Narrow" panose="020B0606020202030204" pitchFamily="34" charset="0"/>
              </a:rPr>
              <a:t>una unidad académica administrativa que centralice las capacidades académicas, administrativas y tecnológicas necesarias para garantizar la operación y proyección de la educación virtual en la UTP 				</a:t>
            </a:r>
            <a:endParaRPr lang="es-CO" dirty="0" smtClean="0">
              <a:latin typeface="Arial Narrow" panose="020B0606020202030204" pitchFamily="34" charset="0"/>
            </a:endParaRPr>
          </a:p>
          <a:p>
            <a:pPr marL="285750" lvl="0" indent="-285750" algn="just">
              <a:buFontTx/>
              <a:buChar char="-"/>
            </a:pPr>
            <a:endParaRPr lang="es-CO" dirty="0">
              <a:latin typeface="Arial Narrow" panose="020B0606020202030204" pitchFamily="34" charset="0"/>
            </a:endParaRPr>
          </a:p>
          <a:p>
            <a:pPr marL="285750" lvl="0" indent="-285750" algn="just">
              <a:buFontTx/>
              <a:buChar char="-"/>
            </a:pPr>
            <a:r>
              <a:rPr lang="es-CO" dirty="0" smtClean="0">
                <a:latin typeface="Arial Narrow" panose="020B0606020202030204" pitchFamily="34" charset="0"/>
              </a:rPr>
              <a:t>Fortalecer </a:t>
            </a:r>
            <a:r>
              <a:rPr lang="es-CO" dirty="0">
                <a:latin typeface="Arial Narrow" panose="020B0606020202030204" pitchFamily="34" charset="0"/>
              </a:rPr>
              <a:t>la infraestructura física y tecnológica para la educación virtual en la UTP</a:t>
            </a:r>
            <a:endParaRPr lang="es-CO" dirty="0">
              <a:latin typeface="Arial Narrow" panose="020B0606020202030204" pitchFamily="34" charset="0"/>
            </a:endParaRPr>
          </a:p>
        </p:txBody>
      </p:sp>
      <p:pic>
        <p:nvPicPr>
          <p:cNvPr id="8" name="Imagen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9" name="Rectángulo 8"/>
          <p:cNvSpPr/>
          <p:nvPr/>
        </p:nvSpPr>
        <p:spPr>
          <a:xfrm rot="16200000">
            <a:off x="-1132827" y="3437605"/>
            <a:ext cx="2821058"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11. </a:t>
            </a:r>
            <a:r>
              <a:rPr lang="es-CO" sz="800" dirty="0">
                <a:solidFill>
                  <a:schemeClr val="bg1">
                    <a:lumMod val="50000"/>
                  </a:schemeClr>
                </a:solidFill>
                <a:latin typeface="Arial Rounded MT Bold" panose="020F0704030504030204" pitchFamily="34" charset="0"/>
              </a:rPr>
              <a:t>Política Institucional para la educación mediada por TIC</a:t>
            </a: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1257557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6E8F9C17-DF16-4503-A23D-C04985936785}"/>
              </a:ext>
            </a:extLst>
          </p:cNvPr>
          <p:cNvSpPr txBox="1">
            <a:spLocks/>
          </p:cNvSpPr>
          <p:nvPr/>
        </p:nvSpPr>
        <p:spPr>
          <a:xfrm>
            <a:off x="2312894" y="226313"/>
            <a:ext cx="7317441" cy="72030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3800" b="1" kern="1200">
                <a:solidFill>
                  <a:srgbClr val="0070C0"/>
                </a:solidFill>
                <a:latin typeface="+mj-lt"/>
                <a:ea typeface="+mj-ea"/>
                <a:cs typeface="+mj-cs"/>
              </a:defRPr>
            </a:lvl1pPr>
          </a:lstStyle>
          <a:p>
            <a:pPr algn="ctr"/>
            <a:r>
              <a:rPr lang="es-CO" sz="3600" dirty="0" smtClean="0">
                <a:solidFill>
                  <a:srgbClr val="CC3300"/>
                </a:solidFill>
                <a:effectLst>
                  <a:outerShdw blurRad="38100" dist="38100" dir="2700000" algn="tl">
                    <a:srgbClr val="000000">
                      <a:alpha val="43137"/>
                    </a:srgbClr>
                  </a:outerShdw>
                </a:effectLst>
              </a:rPr>
              <a:t>Planes operativos</a:t>
            </a:r>
            <a:endParaRPr lang="es-CO" sz="3600" dirty="0">
              <a:solidFill>
                <a:srgbClr val="CC3300"/>
              </a:solidFill>
              <a:effectLst>
                <a:outerShdw blurRad="38100" dist="38100" dir="2700000" algn="tl">
                  <a:srgbClr val="000000">
                    <a:alpha val="43137"/>
                  </a:srgbClr>
                </a:outerShdw>
              </a:effectLst>
            </a:endParaRPr>
          </a:p>
        </p:txBody>
      </p:sp>
      <p:graphicFrame>
        <p:nvGraphicFramePr>
          <p:cNvPr id="9" name="Tabla 8"/>
          <p:cNvGraphicFramePr>
            <a:graphicFrameLocks noGrp="1"/>
          </p:cNvGraphicFramePr>
          <p:nvPr>
            <p:extLst>
              <p:ext uri="{D42A27DB-BD31-4B8C-83A1-F6EECF244321}">
                <p14:modId xmlns:p14="http://schemas.microsoft.com/office/powerpoint/2010/main" val="3875576016"/>
              </p:ext>
            </p:extLst>
          </p:nvPr>
        </p:nvGraphicFramePr>
        <p:xfrm>
          <a:off x="1182919" y="1604480"/>
          <a:ext cx="9144719" cy="3768785"/>
        </p:xfrm>
        <a:graphic>
          <a:graphicData uri="http://schemas.openxmlformats.org/drawingml/2006/table">
            <a:tbl>
              <a:tblPr firstRow="1" firstCol="1" bandRow="1"/>
              <a:tblGrid>
                <a:gridCol w="2981157">
                  <a:extLst>
                    <a:ext uri="{9D8B030D-6E8A-4147-A177-3AD203B41FA5}">
                      <a16:colId xmlns:a16="http://schemas.microsoft.com/office/drawing/2014/main" val="622973615"/>
                    </a:ext>
                  </a:extLst>
                </a:gridCol>
                <a:gridCol w="6163562">
                  <a:extLst>
                    <a:ext uri="{9D8B030D-6E8A-4147-A177-3AD203B41FA5}">
                      <a16:colId xmlns:a16="http://schemas.microsoft.com/office/drawing/2014/main" val="2008709917"/>
                    </a:ext>
                  </a:extLst>
                </a:gridCol>
              </a:tblGrid>
              <a:tr h="337174">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Plan operativo</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CDB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2000" b="1" dirty="0" smtClean="0">
                          <a:solidFill>
                            <a:schemeClr val="tx1"/>
                          </a:solidFill>
                          <a:effectLst/>
                        </a:rPr>
                        <a:t>Acciones</a:t>
                      </a:r>
                      <a:endParaRPr lang="es-CO" sz="24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FFCDBD"/>
                    </a:solidFill>
                  </a:tcPr>
                </a:tc>
                <a:extLst>
                  <a:ext uri="{0D108BD9-81ED-4DB2-BD59-A6C34878D82A}">
                    <a16:rowId xmlns:a16="http://schemas.microsoft.com/office/drawing/2014/main" val="3686363448"/>
                  </a:ext>
                </a:extLst>
              </a:tr>
              <a:tr h="786670">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lnSpc>
                          <a:spcPct val="107000"/>
                        </a:lnSpc>
                        <a:spcAft>
                          <a:spcPts val="0"/>
                        </a:spcAft>
                      </a:pPr>
                      <a:r>
                        <a:rPr lang="es-CO" sz="1800" b="1" kern="1200" dirty="0" smtClean="0">
                          <a:solidFill>
                            <a:schemeClr val="tx1"/>
                          </a:solidFill>
                          <a:effectLst/>
                          <a:latin typeface="Calibri" panose="020F0502020204030204"/>
                          <a:ea typeface="+mn-ea"/>
                          <a:cs typeface="+mn-cs"/>
                        </a:rPr>
                        <a:t>Formulación de la Política institucional para la educación mediada por las TIC</a:t>
                      </a:r>
                      <a:endParaRPr lang="es-CO" sz="1800" b="1" kern="1200" dirty="0">
                        <a:solidFill>
                          <a:schemeClr val="tx1"/>
                        </a:solidFill>
                        <a:effectLst/>
                        <a:latin typeface="+mn-lt"/>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179388" marR="0" lvl="0" indent="0" algn="just" defTabSz="914400" rtl="0" eaLnBrk="1" fontAlgn="auto" latinLnBrk="0" hangingPunct="1">
                        <a:lnSpc>
                          <a:spcPct val="100000"/>
                        </a:lnSpc>
                        <a:spcBef>
                          <a:spcPts val="0"/>
                        </a:spcBef>
                        <a:spcAft>
                          <a:spcPts val="0"/>
                        </a:spcAft>
                        <a:buClrTx/>
                        <a:buSzTx/>
                        <a:buFontTx/>
                        <a:buNone/>
                        <a:tabLst/>
                        <a:defRPr/>
                      </a:pPr>
                      <a:r>
                        <a:rPr lang="es-CO" sz="1800" kern="1200" dirty="0" smtClean="0">
                          <a:solidFill>
                            <a:schemeClr val="tx1"/>
                          </a:solidFill>
                          <a:effectLst/>
                          <a:latin typeface="Arial Narrow" panose="020B0606020202030204" pitchFamily="34" charset="0"/>
                          <a:ea typeface="+mn-ea"/>
                          <a:cs typeface="+mn-cs"/>
                        </a:rPr>
                        <a:t>Revisión documental como insumo técnico y teórico para la formulación de la Política Institucional. Diseño de la propuesta básica de la Política institucional para la educación mediada por las TIC. Socialización de la Propuesta básica de la Política y revisión por expertos para retroalimentación. Ajustes del documento Política institucional para la educación mediada por las TIC, según observaciones. Validación y aprobación por instancias institucionales 	</a:t>
                      </a:r>
                      <a:endParaRPr lang="es-CO" sz="1300" kern="1200" dirty="0">
                        <a:solidFill>
                          <a:schemeClr val="tx1"/>
                        </a:solidFill>
                        <a:effectLst/>
                        <a:latin typeface="Arial Narrow" panose="020B0606020202030204" pitchFamily="34" charset="0"/>
                        <a:ea typeface="+mn-ea"/>
                        <a:cs typeface="+mn-cs"/>
                      </a:endParaRPr>
                    </a:p>
                  </a:txBody>
                  <a:tcPr marL="32592" marR="32592" marT="0" marB="0" anchor="ct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3877856177"/>
                  </a:ext>
                </a:extLst>
              </a:tr>
              <a:tr h="1237051">
                <a:tc>
                  <a:txBody>
                    <a:bodyPr/>
                    <a:lstStyle/>
                    <a:p>
                      <a:pPr algn="ctr">
                        <a:lnSpc>
                          <a:spcPct val="107000"/>
                        </a:lnSpc>
                        <a:spcAft>
                          <a:spcPts val="0"/>
                        </a:spcAft>
                      </a:pPr>
                      <a:r>
                        <a:rPr lang="es-CO" sz="1800" b="1" kern="1200" dirty="0" smtClean="0">
                          <a:solidFill>
                            <a:schemeClr val="tx1"/>
                          </a:solidFill>
                          <a:effectLst/>
                          <a:latin typeface="+mn-lt"/>
                          <a:ea typeface="+mn-ea"/>
                          <a:cs typeface="+mn-cs"/>
                        </a:rPr>
                        <a:t>Fortalecimiento de la infraestructura física y tecnológica</a:t>
                      </a:r>
                      <a:endParaRPr lang="es-CO" sz="1200" b="1" dirty="0">
                        <a:solidFill>
                          <a:srgbClr val="4B731F"/>
                        </a:solidFill>
                        <a:effectLst/>
                        <a:latin typeface="Arial Narrow" panose="020B0606020202030204" pitchFamily="34" charset="0"/>
                        <a:ea typeface="Calibri" panose="020F0502020204030204" pitchFamily="34" charset="0"/>
                        <a:cs typeface="Times New Roman" panose="02020603050405020304" pitchFamily="18" charset="0"/>
                      </a:endParaRPr>
                    </a:p>
                  </a:txBody>
                  <a:tcPr marL="32592" marR="32592" marT="0" marB="0" anchor="ct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FCDBD"/>
                    </a:solidFill>
                  </a:tcPr>
                </a:tc>
                <a:tc>
                  <a:txBody>
                    <a:bodyPr/>
                    <a:lstStyle/>
                    <a:p>
                      <a:pPr marL="179388" lvl="0" indent="0"/>
                      <a:r>
                        <a:rPr lang="es-CO" sz="1800" kern="1200" dirty="0" smtClean="0">
                          <a:solidFill>
                            <a:schemeClr val="tx1"/>
                          </a:solidFill>
                          <a:effectLst/>
                          <a:latin typeface="Arial Narrow" panose="020B0606020202030204" pitchFamily="34" charset="0"/>
                          <a:ea typeface="+mn-ea"/>
                          <a:cs typeface="+mn-cs"/>
                        </a:rPr>
                        <a:t>Planeación y priorización de modelos técnicos y tecnológicos de la Educación virtual. Determinar la integración de los modelos técnicos y tecnológicos priorizados con otras áreas de la institución. Realizar la integración de los modelos técnicos y tecnológicos	</a:t>
                      </a:r>
                      <a:endParaRPr lang="es-CO" sz="1300" kern="1200" dirty="0">
                        <a:solidFill>
                          <a:schemeClr val="tx1"/>
                        </a:solidFill>
                        <a:effectLst/>
                        <a:latin typeface="Arial Narrow" panose="020B0606020202030204" pitchFamily="34" charset="0"/>
                        <a:ea typeface="+mn-ea"/>
                        <a:cs typeface="+mn-cs"/>
                      </a:endParaRPr>
                    </a:p>
                  </a:txBody>
                  <a:tcPr marL="32592" marR="32592" marT="0" marB="0" anchor="ct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FBF4EB"/>
                    </a:solidFill>
                  </a:tcPr>
                </a:tc>
                <a:extLst>
                  <a:ext uri="{0D108BD9-81ED-4DB2-BD59-A6C34878D82A}">
                    <a16:rowId xmlns:a16="http://schemas.microsoft.com/office/drawing/2014/main" val="176116655"/>
                  </a:ext>
                </a:extLst>
              </a:tr>
            </a:tbl>
          </a:graphicData>
        </a:graphic>
      </p:graphicFrame>
      <p:pic>
        <p:nvPicPr>
          <p:cNvPr id="5" name="Imagen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063579" y="4861802"/>
            <a:ext cx="1052554" cy="1022927"/>
          </a:xfrm>
          <a:prstGeom prst="rect">
            <a:avLst/>
          </a:prstGeom>
        </p:spPr>
      </p:pic>
      <p:sp>
        <p:nvSpPr>
          <p:cNvPr id="7" name="Rectángulo 6"/>
          <p:cNvSpPr/>
          <p:nvPr/>
        </p:nvSpPr>
        <p:spPr>
          <a:xfrm rot="16200000">
            <a:off x="-1132827" y="3437605"/>
            <a:ext cx="2821058" cy="338554"/>
          </a:xfrm>
          <a:prstGeom prst="rect">
            <a:avLst/>
          </a:prstGeom>
        </p:spPr>
        <p:txBody>
          <a:bodyPr wrap="square">
            <a:spAutoFit/>
          </a:bodyPr>
          <a:lstStyle/>
          <a:p>
            <a:pPr algn="ctr"/>
            <a:r>
              <a:rPr lang="es-CO" sz="800" dirty="0" smtClean="0">
                <a:solidFill>
                  <a:schemeClr val="bg1">
                    <a:lumMod val="50000"/>
                  </a:schemeClr>
                </a:solidFill>
                <a:latin typeface="Arial Rounded MT Bold" panose="020F0704030504030204" pitchFamily="34" charset="0"/>
              </a:rPr>
              <a:t>11. </a:t>
            </a:r>
            <a:r>
              <a:rPr lang="es-CO" sz="800" dirty="0">
                <a:solidFill>
                  <a:schemeClr val="bg1">
                    <a:lumMod val="50000"/>
                  </a:schemeClr>
                </a:solidFill>
                <a:latin typeface="Arial Rounded MT Bold" panose="020F0704030504030204" pitchFamily="34" charset="0"/>
              </a:rPr>
              <a:t>Política Institucional para la educación mediada por TIC</a:t>
            </a:r>
            <a:endParaRPr lang="es-CO" sz="800" dirty="0">
              <a:solidFill>
                <a:schemeClr val="bg1">
                  <a:lumMod val="50000"/>
                </a:schemeClr>
              </a:solidFill>
              <a:latin typeface="Arial Rounded MT Bold" panose="020F0704030504030204" pitchFamily="34" charset="0"/>
            </a:endParaRPr>
          </a:p>
        </p:txBody>
      </p:sp>
    </p:spTree>
    <p:extLst>
      <p:ext uri="{BB962C8B-B14F-4D97-AF65-F5344CB8AC3E}">
        <p14:creationId xmlns:p14="http://schemas.microsoft.com/office/powerpoint/2010/main" val="31987286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1">
            <a:extLst>
              <a:ext uri="{FF2B5EF4-FFF2-40B4-BE49-F238E27FC236}">
                <a16:creationId xmlns:a16="http://schemas.microsoft.com/office/drawing/2014/main" id="{86E23B3A-2FD3-4FB4-8F91-E9FFED48E944}"/>
              </a:ext>
            </a:extLst>
          </p:cNvPr>
          <p:cNvSpPr txBox="1">
            <a:spLocks/>
          </p:cNvSpPr>
          <p:nvPr/>
        </p:nvSpPr>
        <p:spPr>
          <a:xfrm>
            <a:off x="3052941" y="2147692"/>
            <a:ext cx="5888891" cy="1092404"/>
          </a:xfrm>
          <a:prstGeom prst="rect">
            <a:avLst/>
          </a:prstGeom>
          <a:noFill/>
        </p:spPr>
        <p:txBody>
          <a:bodyPr vert="horz" lIns="91440" tIns="45720" rIns="91440" bIns="45720" rtlCol="0" anchor="ctr">
            <a:normAutofit/>
          </a:bodyPr>
          <a:lstStyle>
            <a:lvl1pPr algn="l" defTabSz="914400" rtl="0" eaLnBrk="1" latinLnBrk="0" hangingPunct="1">
              <a:lnSpc>
                <a:spcPct val="90000"/>
              </a:lnSpc>
              <a:spcBef>
                <a:spcPct val="0"/>
              </a:spcBef>
              <a:buNone/>
              <a:defRPr sz="2400" b="1" kern="1200">
                <a:solidFill>
                  <a:schemeClr val="tx1"/>
                </a:solidFill>
                <a:latin typeface="Myriad Pro" panose="020B0503030403020204" pitchFamily="34" charset="0"/>
                <a:ea typeface="+mj-ea"/>
                <a:cs typeface="+mj-cs"/>
              </a:defRPr>
            </a:lvl1pPr>
          </a:lstStyle>
          <a:p>
            <a:pPr algn="ctr"/>
            <a:r>
              <a:rPr lang="es-ES" sz="7200" dirty="0">
                <a:solidFill>
                  <a:schemeClr val="accent1">
                    <a:lumMod val="50000"/>
                  </a:schemeClr>
                </a:solidFill>
                <a:effectLst>
                  <a:outerShdw blurRad="38100" dist="38100" dir="2700000" algn="tl">
                    <a:srgbClr val="000000">
                      <a:alpha val="43137"/>
                    </a:srgbClr>
                  </a:outerShdw>
                </a:effectLst>
                <a:latin typeface="Arial Rounded MT Bold" panose="020F0704030504030204" pitchFamily="34" charset="0"/>
              </a:rPr>
              <a:t>¡GRACIAS!</a:t>
            </a:r>
          </a:p>
        </p:txBody>
      </p:sp>
      <p:pic>
        <p:nvPicPr>
          <p:cNvPr id="4" name="Imagen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39098" y="3975202"/>
            <a:ext cx="2513802" cy="2443044"/>
          </a:xfrm>
          <a:prstGeom prst="rect">
            <a:avLst/>
          </a:prstGeom>
        </p:spPr>
      </p:pic>
    </p:spTree>
    <p:extLst>
      <p:ext uri="{BB962C8B-B14F-4D97-AF65-F5344CB8AC3E}">
        <p14:creationId xmlns:p14="http://schemas.microsoft.com/office/powerpoint/2010/main" val="28263258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Verde azulado">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6563</TotalTime>
  <Words>1102</Words>
  <Application>Microsoft Office PowerPoint</Application>
  <PresentationFormat>Panorámica</PresentationFormat>
  <Paragraphs>86</Paragraphs>
  <Slides>7</Slides>
  <Notes>1</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7</vt:i4>
      </vt:variant>
    </vt:vector>
  </HeadingPairs>
  <TitlesOfParts>
    <vt:vector size="18" baseType="lpstr">
      <vt:lpstr>SimSun</vt:lpstr>
      <vt:lpstr>Arial</vt:lpstr>
      <vt:lpstr>Arial Narrow</vt:lpstr>
      <vt:lpstr>Arial Rounded MT Bold</vt:lpstr>
      <vt:lpstr>Asap Medium</vt:lpstr>
      <vt:lpstr>Calibri</vt:lpstr>
      <vt:lpstr>Calibri Light</vt:lpstr>
      <vt:lpstr>Khmer UI</vt:lpstr>
      <vt:lpstr>Open Sans Light</vt:lpstr>
      <vt:lpstr>Times New Roman</vt:lpstr>
      <vt:lpstr>Tema de Office</vt:lpstr>
      <vt:lpstr>Presentación de PowerPoint</vt:lpstr>
      <vt:lpstr>Información general del proyecto</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 UTP</dc:creator>
  <cp:lastModifiedBy>julian andrés valencia quintero</cp:lastModifiedBy>
  <cp:revision>767</cp:revision>
  <cp:lastPrinted>2017-05-16T14:27:28Z</cp:lastPrinted>
  <dcterms:created xsi:type="dcterms:W3CDTF">2017-03-06T22:18:18Z</dcterms:created>
  <dcterms:modified xsi:type="dcterms:W3CDTF">2025-08-12T20:23:43Z</dcterms:modified>
</cp:coreProperties>
</file>