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9"/>
  </p:notesMasterIdLst>
  <p:handoutMasterIdLst>
    <p:handoutMasterId r:id="rId10"/>
  </p:handoutMasterIdLst>
  <p:sldIdLst>
    <p:sldId id="993" r:id="rId2"/>
    <p:sldId id="1115" r:id="rId3"/>
    <p:sldId id="1118" r:id="rId4"/>
    <p:sldId id="1119" r:id="rId5"/>
    <p:sldId id="1120" r:id="rId6"/>
    <p:sldId id="1121" r:id="rId7"/>
    <p:sldId id="1117"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1"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EEF4"/>
    <a:srgbClr val="E0C2DA"/>
    <a:srgbClr val="D8B2D0"/>
    <a:srgbClr val="562C4D"/>
    <a:srgbClr val="C70517"/>
    <a:srgbClr val="18355E"/>
    <a:srgbClr val="E4061B"/>
    <a:srgbClr val="221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8" autoAdjust="0"/>
  </p:normalViewPr>
  <p:slideViewPr>
    <p:cSldViewPr snapToGrid="0">
      <p:cViewPr varScale="1">
        <p:scale>
          <a:sx n="107" d="100"/>
          <a:sy n="107" d="100"/>
        </p:scale>
        <p:origin x="612"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77EC464-180C-4B6B-9426-94148B22EFE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EC91C4C-AF50-4841-BAA8-FE8EB6BD41C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2EA9799-4956-413D-BCE1-6FF16979B97F}" type="datetimeFigureOut">
              <a:rPr lang="es-CO" smtClean="0"/>
              <a:t>6/03/2026</a:t>
            </a:fld>
            <a:endParaRPr lang="es-CO"/>
          </a:p>
        </p:txBody>
      </p:sp>
      <p:sp>
        <p:nvSpPr>
          <p:cNvPr id="4" name="Marcador de pie de página 3">
            <a:extLst>
              <a:ext uri="{FF2B5EF4-FFF2-40B4-BE49-F238E27FC236}">
                <a16:creationId xmlns:a16="http://schemas.microsoft.com/office/drawing/2014/main" id="{F2614A70-F304-4EA8-ABCA-EBCF73A3507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F643D355-92C9-4A9B-A698-CCD1578EB5F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6AFBC54-B8AB-4FAE-AB65-B89EE4630A8F}" type="slidenum">
              <a:rPr lang="es-CO" smtClean="0"/>
              <a:t>‹Nº›</a:t>
            </a:fld>
            <a:endParaRPr lang="es-CO"/>
          </a:p>
        </p:txBody>
      </p:sp>
    </p:spTree>
    <p:extLst>
      <p:ext uri="{BB962C8B-B14F-4D97-AF65-F5344CB8AC3E}">
        <p14:creationId xmlns:p14="http://schemas.microsoft.com/office/powerpoint/2010/main" val="528503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6/03/2026</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6/03/2026</a:t>
            </a:fld>
            <a:endParaRPr lang="es-CO"/>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69291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6/03/2026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859365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6/03/2026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33938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6/03/2026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3746123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Título 7">
            <a:extLst>
              <a:ext uri="{FF2B5EF4-FFF2-40B4-BE49-F238E27FC236}">
                <a16:creationId xmlns:a16="http://schemas.microsoft.com/office/drawing/2014/main" id="{C54DF608-6931-41AE-92BE-CF2F228C186D}"/>
              </a:ext>
            </a:extLst>
          </p:cNvPr>
          <p:cNvSpPr>
            <a:spLocks noGrp="1"/>
          </p:cNvSpPr>
          <p:nvPr>
            <p:ph type="title"/>
          </p:nvPr>
        </p:nvSpPr>
        <p:spPr/>
        <p:txBody>
          <a:bodyPr/>
          <a:lstStyle>
            <a:lvl1pPr>
              <a:defRPr>
                <a:solidFill>
                  <a:srgbClr val="0070C0"/>
                </a:solidFill>
              </a:defRPr>
            </a:lvl1pPr>
          </a:lstStyle>
          <a:p>
            <a:r>
              <a:rPr lang="es-ES"/>
              <a:t>Haga clic para modificar el estilo de título del patrón</a:t>
            </a:r>
            <a:endParaRPr lang="en-US"/>
          </a:p>
        </p:txBody>
      </p:sp>
      <p:sp>
        <p:nvSpPr>
          <p:cNvPr id="9" name="Marcador de fecha 8">
            <a:extLst>
              <a:ext uri="{FF2B5EF4-FFF2-40B4-BE49-F238E27FC236}">
                <a16:creationId xmlns:a16="http://schemas.microsoft.com/office/drawing/2014/main" id="{2734E854-772C-47F2-B482-E9B5453222D2}"/>
              </a:ext>
            </a:extLst>
          </p:cNvPr>
          <p:cNvSpPr>
            <a:spLocks noGrp="1"/>
          </p:cNvSpPr>
          <p:nvPr>
            <p:ph type="dt" sz="half" idx="10"/>
          </p:nvPr>
        </p:nvSpPr>
        <p:spPr/>
        <p:txBody>
          <a:bodyPr/>
          <a:lstStyle/>
          <a:p>
            <a:fld id="{E4BE6725-CAAA-4356-8325-39E40B4FA7D0}" type="datetimeFigureOut">
              <a:rPr lang="es-CO" smtClean="0"/>
              <a:t>6/03/2026</a:t>
            </a:fld>
            <a:endParaRPr lang="es-CO"/>
          </a:p>
        </p:txBody>
      </p:sp>
      <p:sp>
        <p:nvSpPr>
          <p:cNvPr id="10" name="Marcador de pie de página 9">
            <a:extLst>
              <a:ext uri="{FF2B5EF4-FFF2-40B4-BE49-F238E27FC236}">
                <a16:creationId xmlns:a16="http://schemas.microsoft.com/office/drawing/2014/main" id="{E8751B65-A422-4A65-9929-E0F761CA88F6}"/>
              </a:ext>
            </a:extLst>
          </p:cNvPr>
          <p:cNvSpPr>
            <a:spLocks noGrp="1"/>
          </p:cNvSpPr>
          <p:nvPr>
            <p:ph type="ftr" sz="quarter" idx="11"/>
          </p:nvPr>
        </p:nvSpPr>
        <p:spPr/>
        <p:txBody>
          <a:bodyPr/>
          <a:lstStyle/>
          <a:p>
            <a:endParaRPr lang="es-CO"/>
          </a:p>
        </p:txBody>
      </p:sp>
      <p:sp>
        <p:nvSpPr>
          <p:cNvPr id="11" name="Marcador de número de diapositiva 10">
            <a:extLst>
              <a:ext uri="{FF2B5EF4-FFF2-40B4-BE49-F238E27FC236}">
                <a16:creationId xmlns:a16="http://schemas.microsoft.com/office/drawing/2014/main" id="{7288F579-E24B-4093-AF49-B9A0D3D35DB9}"/>
              </a:ext>
            </a:extLst>
          </p:cNvPr>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8912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6/03/2026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1513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970384"/>
            <a:ext cx="10515600" cy="720304"/>
          </a:xfrm>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6/03/2026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20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E4BE6725-CAAA-4356-8325-39E40B4FA7D0}" type="datetimeFigureOut">
              <a:rPr lang="es-CO" smtClean="0"/>
              <a:t>6/03/2026</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89157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6/03/2026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61296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6/03/2026</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747155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6/03/2026</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21922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6/03/2026</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198500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6/03/2026</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a:p>
        </p:txBody>
      </p:sp>
    </p:spTree>
    <p:extLst>
      <p:ext uri="{BB962C8B-B14F-4D97-AF65-F5344CB8AC3E}">
        <p14:creationId xmlns:p14="http://schemas.microsoft.com/office/powerpoint/2010/main" val="2165233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70384"/>
            <a:ext cx="10515600" cy="675854"/>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6/03/2026</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a:p>
        </p:txBody>
      </p:sp>
    </p:spTree>
    <p:extLst>
      <p:ext uri="{BB962C8B-B14F-4D97-AF65-F5344CB8AC3E}">
        <p14:creationId xmlns:p14="http://schemas.microsoft.com/office/powerpoint/2010/main" val="2733207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1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688" r:id="rId13"/>
  </p:sldLayoutIdLst>
  <p:txStyles>
    <p:title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64B22C1-DFED-49E8-8F2A-8A27B389265F}"/>
              </a:ext>
            </a:extLst>
          </p:cNvPr>
          <p:cNvSpPr txBox="1">
            <a:spLocks/>
          </p:cNvSpPr>
          <p:nvPr/>
        </p:nvSpPr>
        <p:spPr>
          <a:xfrm>
            <a:off x="2097413" y="4137048"/>
            <a:ext cx="4390426" cy="1979154"/>
          </a:xfrm>
          <a:prstGeom prst="rect">
            <a:avLst/>
          </a:prstGeom>
        </p:spPr>
        <p:txBody>
          <a:bodyPr anchor="b"/>
          <a:lstStyle>
            <a:lvl1pPr algn="l" defTabSz="914400" rtl="0" eaLnBrk="1" latinLnBrk="0" hangingPunct="1">
              <a:lnSpc>
                <a:spcPct val="90000"/>
              </a:lnSpc>
              <a:spcBef>
                <a:spcPct val="0"/>
              </a:spcBef>
              <a:buNone/>
              <a:defRPr sz="7200" b="1" kern="1200">
                <a:solidFill>
                  <a:schemeClr val="tx1"/>
                </a:solidFill>
                <a:latin typeface="Arial Rounded MT Bold" panose="020F0704030504030204" pitchFamily="34" charset="0"/>
                <a:ea typeface="+mj-ea"/>
                <a:cs typeface="+mj-cs"/>
              </a:defRPr>
            </a:lvl1pPr>
          </a:lstStyle>
          <a:p>
            <a:r>
              <a:rPr lang="es-CO" sz="5400" dirty="0" smtClean="0">
                <a:solidFill>
                  <a:schemeClr val="bg1"/>
                </a:solidFill>
              </a:rPr>
              <a:t>P</a:t>
            </a:r>
            <a:r>
              <a:rPr lang="es-CO" sz="3600" dirty="0" smtClean="0">
                <a:solidFill>
                  <a:schemeClr val="bg1"/>
                </a:solidFill>
              </a:rPr>
              <a:t>royecto</a:t>
            </a:r>
            <a:r>
              <a:rPr lang="es-CO" sz="3600" dirty="0">
                <a:solidFill>
                  <a:schemeClr val="bg1"/>
                </a:solidFill>
              </a:rPr>
              <a:t>: </a:t>
            </a:r>
            <a:r>
              <a:rPr lang="es-CO" sz="3200" b="0" dirty="0" smtClean="0">
                <a:solidFill>
                  <a:schemeClr val="bg1"/>
                </a:solidFill>
              </a:rPr>
              <a:t>Fomento </a:t>
            </a:r>
            <a:r>
              <a:rPr lang="es-CO" sz="3200" b="0" dirty="0">
                <a:solidFill>
                  <a:schemeClr val="bg1"/>
                </a:solidFill>
              </a:rPr>
              <a:t>y Fortalecimiento de la Extensión Universitaria</a:t>
            </a:r>
          </a:p>
        </p:txBody>
      </p:sp>
      <p:sp>
        <p:nvSpPr>
          <p:cNvPr id="9" name="Title 1">
            <a:extLst>
              <a:ext uri="{FF2B5EF4-FFF2-40B4-BE49-F238E27FC236}">
                <a16:creationId xmlns:a16="http://schemas.microsoft.com/office/drawing/2014/main" id="{61A03A22-5E25-4D5F-929C-F09EB2E22223}"/>
              </a:ext>
            </a:extLst>
          </p:cNvPr>
          <p:cNvSpPr txBox="1">
            <a:spLocks/>
          </p:cNvSpPr>
          <p:nvPr/>
        </p:nvSpPr>
        <p:spPr>
          <a:xfrm>
            <a:off x="1303720" y="669940"/>
            <a:ext cx="5977813" cy="21149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4800" dirty="0" smtClean="0">
                <a:solidFill>
                  <a:schemeClr val="bg1"/>
                </a:solidFill>
                <a:latin typeface="Asap Medium" panose="020F0604030102060203" pitchFamily="2" charset="0"/>
              </a:rPr>
              <a:t>Creación, gestión y transferencia del conocimiento</a:t>
            </a:r>
            <a:endParaRPr lang="es-ES" sz="3600" dirty="0">
              <a:solidFill>
                <a:schemeClr val="bg1"/>
              </a:solidFill>
              <a:latin typeface="Asap Medium" panose="020F0604030102060203" pitchFamily="2" charset="0"/>
            </a:endParaRPr>
          </a:p>
        </p:txBody>
      </p:sp>
      <p:sp>
        <p:nvSpPr>
          <p:cNvPr id="10" name="Title 1">
            <a:extLst>
              <a:ext uri="{FF2B5EF4-FFF2-40B4-BE49-F238E27FC236}">
                <a16:creationId xmlns:a16="http://schemas.microsoft.com/office/drawing/2014/main" id="{9F06EBA9-2D7D-495E-A223-1CDD07DAAED5}"/>
              </a:ext>
            </a:extLst>
          </p:cNvPr>
          <p:cNvSpPr txBox="1">
            <a:spLocks/>
          </p:cNvSpPr>
          <p:nvPr/>
        </p:nvSpPr>
        <p:spPr>
          <a:xfrm>
            <a:off x="7766177" y="914490"/>
            <a:ext cx="4076200" cy="132903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a:lstStyle>
          <a:p>
            <a:pPr algn="l"/>
            <a:r>
              <a:rPr lang="es-ES" sz="5400" dirty="0" smtClean="0">
                <a:solidFill>
                  <a:schemeClr val="bg1"/>
                </a:solidFill>
                <a:latin typeface="Asap Medium" panose="020F0604030102060203" pitchFamily="2" charset="0"/>
              </a:rPr>
              <a:t>2025 - 2028</a:t>
            </a:r>
            <a:endParaRPr lang="es-ES" sz="1800" dirty="0">
              <a:solidFill>
                <a:schemeClr val="bg1"/>
              </a:solidFill>
              <a:latin typeface="Asap Medium" panose="020F0604030102060203" pitchFamily="2" charset="0"/>
            </a:endParaRPr>
          </a:p>
        </p:txBody>
      </p:sp>
      <p:sp>
        <p:nvSpPr>
          <p:cNvPr id="11" name="Anillo 10"/>
          <p:cNvSpPr/>
          <p:nvPr/>
        </p:nvSpPr>
        <p:spPr>
          <a:xfrm>
            <a:off x="204412" y="4468314"/>
            <a:ext cx="1586753" cy="1442131"/>
          </a:xfrm>
          <a:prstGeom prst="donut">
            <a:avLst>
              <a:gd name="adj" fmla="val 14617"/>
            </a:avLst>
          </a:prstGeom>
          <a:solidFill>
            <a:srgbClr val="16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2" name="Subtitle 2">
            <a:extLst>
              <a:ext uri="{FF2B5EF4-FFF2-40B4-BE49-F238E27FC236}">
                <a16:creationId xmlns:a16="http://schemas.microsoft.com/office/drawing/2014/main" id="{C2CFDD0A-90DE-4286-B19C-4FCA0ECF311C}"/>
              </a:ext>
            </a:extLst>
          </p:cNvPr>
          <p:cNvSpPr txBox="1">
            <a:spLocks/>
          </p:cNvSpPr>
          <p:nvPr/>
        </p:nvSpPr>
        <p:spPr>
          <a:xfrm>
            <a:off x="536665" y="4794078"/>
            <a:ext cx="922245" cy="790601"/>
          </a:xfrm>
          <a:prstGeom prst="rect">
            <a:avLst/>
          </a:prstGeom>
        </p:spPr>
        <p:txBody>
          <a:bodyPr vert="horz" wrap="square" lIns="34290" tIns="17145" rIns="34290" bIns="342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s-ES" sz="4800" b="1" dirty="0" smtClean="0">
                <a:solidFill>
                  <a:schemeClr val="bg1"/>
                </a:solidFill>
                <a:latin typeface="Arial Rounded MT Bold" panose="020F0704030504030204" pitchFamily="34" charset="0"/>
                <a:ea typeface="+mj-ea"/>
                <a:cs typeface="+mj-cs"/>
              </a:rPr>
              <a:t>14</a:t>
            </a:r>
            <a:endParaRPr lang="es-ES" sz="4800" b="1" dirty="0">
              <a:solidFill>
                <a:schemeClr val="bg1"/>
              </a:solidFill>
              <a:latin typeface="Arial Rounded MT Bold" panose="020F0704030504030204" pitchFamily="34" charset="0"/>
              <a:ea typeface="+mj-ea"/>
              <a:cs typeface="+mj-cs"/>
            </a:endParaRPr>
          </a:p>
        </p:txBody>
      </p:sp>
      <p:pic>
        <p:nvPicPr>
          <p:cNvPr id="13" name="Imagen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0185" y="177857"/>
            <a:ext cx="1055100" cy="1025401"/>
          </a:xfrm>
          <a:prstGeom prst="rect">
            <a:avLst/>
          </a:prstGeom>
        </p:spPr>
      </p:pic>
      <p:pic>
        <p:nvPicPr>
          <p:cNvPr id="14" name="Imagen 13"/>
          <p:cNvPicPr/>
          <p:nvPr/>
        </p:nvPicPr>
        <p:blipFill>
          <a:blip r:embed="rId3" cstate="print">
            <a:extLst>
              <a:ext uri="{28A0092B-C50C-407E-A947-70E740481C1C}">
                <a14:useLocalDpi xmlns:a14="http://schemas.microsoft.com/office/drawing/2010/main" val="0"/>
              </a:ext>
            </a:extLst>
          </a:blip>
          <a:stretch>
            <a:fillRect/>
          </a:stretch>
        </p:blipFill>
        <p:spPr>
          <a:xfrm>
            <a:off x="6687671" y="3173404"/>
            <a:ext cx="4486123" cy="3241347"/>
          </a:xfrm>
          <a:prstGeom prst="teardrop">
            <a:avLst/>
          </a:prstGeom>
        </p:spPr>
      </p:pic>
    </p:spTree>
    <p:extLst>
      <p:ext uri="{BB962C8B-B14F-4D97-AF65-F5344CB8AC3E}">
        <p14:creationId xmlns:p14="http://schemas.microsoft.com/office/powerpoint/2010/main" val="17806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E8F9C17-DF16-4503-A23D-C04985936785}"/>
              </a:ext>
            </a:extLst>
          </p:cNvPr>
          <p:cNvSpPr txBox="1">
            <a:spLocks/>
          </p:cNvSpPr>
          <p:nvPr/>
        </p:nvSpPr>
        <p:spPr>
          <a:xfrm>
            <a:off x="2669241" y="154595"/>
            <a:ext cx="6853518"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ES" sz="3600" dirty="0" smtClean="0">
                <a:solidFill>
                  <a:srgbClr val="562C4D"/>
                </a:solidFill>
                <a:effectLst>
                  <a:outerShdw blurRad="38100" dist="38100" dir="2700000" algn="tl">
                    <a:srgbClr val="000000">
                      <a:alpha val="43137"/>
                    </a:srgbClr>
                  </a:outerShdw>
                </a:effectLst>
              </a:rPr>
              <a:t>Información general del proyecto</a:t>
            </a:r>
            <a:endParaRPr lang="en-US" sz="3600" dirty="0">
              <a:solidFill>
                <a:srgbClr val="562C4D"/>
              </a:solidFill>
              <a:effectLst>
                <a:outerShdw blurRad="38100" dist="38100" dir="2700000" algn="tl">
                  <a:srgbClr val="000000">
                    <a:alpha val="43137"/>
                  </a:srgbClr>
                </a:outerShdw>
              </a:effectLst>
            </a:endParaRPr>
          </a:p>
        </p:txBody>
      </p:sp>
      <p:sp>
        <p:nvSpPr>
          <p:cNvPr id="5" name="Rectángulo 4"/>
          <p:cNvSpPr/>
          <p:nvPr/>
        </p:nvSpPr>
        <p:spPr>
          <a:xfrm rot="16200000">
            <a:off x="-1076601" y="3531734"/>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14. </a:t>
            </a:r>
            <a:r>
              <a:rPr lang="es-CO" sz="800" dirty="0">
                <a:solidFill>
                  <a:schemeClr val="bg1">
                    <a:lumMod val="50000"/>
                  </a:schemeClr>
                </a:solidFill>
                <a:latin typeface="Arial Rounded MT Bold" panose="020F0704030504030204" pitchFamily="34" charset="0"/>
              </a:rPr>
              <a:t>Fomento y Fortalecimiento de la Extensión Universitaria</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19789696"/>
              </p:ext>
            </p:extLst>
          </p:nvPr>
        </p:nvGraphicFramePr>
        <p:xfrm>
          <a:off x="1183342" y="1029782"/>
          <a:ext cx="9583269" cy="5342457"/>
        </p:xfrm>
        <a:graphic>
          <a:graphicData uri="http://schemas.openxmlformats.org/drawingml/2006/table">
            <a:tbl>
              <a:tblPr firstRow="1" firstCol="1" bandRow="1"/>
              <a:tblGrid>
                <a:gridCol w="3075915">
                  <a:extLst>
                    <a:ext uri="{9D8B030D-6E8A-4147-A177-3AD203B41FA5}">
                      <a16:colId xmlns:a16="http://schemas.microsoft.com/office/drawing/2014/main" val="2987685242"/>
                    </a:ext>
                  </a:extLst>
                </a:gridCol>
                <a:gridCol w="6507354">
                  <a:extLst>
                    <a:ext uri="{9D8B030D-6E8A-4147-A177-3AD203B41FA5}">
                      <a16:colId xmlns:a16="http://schemas.microsoft.com/office/drawing/2014/main" val="4150636367"/>
                    </a:ext>
                  </a:extLst>
                </a:gridCol>
              </a:tblGrid>
              <a:tr h="131859">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Código del proyecto</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SimSun" panose="02010600030101010101" pitchFamily="2" charset="-122"/>
                          <a:cs typeface="Calibri" panose="020F0502020204030204" pitchFamily="34" charset="0"/>
                        </a:rPr>
                        <a:t>(PDI2028 – CGT - 14)</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391384"/>
                  </a:ext>
                </a:extLst>
              </a:tr>
              <a:tr h="131859">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Dependencia responsable del proyecto</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Vicerrectoría de Investigaciones, Innovación y Extensión </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658900"/>
                  </a:ext>
                </a:extLst>
              </a:tr>
              <a:tr h="131859">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Pilar de Gestión</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Creación, Gestión y Transferencia del conocimiento</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5291889"/>
                  </a:ext>
                </a:extLst>
              </a:tr>
              <a:tr h="131859">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Coordinador Pilar de Gestión</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Vicerrectoría de Investigaciones, Innovación y Extensión </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9955299"/>
                  </a:ext>
                </a:extLst>
              </a:tr>
              <a:tr h="263717">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Consolidación de la Extensión institucional con impacto en la sociedad y reconocimiento nacional e internacional</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2851296"/>
                  </a:ext>
                </a:extLst>
              </a:tr>
              <a:tr h="263717">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Procesos asociados </a:t>
                      </a:r>
                      <a:b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b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(Sistema Integral de Gestión)</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Misionales - Extensión y proyección social</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8494972"/>
                  </a:ext>
                </a:extLst>
              </a:tr>
              <a:tr h="131859">
                <a:tc rowSpan="7">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Factores de calidad institucional a los que apunta el proyecto</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 Misión y proyecto institucional</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4253427"/>
                  </a:ext>
                </a:extLst>
              </a:tr>
              <a:tr h="131859">
                <a:tc vMerge="1">
                  <a:txBody>
                    <a:bodyPr/>
                    <a:lstStyle/>
                    <a:p>
                      <a:endParaRPr lang="es-CO"/>
                    </a:p>
                  </a:txBody>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 Estudiantes</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18395625"/>
                  </a:ext>
                </a:extLst>
              </a:tr>
              <a:tr h="131859">
                <a:tc vMerge="1">
                  <a:txBody>
                    <a:bodyPr/>
                    <a:lstStyle/>
                    <a:p>
                      <a:endParaRPr lang="es-CO"/>
                    </a:p>
                  </a:txBody>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 Profesores</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09578304"/>
                  </a:ext>
                </a:extLst>
              </a:tr>
              <a:tr h="131859">
                <a:tc vMerge="1">
                  <a:txBody>
                    <a:bodyPr/>
                    <a:lstStyle/>
                    <a:p>
                      <a:endParaRPr lang="es-CO"/>
                    </a:p>
                  </a:txBody>
                  <a:tcPr/>
                </a:tc>
                <a:tc>
                  <a:txBody>
                    <a:bodyPr/>
                    <a:lstStyle/>
                    <a:p>
                      <a:pPr>
                        <a:lnSpc>
                          <a:spcPct val="115000"/>
                        </a:lnSpc>
                        <a:spcAft>
                          <a:spcPts val="0"/>
                        </a:spcAft>
                      </a:pPr>
                      <a:r>
                        <a:rPr lang="es-CO" sz="105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 Procesos académicos</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157052"/>
                  </a:ext>
                </a:extLst>
              </a:tr>
              <a:tr h="131859">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5. Visibilidad  nacional e internacional</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910113"/>
                  </a:ext>
                </a:extLst>
              </a:tr>
              <a:tr h="131859">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6. Investigación y creación artística</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7681755"/>
                  </a:ext>
                </a:extLst>
              </a:tr>
              <a:tr h="131859">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7. Pertinencia e impacto social</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6869821"/>
                  </a:ext>
                </a:extLst>
              </a:tr>
              <a:tr h="131859">
                <a:tc rowSpan="3">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Estándares de calidad (Modelo de acreditación internacional Sello Sofía)</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4. Recursos materiales y servicios</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6405334"/>
                  </a:ext>
                </a:extLst>
              </a:tr>
              <a:tr h="131859">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7. Vinculación con el entorno</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6187034"/>
                  </a:ext>
                </a:extLst>
              </a:tr>
              <a:tr h="131859">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9. Información pública</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0462591"/>
                  </a:ext>
                </a:extLst>
              </a:tr>
              <a:tr h="263717">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Otras instancias o dependencias participantes </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dirty="0">
                          <a:effectLst/>
                          <a:latin typeface="Arial Narrow" panose="020B0606020202030204" pitchFamily="34" charset="0"/>
                          <a:ea typeface="Times New Roman" panose="02020603050405020304" pitchFamily="18" charset="0"/>
                          <a:cs typeface="Calibri" panose="020F0502020204030204" pitchFamily="34" charset="0"/>
                        </a:rPr>
                        <a:t>Facultades, Grupos de Investigación, Docentes, administrativos y estudiantes</a:t>
                      </a:r>
                      <a:endParaRPr lang="es-CO" sz="1100" dirty="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2641770"/>
                  </a:ext>
                </a:extLst>
              </a:tr>
              <a:tr h="263717">
                <a:tc>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Actores o entidades externas a la UTP que participan en el proyecto</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dirty="0">
                          <a:effectLst/>
                          <a:latin typeface="Arial Narrow" panose="020B0606020202030204" pitchFamily="34" charset="0"/>
                          <a:ea typeface="Times New Roman" panose="02020603050405020304" pitchFamily="18" charset="0"/>
                          <a:cs typeface="Calibri" panose="020F0502020204030204" pitchFamily="34" charset="0"/>
                        </a:rPr>
                        <a:t>Empresas, Instituciones Gubernamentales, organizaciones sociales, Comunidad en General </a:t>
                      </a:r>
                      <a:endParaRPr lang="es-CO" sz="1100" dirty="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4786790"/>
                  </a:ext>
                </a:extLst>
              </a:tr>
              <a:tr h="263717">
                <a:tc rowSpan="3">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Programas a los cuales le aporta indirectamente el proyecto</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Consolidación de la Extensión institucional con impacto en la sociedad y reconocimiento nacional e internacional</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170345"/>
                  </a:ext>
                </a:extLst>
              </a:tr>
              <a:tr h="263717">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Procesos asociados al desarrollo sostenible, la competitividad y la movilización social</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23506"/>
                  </a:ext>
                </a:extLst>
              </a:tr>
              <a:tr h="131859">
                <a:tc vMerge="1">
                  <a:txBody>
                    <a:bodyPr/>
                    <a:lstStyle/>
                    <a:p>
                      <a:endParaRPr lang="es-CO"/>
                    </a:p>
                  </a:txBody>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Internacionalización integral de la Universidad</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6838610"/>
                  </a:ext>
                </a:extLst>
              </a:tr>
              <a:tr h="395576">
                <a:tc rowSpan="2">
                  <a:txBody>
                    <a:bodyPr/>
                    <a:lstStyle/>
                    <a:p>
                      <a:pPr>
                        <a:lnSpc>
                          <a:spcPct val="115000"/>
                        </a:lnSpc>
                        <a:spcAft>
                          <a:spcPts val="0"/>
                        </a:spcAft>
                      </a:pPr>
                      <a:r>
                        <a:rPr lang="es-CO" sz="105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Objetivos de Desarrollo Sostenible (ODS) a los cuales le aporta el proyecto</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nSpc>
                          <a:spcPct val="115000"/>
                        </a:lnSpc>
                        <a:spcAft>
                          <a:spcPts val="0"/>
                        </a:spcAft>
                      </a:pPr>
                      <a:r>
                        <a:rPr lang="es-CO" sz="1050">
                          <a:effectLst/>
                          <a:latin typeface="Arial Narrow" panose="020B0606020202030204" pitchFamily="34" charset="0"/>
                          <a:ea typeface="Times New Roman" panose="02020603050405020304" pitchFamily="18" charset="0"/>
                          <a:cs typeface="Calibri" panose="020F0502020204030204" pitchFamily="34" charset="0"/>
                        </a:rPr>
                        <a:t>4. Garantizar una educación inclusiva, equitativa y de calidad y promover oportunidades de aprendizaje durante toda la vida para todos</a:t>
                      </a:r>
                      <a:endParaRPr lang="es-CO" sz="110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7372143"/>
                  </a:ext>
                </a:extLst>
              </a:tr>
              <a:tr h="395576">
                <a:tc vMerge="1">
                  <a:txBody>
                    <a:bodyPr/>
                    <a:lstStyle/>
                    <a:p>
                      <a:endParaRPr lang="es-CO"/>
                    </a:p>
                  </a:txBody>
                  <a:tcPr/>
                </a:tc>
                <a:tc>
                  <a:txBody>
                    <a:bodyPr/>
                    <a:lstStyle/>
                    <a:p>
                      <a:pPr>
                        <a:lnSpc>
                          <a:spcPct val="115000"/>
                        </a:lnSpc>
                        <a:spcAft>
                          <a:spcPts val="0"/>
                        </a:spcAft>
                      </a:pPr>
                      <a:r>
                        <a:rPr lang="es-CO" sz="1050" dirty="0">
                          <a:effectLst/>
                          <a:latin typeface="Arial Narrow" panose="020B0606020202030204" pitchFamily="34" charset="0"/>
                          <a:ea typeface="Times New Roman" panose="02020603050405020304" pitchFamily="18" charset="0"/>
                          <a:cs typeface="Calibri" panose="020F0502020204030204" pitchFamily="34" charset="0"/>
                        </a:rPr>
                        <a:t>8. Promover el crecimiento económico sostenido, inclusivo y sostenible, el empleo pleno y productivo y el trabajo decente para todos</a:t>
                      </a:r>
                      <a:endParaRPr lang="es-CO" sz="1100" dirty="0">
                        <a:effectLst/>
                        <a:latin typeface="Times New Roman" panose="02020603050405020304" pitchFamily="18" charset="0"/>
                        <a:ea typeface="SimSun" panose="02010600030101010101" pitchFamily="2" charset="-122"/>
                      </a:endParaRPr>
                    </a:p>
                  </a:txBody>
                  <a:tcPr marL="33442" marR="334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1394046"/>
                  </a:ext>
                </a:extLst>
              </a:tr>
            </a:tbl>
          </a:graphicData>
        </a:graphic>
      </p:graphicFrame>
    </p:spTree>
    <p:extLst>
      <p:ext uri="{BB962C8B-B14F-4D97-AF65-F5344CB8AC3E}">
        <p14:creationId xmlns:p14="http://schemas.microsoft.com/office/powerpoint/2010/main" val="366591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Identificación del problema, necesidad u oportunidad </a:t>
            </a:r>
          </a:p>
        </p:txBody>
      </p:sp>
      <p:sp>
        <p:nvSpPr>
          <p:cNvPr id="2" name="Rectángulo 1"/>
          <p:cNvSpPr/>
          <p:nvPr/>
        </p:nvSpPr>
        <p:spPr>
          <a:xfrm>
            <a:off x="923363" y="1116001"/>
            <a:ext cx="10560426" cy="769441"/>
          </a:xfrm>
          <a:prstGeom prst="rect">
            <a:avLst/>
          </a:prstGeom>
        </p:spPr>
        <p:txBody>
          <a:bodyPr wrap="square">
            <a:spAutoFit/>
          </a:bodyPr>
          <a:lstStyle/>
          <a:p>
            <a:pPr algn="just"/>
            <a:r>
              <a:rPr lang="es-CO" sz="1100" dirty="0">
                <a:latin typeface="Arial Narrow" panose="020B0606020202030204" pitchFamily="34" charset="0"/>
              </a:rPr>
              <a:t>La Universidad Tecnológica de Pereira por su experiencia y posicionamiento académico y de investigación a través de la oferta de pregrado, posgrado y la consolidación de sus grupos de investigación ha generado unas capacidades institucionales importantes que pueden aportar a la solución de problemas del sector externo a través de la Extensión universitaria. Esta última como función misional de la Universidad ha ido consolidándose en con el tiempo, sin embargo, pesé a las múltiples acciones realizadas, requiere fortalecer los procesos de visibilidad y apropiación por parte de la comunidad universitaria de las capacidades institucionales, generando desarticulación entre dependencias, duplicidad en procesos y indicadores institucionales que no reflejan las reales capacidades de la institución.</a:t>
            </a:r>
          </a:p>
        </p:txBody>
      </p:sp>
      <p:sp>
        <p:nvSpPr>
          <p:cNvPr id="8" name="Rectángulo 7"/>
          <p:cNvSpPr/>
          <p:nvPr/>
        </p:nvSpPr>
        <p:spPr>
          <a:xfrm rot="16200000">
            <a:off x="-1076601" y="3531734"/>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14. </a:t>
            </a:r>
            <a:r>
              <a:rPr lang="es-CO" sz="800" dirty="0">
                <a:solidFill>
                  <a:schemeClr val="bg1">
                    <a:lumMod val="50000"/>
                  </a:schemeClr>
                </a:solidFill>
                <a:latin typeface="Arial Rounded MT Bold" panose="020F0704030504030204" pitchFamily="34" charset="0"/>
              </a:rPr>
              <a:t>Fomento y Fortalecimiento de la Extensión Universitaria</a:t>
            </a:r>
          </a:p>
        </p:txBody>
      </p:sp>
      <p:graphicFrame>
        <p:nvGraphicFramePr>
          <p:cNvPr id="5" name="Tabla 4"/>
          <p:cNvGraphicFramePr>
            <a:graphicFrameLocks noGrp="1"/>
          </p:cNvGraphicFramePr>
          <p:nvPr>
            <p:extLst>
              <p:ext uri="{D42A27DB-BD31-4B8C-83A1-F6EECF244321}">
                <p14:modId xmlns:p14="http://schemas.microsoft.com/office/powerpoint/2010/main" val="2792470374"/>
              </p:ext>
            </p:extLst>
          </p:nvPr>
        </p:nvGraphicFramePr>
        <p:xfrm>
          <a:off x="1237130" y="1978318"/>
          <a:ext cx="9296400" cy="4734016"/>
        </p:xfrm>
        <a:graphic>
          <a:graphicData uri="http://schemas.openxmlformats.org/drawingml/2006/table">
            <a:tbl>
              <a:tblPr firstRow="1" firstCol="1" bandRow="1"/>
              <a:tblGrid>
                <a:gridCol w="1889942">
                  <a:extLst>
                    <a:ext uri="{9D8B030D-6E8A-4147-A177-3AD203B41FA5}">
                      <a16:colId xmlns:a16="http://schemas.microsoft.com/office/drawing/2014/main" val="266144739"/>
                    </a:ext>
                  </a:extLst>
                </a:gridCol>
                <a:gridCol w="2639561">
                  <a:extLst>
                    <a:ext uri="{9D8B030D-6E8A-4147-A177-3AD203B41FA5}">
                      <a16:colId xmlns:a16="http://schemas.microsoft.com/office/drawing/2014/main" val="3273158311"/>
                    </a:ext>
                  </a:extLst>
                </a:gridCol>
                <a:gridCol w="4766897">
                  <a:extLst>
                    <a:ext uri="{9D8B030D-6E8A-4147-A177-3AD203B41FA5}">
                      <a16:colId xmlns:a16="http://schemas.microsoft.com/office/drawing/2014/main" val="3639658845"/>
                    </a:ext>
                  </a:extLst>
                </a:gridCol>
              </a:tblGrid>
              <a:tr h="86150">
                <a:tc>
                  <a:txBody>
                    <a:bodyPr/>
                    <a:lstStyle/>
                    <a:p>
                      <a:pPr algn="ct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Problema Central</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directas</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Causas Indirectas</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extLst>
                  <a:ext uri="{0D108BD9-81ED-4DB2-BD59-A6C34878D82A}">
                    <a16:rowId xmlns:a16="http://schemas.microsoft.com/office/drawing/2014/main" val="310689126"/>
                  </a:ext>
                </a:extLst>
              </a:tr>
              <a:tr h="1657205">
                <a:tc rowSpan="8">
                  <a:txBody>
                    <a:bodyPr/>
                    <a:lstStyle/>
                    <a:p>
                      <a:pPr algn="ctr">
                        <a:lnSpc>
                          <a:spcPct val="115000"/>
                        </a:lnSpc>
                        <a:spcAft>
                          <a:spcPts val="0"/>
                        </a:spcAft>
                      </a:pPr>
                      <a:r>
                        <a:rPr lang="es-CO" sz="9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Débil visibilidad y registro institucional en procesos de extensión universitaria ejecutados</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Débil cultura del registro de las actividades de extensión y desconocimiento en formulación, ejecución, seguimiento y control de proyectos de extensión</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Desconocimiento de las políticas institucionales por parte de la comunidad responsable de desarrollar actividades de extensión</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Ausencia de herramientas tecnológicas adecuadas que faciliten el proceso de registro</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Baja visibilidad de la extensión desarrollada al interior de la institución.</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1.4 Desconocimiento de los procesos institucionales en el marco de la extensión universitaria</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1.5 Resistencia a la ejecución de procedimientos institucionales por parte de la comunidad </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1.6 Bajos procesos de formación y acompañamiento a los responsables de ejecutar las actividades de extensión.</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1.7 Duplicidad en las temáticas, actividades, y procesos desarrollados entre facultades</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1.8 Inexperiencia en procesos de formulación, ejecución, seguimiento y control de proyectos</a:t>
                      </a:r>
                      <a:endParaRPr lang="es-CO" sz="1000" dirty="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771400"/>
                  </a:ext>
                </a:extLst>
              </a:tr>
              <a:tr h="504367">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 Oferta de Educación continua de manera desarticulada y desorganizada.</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Ausencia de política y procedimientos institucionales. </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Baja capacidad de comercialización y oferta de los servicios de educación continua</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2.3 Ausencia de acompañamiento institucional para la ejecución de actividades de educación continua</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0000900"/>
                  </a:ext>
                </a:extLst>
              </a:tr>
              <a:tr h="216157">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 Insuficiente inversión en iniciativas de extensión universitaria que beneficien e impacten la sociedad</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Recursos presupuestales escasos.</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Priorización en asignación de recursos para otras líneas de acción institucional</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5701791"/>
                  </a:ext>
                </a:extLst>
              </a:tr>
              <a:tr h="86150">
                <a:tc vMerge="1">
                  <a:txBody>
                    <a:bodyPr/>
                    <a:lstStyle/>
                    <a:p>
                      <a:endParaRPr lang="es-CO"/>
                    </a:p>
                  </a:txBody>
                  <a:tcPr/>
                </a:tc>
                <a:tc>
                  <a:txBody>
                    <a:bodyPr/>
                    <a:lstStyle/>
                    <a:p>
                      <a:pPr algn="ct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directos</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tc>
                  <a:txBody>
                    <a:bodyPr/>
                    <a:lstStyle/>
                    <a:p>
                      <a:pPr algn="ctr">
                        <a:lnSpc>
                          <a:spcPct val="115000"/>
                        </a:lnSpc>
                        <a:spcAft>
                          <a:spcPts val="0"/>
                        </a:spcAft>
                      </a:pPr>
                      <a:r>
                        <a:rPr lang="es-CO" sz="9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Efectos indirectos</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C1CC"/>
                    </a:solidFill>
                  </a:tcPr>
                </a:tc>
                <a:extLst>
                  <a:ext uri="{0D108BD9-81ED-4DB2-BD59-A6C34878D82A}">
                    <a16:rowId xmlns:a16="http://schemas.microsoft.com/office/drawing/2014/main" val="1073940549"/>
                  </a:ext>
                </a:extLst>
              </a:tr>
              <a:tr h="432314">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 Baja visibilidad  en las actividades de extensión  desarrolladas institucionales</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1.1 Subregistro de las actividades de Extensión</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1.2 Indicadores institucionales con información ajena a la realidad de la Universidad</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1.3 Pérdida de oportunidades externas </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171567"/>
                  </a:ext>
                </a:extLst>
              </a:tr>
              <a:tr h="648471">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2.Oferta de educación continua sin mínimos criterios de calidad</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2.1 Imagen institucional debilitada por procesos de educación continua</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2.2 Duplicidad en la oferta de temáticas entre dependencias</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2.3 Pérdida de oportunidades comerciales para la institución</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2.4  Competencia entre dependencias y facultades en la oferta de servicios de extensión</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2479572"/>
                  </a:ext>
                </a:extLst>
              </a:tr>
              <a:tr h="504367">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 Pérdida de oportunidades de ejecución de proyectos </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3.1 Problemas con entidades externas por malos procesos de ejecución de proyectos</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3.2 Ineficientes procesos de ejecución de proyectos</a:t>
                      </a:r>
                      <a:b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3.3 Personal con bajos niveles de formación en formulación, ejecución, seguimiento y control de proyectos</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7261272"/>
                  </a:ext>
                </a:extLst>
              </a:tr>
              <a:tr h="216157">
                <a:tc vMerge="1">
                  <a:txBody>
                    <a:bodyPr/>
                    <a:lstStyle/>
                    <a:p>
                      <a:endParaRPr lang="es-CO"/>
                    </a:p>
                  </a:txBody>
                  <a:tcPr/>
                </a:tc>
                <a:tc>
                  <a:txBody>
                    <a:bodyPr/>
                    <a:lstStyle/>
                    <a:p>
                      <a:pPr>
                        <a:lnSpc>
                          <a:spcPct val="115000"/>
                        </a:lnSpc>
                        <a:spcAft>
                          <a:spcPts val="0"/>
                        </a:spcAft>
                      </a:pPr>
                      <a:r>
                        <a:rPr lang="es-CO" sz="90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4.Disminución del número de Proyectos de Extensión solidaria y actividades de extensión</a:t>
                      </a:r>
                      <a:endParaRPr lang="es-CO" sz="100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4.1 Reducción de la extensión universitaria</a:t>
                      </a:r>
                      <a:b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br>
                      <a:r>
                        <a:rPr lang="es-CO" sz="900" dirty="0">
                          <a:solidFill>
                            <a:srgbClr val="000000"/>
                          </a:solidFill>
                          <a:effectLst/>
                          <a:latin typeface="Arial Narrow" panose="020B0606020202030204" pitchFamily="34" charset="0"/>
                          <a:ea typeface="SimSun" panose="02010600030101010101" pitchFamily="2" charset="-122"/>
                          <a:cs typeface="Calibri" panose="020F0502020204030204" pitchFamily="34" charset="0"/>
                        </a:rPr>
                        <a:t>4.2 Bajo impacto de las actividades desarrolladas</a:t>
                      </a:r>
                      <a:endParaRPr lang="es-CO" sz="1000" dirty="0">
                        <a:effectLst/>
                        <a:latin typeface="Times New Roman" panose="02020603050405020304" pitchFamily="18" charset="0"/>
                        <a:ea typeface="SimSun" panose="02010600030101010101" pitchFamily="2" charset="-122"/>
                      </a:endParaRPr>
                    </a:p>
                  </a:txBody>
                  <a:tcPr marL="18274" marR="182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4257221"/>
                  </a:ext>
                </a:extLst>
              </a:tr>
            </a:tbl>
          </a:graphicData>
        </a:graphic>
      </p:graphicFrame>
    </p:spTree>
    <p:extLst>
      <p:ext uri="{BB962C8B-B14F-4D97-AF65-F5344CB8AC3E}">
        <p14:creationId xmlns:p14="http://schemas.microsoft.com/office/powerpoint/2010/main" val="1596909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Descripción del proyecto</a:t>
            </a:r>
          </a:p>
        </p:txBody>
      </p:sp>
      <p:cxnSp>
        <p:nvCxnSpPr>
          <p:cNvPr id="9" name="Conector recto 8"/>
          <p:cNvCxnSpPr/>
          <p:nvPr/>
        </p:nvCxnSpPr>
        <p:spPr>
          <a:xfrm>
            <a:off x="6605697" y="2146287"/>
            <a:ext cx="2538303" cy="0"/>
          </a:xfrm>
          <a:prstGeom prst="line">
            <a:avLst/>
          </a:prstGeom>
          <a:ln w="28575">
            <a:solidFill>
              <a:srgbClr val="562C4D"/>
            </a:solidFill>
          </a:ln>
        </p:spPr>
        <p:style>
          <a:lnRef idx="1">
            <a:schemeClr val="accent1"/>
          </a:lnRef>
          <a:fillRef idx="0">
            <a:schemeClr val="accent1"/>
          </a:fillRef>
          <a:effectRef idx="0">
            <a:schemeClr val="accent1"/>
          </a:effectRef>
          <a:fontRef idx="minor">
            <a:schemeClr val="tx1"/>
          </a:fontRef>
        </p:style>
      </p:cxnSp>
      <p:sp>
        <p:nvSpPr>
          <p:cNvPr id="10"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689286" y="1398942"/>
            <a:ext cx="5146662" cy="3759386"/>
          </a:xfrm>
        </p:spPr>
        <p:txBody>
          <a:bodyPr>
            <a:noAutofit/>
          </a:bodyPr>
          <a:lstStyle/>
          <a:p>
            <a:pPr marL="0" indent="0" algn="just">
              <a:buNone/>
            </a:pPr>
            <a:r>
              <a:rPr lang="es-CO" sz="1050" dirty="0">
                <a:latin typeface="Arial Narrow" panose="020B0606020202030204" pitchFamily="34" charset="0"/>
              </a:rPr>
              <a:t>La Extensión Universitaria es concebida desde la ley 30 de 1992 donde se establece “La extensión comprende los programas de educación permanente, cursos, seminarios y demás programas destinados a la difusión de los conocimientos, al intercambio de experiencias, así como las actividades de servicio tendientes a procurar el bienestar general de la comunidad y la satisfacción de las necesidades de la sociedad”. en respuesta de ello la Universidad Tecnológica de Pereira vincula la extensión como una función misional definiendo "es función de la Universidad Tecnológica de Pereira adelantar programas o proyectos para impulsar la extensión y hacer partícipes de los beneficios de su actividad académica e investigativa a los diferentes sectores sociales y económicos que conforman la región y el país" Adicionalmente, en los factores de acreditación institucional se resalta la Extensión Universitaria como la estrategia de relacionamiento con el sector externo.</a:t>
            </a:r>
          </a:p>
          <a:p>
            <a:pPr marL="0" indent="0" algn="just">
              <a:buNone/>
            </a:pPr>
            <a:r>
              <a:rPr lang="es-CO" sz="1050" dirty="0" smtClean="0">
                <a:latin typeface="Arial Narrow" panose="020B0606020202030204" pitchFamily="34" charset="0"/>
              </a:rPr>
              <a:t>En </a:t>
            </a:r>
            <a:r>
              <a:rPr lang="es-CO" sz="1050" dirty="0">
                <a:latin typeface="Arial Narrow" panose="020B0606020202030204" pitchFamily="34" charset="0"/>
              </a:rPr>
              <a:t>este sentido, el proyecto Fomento y Fortalecimiento de la Extensión Universitaria busca implementar estrategias que permitan generar una cultura institucional extensionista, que facilite y promueva el registro de las actividades de extensión, así como su visibilidad a nivel regional, nacional e internacional. Por otra parte, la implementación de políticas y procedimientos institucionales que dinamicen y fortalezcan la ejecución de la extensión universitaria en todas sus modalidades.</a:t>
            </a:r>
          </a:p>
          <a:p>
            <a:pPr marL="0" indent="0" algn="just">
              <a:buNone/>
            </a:pPr>
            <a:r>
              <a:rPr lang="es-CO" sz="1050" dirty="0">
                <a:latin typeface="Arial Narrow" panose="020B0606020202030204" pitchFamily="34" charset="0"/>
              </a:rPr>
              <a:t>Se realizará un trabajo de apropiación y cultura de la Extensión universitaria por parte de toda la comunidad, fortaleciendo los sistemas de información existentes y generando una articulación entre dependencias y facultades.</a:t>
            </a:r>
          </a:p>
          <a:p>
            <a:pPr marL="0" indent="0" algn="just">
              <a:buNone/>
            </a:pPr>
            <a:r>
              <a:rPr lang="es-CO" sz="1050" dirty="0" smtClean="0">
                <a:latin typeface="Arial Narrow" panose="020B0606020202030204" pitchFamily="34" charset="0"/>
              </a:rPr>
              <a:t>Por </a:t>
            </a:r>
            <a:r>
              <a:rPr lang="es-CO" sz="1050" dirty="0">
                <a:latin typeface="Arial Narrow" panose="020B0606020202030204" pitchFamily="34" charset="0"/>
              </a:rPr>
              <a:t>otra parte, se proyecta realizar procesos de acompañamiento y asesoría permanente a docentes, administrativos y estudiantes en torno al ejercicio de la extensión; así como ofrecer procesos de capacitación en temas de pertinencia que generen mayores capacidades a nuestra comunidad.  Adicionalmente, en el marco del fortalecimiento y fomento de la extensión universitaria se financiarán a través de convocatorias internas proyectos y actividades.</a:t>
            </a:r>
          </a:p>
          <a:p>
            <a:pPr marL="0" indent="0" algn="just">
              <a:buNone/>
            </a:pPr>
            <a:r>
              <a:rPr lang="es-CO" sz="1050" dirty="0" smtClean="0">
                <a:latin typeface="Arial Narrow" panose="020B0606020202030204" pitchFamily="34" charset="0"/>
              </a:rPr>
              <a:t>Con </a:t>
            </a:r>
            <a:r>
              <a:rPr lang="es-CO" sz="1050" dirty="0">
                <a:latin typeface="Arial Narrow" panose="020B0606020202030204" pitchFamily="34" charset="0"/>
              </a:rPr>
              <a:t>lo anterior se logrará un incremento en los indicadores institucionales, posicionamiento y experiencia en procesos de extensión que permitan a la institución participar en convocatorias externas y mejorar sus índices de ejecución de proyectos externos.</a:t>
            </a:r>
          </a:p>
          <a:p>
            <a:pPr marL="0" indent="0" algn="just">
              <a:buNone/>
            </a:pPr>
            <a:endParaRPr lang="en-US" sz="2400" dirty="0">
              <a:latin typeface="Arial Narrow" panose="020B0606020202030204" pitchFamily="34" charset="0"/>
            </a:endParaRPr>
          </a:p>
        </p:txBody>
      </p:sp>
      <p:sp>
        <p:nvSpPr>
          <p:cNvPr id="11" name="CuadroTexto 10"/>
          <p:cNvSpPr txBox="1"/>
          <p:nvPr/>
        </p:nvSpPr>
        <p:spPr>
          <a:xfrm>
            <a:off x="6350226" y="1044042"/>
            <a:ext cx="2304616" cy="636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800" b="1" dirty="0">
                <a:solidFill>
                  <a:srgbClr val="562C4D"/>
                </a:solidFill>
                <a:effectLst>
                  <a:outerShdw blurRad="38100" dist="38100" dir="2700000" algn="tl">
                    <a:srgbClr val="000000">
                      <a:alpha val="43137"/>
                    </a:srgbClr>
                  </a:outerShdw>
                </a:effectLst>
                <a:latin typeface="+mj-lt"/>
                <a:ea typeface="+mj-ea"/>
                <a:cs typeface="+mj-cs"/>
              </a:rPr>
              <a:t>Involucrados</a:t>
            </a:r>
          </a:p>
        </p:txBody>
      </p:sp>
      <p:grpSp>
        <p:nvGrpSpPr>
          <p:cNvPr id="12" name="Grupo 11"/>
          <p:cNvGrpSpPr/>
          <p:nvPr/>
        </p:nvGrpSpPr>
        <p:grpSpPr>
          <a:xfrm>
            <a:off x="6849081" y="1912372"/>
            <a:ext cx="4214497" cy="505877"/>
            <a:chOff x="481236" y="1624130"/>
            <a:chExt cx="4001276" cy="666178"/>
          </a:xfrm>
        </p:grpSpPr>
        <p:sp>
          <p:nvSpPr>
            <p:cNvPr id="13" name="Rectángulo redondeado 12"/>
            <p:cNvSpPr/>
            <p:nvPr/>
          </p:nvSpPr>
          <p:spPr>
            <a:xfrm>
              <a:off x="481236" y="1624130"/>
              <a:ext cx="4001276" cy="666178"/>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CuadroTexto 13"/>
            <p:cNvSpPr txBox="1"/>
            <p:nvPr/>
          </p:nvSpPr>
          <p:spPr>
            <a:xfrm>
              <a:off x="500748" y="1643642"/>
              <a:ext cx="3962252" cy="627154"/>
            </a:xfrm>
            <a:prstGeom prst="rect">
              <a:avLst/>
            </a:prstGeom>
            <a:solidFill>
              <a:schemeClr val="bg1"/>
            </a:solidFill>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nSpc>
                  <a:spcPct val="115000"/>
                </a:lnSpc>
                <a:spcAft>
                  <a:spcPts val="0"/>
                </a:spcAft>
              </a:pPr>
              <a:r>
                <a:rPr lang="es-CO" sz="1100" b="1" u="none" kern="1200" dirty="0" smtClean="0">
                  <a:solidFill>
                    <a:schemeClr val="tx2">
                      <a:lumMod val="50000"/>
                    </a:schemeClr>
                  </a:solidFill>
                  <a:latin typeface="Arial Narrow" panose="020B0606020202030204" pitchFamily="34" charset="0"/>
                  <a:cs typeface="Khmer UI" panose="020B0502040204020203" pitchFamily="34" charset="0"/>
                </a:rPr>
                <a:t>Unidades organizacionales: </a:t>
              </a:r>
              <a:r>
                <a:rPr lang="es-CO" sz="1100" dirty="0">
                  <a:latin typeface="Arial Narrow" panose="020B0606020202030204" pitchFamily="34" charset="0"/>
                  <a:ea typeface="Times New Roman" panose="02020603050405020304" pitchFamily="18" charset="0"/>
                  <a:cs typeface="Calibri" panose="020F0502020204030204" pitchFamily="34" charset="0"/>
                </a:rPr>
                <a:t>Facultades, Grupos de Investigación, Docentes, administrativos y estudiantes</a:t>
              </a:r>
              <a:endParaRPr lang="es-CO" sz="1200" dirty="0">
                <a:latin typeface="Times New Roman" panose="02020603050405020304" pitchFamily="18" charset="0"/>
                <a:ea typeface="SimSun" panose="02010600030101010101" pitchFamily="2" charset="-122"/>
              </a:endParaRPr>
            </a:p>
          </p:txBody>
        </p:sp>
      </p:grpSp>
      <p:grpSp>
        <p:nvGrpSpPr>
          <p:cNvPr id="15" name="Grupo 14"/>
          <p:cNvGrpSpPr/>
          <p:nvPr/>
        </p:nvGrpSpPr>
        <p:grpSpPr>
          <a:xfrm>
            <a:off x="6841201" y="2646592"/>
            <a:ext cx="4205122" cy="541554"/>
            <a:chOff x="472275" y="2459414"/>
            <a:chExt cx="4022445" cy="516696"/>
          </a:xfrm>
        </p:grpSpPr>
        <p:sp>
          <p:nvSpPr>
            <p:cNvPr id="16" name="Rectángulo redondeado 15"/>
            <p:cNvSpPr/>
            <p:nvPr/>
          </p:nvSpPr>
          <p:spPr>
            <a:xfrm>
              <a:off x="472275" y="2459414"/>
              <a:ext cx="4022445" cy="516696"/>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CuadroTexto 16"/>
            <p:cNvSpPr txBox="1"/>
            <p:nvPr/>
          </p:nvSpPr>
          <p:spPr>
            <a:xfrm>
              <a:off x="487409" y="2474548"/>
              <a:ext cx="3992177" cy="486428"/>
            </a:xfrm>
            <a:prstGeom prst="rect">
              <a:avLst/>
            </a:prstGeom>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a:lnSpc>
                  <a:spcPct val="115000"/>
                </a:lnSpc>
              </a:pPr>
              <a:r>
                <a:rPr lang="es-CO" sz="1100" b="1" kern="1200" dirty="0" smtClean="0">
                  <a:solidFill>
                    <a:schemeClr val="tx2">
                      <a:lumMod val="50000"/>
                    </a:schemeClr>
                  </a:solidFill>
                  <a:latin typeface="Arial Narrow" panose="020B0606020202030204" pitchFamily="34" charset="0"/>
                  <a:cs typeface="Khmer UI" panose="020B0502040204020203" pitchFamily="34" charset="0"/>
                </a:rPr>
                <a:t>Entidades externas a la UTP: </a:t>
              </a:r>
              <a:r>
                <a:rPr lang="es-ES" sz="1100" b="1" kern="1200" dirty="0" smtClean="0">
                  <a:solidFill>
                    <a:schemeClr val="tx2">
                      <a:lumMod val="50000"/>
                    </a:schemeClr>
                  </a:solidFill>
                  <a:latin typeface="Arial Narrow" panose="020B0606020202030204" pitchFamily="34" charset="0"/>
                  <a:cs typeface="Khmer UI" panose="020B0502040204020203" pitchFamily="34" charset="0"/>
                </a:rPr>
                <a:t> </a:t>
              </a:r>
              <a:r>
                <a:rPr lang="es-CO" sz="1100" dirty="0">
                  <a:latin typeface="Arial Narrow" panose="020B0606020202030204" pitchFamily="34" charset="0"/>
                  <a:ea typeface="Times New Roman" panose="02020603050405020304" pitchFamily="18" charset="0"/>
                  <a:cs typeface="Calibri" panose="020F0502020204030204" pitchFamily="34" charset="0"/>
                </a:rPr>
                <a:t>Empresas, Instituciones Gubernamentales, organizaciones sociales, Comunidad en General </a:t>
              </a:r>
              <a:endParaRPr lang="es-CO" sz="1200" dirty="0">
                <a:latin typeface="Times New Roman" panose="02020603050405020304" pitchFamily="18" charset="0"/>
                <a:ea typeface="SimSun" panose="02010600030101010101" pitchFamily="2" charset="-122"/>
              </a:endParaRPr>
            </a:p>
            <a:p>
              <a:pPr lvl="0" algn="just" defTabSz="533400">
                <a:lnSpc>
                  <a:spcPct val="90000"/>
                </a:lnSpc>
                <a:spcBef>
                  <a:spcPct val="0"/>
                </a:spcBef>
                <a:spcAft>
                  <a:spcPct val="35000"/>
                </a:spcAft>
              </a:pPr>
              <a:endParaRPr lang="es-ES" sz="100" b="0" kern="1200" dirty="0">
                <a:solidFill>
                  <a:schemeClr val="tx2">
                    <a:lumMod val="50000"/>
                  </a:schemeClr>
                </a:solidFill>
                <a:latin typeface="+mn-lt"/>
                <a:cs typeface="Khmer UI" panose="020B0502040204020203" pitchFamily="34" charset="0"/>
              </a:endParaRPr>
            </a:p>
          </p:txBody>
        </p:sp>
      </p:grpSp>
      <p:sp>
        <p:nvSpPr>
          <p:cNvPr id="18" name="Conector recto 9"/>
          <p:cNvSpPr/>
          <p:nvPr/>
        </p:nvSpPr>
        <p:spPr>
          <a:xfrm>
            <a:off x="6606777" y="1680837"/>
            <a:ext cx="234424" cy="1861277"/>
          </a:xfrm>
          <a:custGeom>
            <a:avLst/>
            <a:gdLst/>
            <a:ahLst/>
            <a:cxnLst/>
            <a:rect l="0" t="0" r="0" b="0"/>
            <a:pathLst>
              <a:path>
                <a:moveTo>
                  <a:pt x="0" y="0"/>
                </a:moveTo>
                <a:lnTo>
                  <a:pt x="0" y="2057073"/>
                </a:lnTo>
                <a:lnTo>
                  <a:pt x="234424" y="2057073"/>
                </a:lnTo>
              </a:path>
            </a:pathLst>
          </a:custGeom>
          <a:noFill/>
          <a:ln w="28575">
            <a:solidFill>
              <a:srgbClr val="562C4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9" name="Grupo 18"/>
          <p:cNvGrpSpPr/>
          <p:nvPr/>
        </p:nvGrpSpPr>
        <p:grpSpPr>
          <a:xfrm>
            <a:off x="6841201" y="3471777"/>
            <a:ext cx="4222377" cy="684182"/>
            <a:chOff x="472275" y="3145215"/>
            <a:chExt cx="4036699" cy="626053"/>
          </a:xfrm>
        </p:grpSpPr>
        <p:sp>
          <p:nvSpPr>
            <p:cNvPr id="20" name="Rectángulo redondeado 19"/>
            <p:cNvSpPr/>
            <p:nvPr/>
          </p:nvSpPr>
          <p:spPr>
            <a:xfrm>
              <a:off x="472275" y="3145215"/>
              <a:ext cx="4036699" cy="626053"/>
            </a:xfrm>
            <a:prstGeom prst="roundRect">
              <a:avLst>
                <a:gd name="adj" fmla="val 10000"/>
              </a:avLst>
            </a:prstGeom>
            <a:ln>
              <a:solidFill>
                <a:srgbClr val="562C4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CuadroTexto 20"/>
            <p:cNvSpPr txBox="1"/>
            <p:nvPr/>
          </p:nvSpPr>
          <p:spPr>
            <a:xfrm>
              <a:off x="490611" y="3163551"/>
              <a:ext cx="4000027" cy="589381"/>
            </a:xfrm>
            <a:prstGeom prst="rect">
              <a:avLst/>
            </a:prstGeom>
            <a:ln>
              <a:solidFill>
                <a:srgbClr val="562C4D"/>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15240" rIns="22860" bIns="15240" numCol="1" spcCol="1270" anchor="ctr" anchorCtr="0">
              <a:noAutofit/>
            </a:bodyPr>
            <a:lstStyle/>
            <a:p>
              <a:pPr lvl="0"/>
              <a:r>
                <a:rPr lang="es-CO" sz="1100" b="1" u="none" kern="1200" dirty="0" smtClean="0">
                  <a:solidFill>
                    <a:schemeClr val="tx2">
                      <a:lumMod val="50000"/>
                    </a:schemeClr>
                  </a:solidFill>
                  <a:latin typeface="Arial Narrow" panose="020B0606020202030204" pitchFamily="34" charset="0"/>
                  <a:cs typeface="Arial" panose="020B0604020202020204" pitchFamily="34" charset="0"/>
                </a:rPr>
                <a:t>Beneficiarios:</a:t>
              </a:r>
              <a:r>
                <a:rPr lang="es-CO" sz="1000" b="1" u="none" kern="1200" dirty="0" smtClean="0">
                  <a:solidFill>
                    <a:schemeClr val="tx2">
                      <a:lumMod val="50000"/>
                    </a:schemeClr>
                  </a:solidFill>
                  <a:latin typeface="Arial Narrow" panose="020B0606020202030204" pitchFamily="34" charset="0"/>
                  <a:cs typeface="Arial" panose="020B0604020202020204" pitchFamily="34" charset="0"/>
                </a:rPr>
                <a:t> </a:t>
              </a:r>
              <a:r>
                <a:rPr lang="es-CO" sz="1100" dirty="0">
                  <a:latin typeface="Arial Narrow" panose="020B0606020202030204" pitchFamily="34" charset="0"/>
                  <a:ea typeface="Times New Roman" panose="02020603050405020304" pitchFamily="18" charset="0"/>
                  <a:cs typeface="Calibri" panose="020F0502020204030204" pitchFamily="34" charset="0"/>
                </a:rPr>
                <a:t>Comunidad en general como beneficiarios de la extensión desarrollada por docentes, administrativos y estudiantes de la Universidad Tecnológica de Pereira.</a:t>
              </a:r>
            </a:p>
          </p:txBody>
        </p:sp>
      </p:grpSp>
      <p:sp>
        <p:nvSpPr>
          <p:cNvPr id="22" name="Marco 21"/>
          <p:cNvSpPr/>
          <p:nvPr/>
        </p:nvSpPr>
        <p:spPr>
          <a:xfrm>
            <a:off x="6407914" y="1068564"/>
            <a:ext cx="2189240" cy="612273"/>
          </a:xfrm>
          <a:prstGeom prst="frame">
            <a:avLst/>
          </a:prstGeom>
          <a:solidFill>
            <a:srgbClr val="562C4D"/>
          </a:solidFill>
          <a:ln>
            <a:solidFill>
              <a:srgbClr val="562C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23" name="Conector recto 3"/>
          <p:cNvSpPr/>
          <p:nvPr/>
        </p:nvSpPr>
        <p:spPr>
          <a:xfrm>
            <a:off x="6605696" y="1630912"/>
            <a:ext cx="262897" cy="521610"/>
          </a:xfrm>
          <a:custGeom>
            <a:avLst/>
            <a:gdLst/>
            <a:ahLst/>
            <a:cxnLst/>
            <a:rect l="0" t="0" r="0" b="0"/>
            <a:pathLst>
              <a:path>
                <a:moveTo>
                  <a:pt x="0" y="0"/>
                </a:moveTo>
                <a:lnTo>
                  <a:pt x="0" y="1316593"/>
                </a:lnTo>
                <a:lnTo>
                  <a:pt x="234424" y="1316593"/>
                </a:lnTo>
              </a:path>
            </a:pathLst>
          </a:custGeom>
          <a:noFill/>
          <a:ln w="28575">
            <a:solidFill>
              <a:srgbClr val="562C4D"/>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pic>
        <p:nvPicPr>
          <p:cNvPr id="25" name="Imagen 24"/>
          <p:cNvPicPr>
            <a:picLocks noChangeAspect="1"/>
          </p:cNvPicPr>
          <p:nvPr/>
        </p:nvPicPr>
        <p:blipFill>
          <a:blip r:embed="rId3"/>
          <a:stretch>
            <a:fillRect/>
          </a:stretch>
        </p:blipFill>
        <p:spPr>
          <a:xfrm>
            <a:off x="6428806" y="4420916"/>
            <a:ext cx="4476486" cy="671473"/>
          </a:xfrm>
          <a:prstGeom prst="rect">
            <a:avLst/>
          </a:prstGeom>
        </p:spPr>
      </p:pic>
      <p:pic>
        <p:nvPicPr>
          <p:cNvPr id="4" name="Imagen 3"/>
          <p:cNvPicPr>
            <a:picLocks noChangeAspect="1"/>
          </p:cNvPicPr>
          <p:nvPr/>
        </p:nvPicPr>
        <p:blipFill>
          <a:blip r:embed="rId4"/>
          <a:stretch>
            <a:fillRect/>
          </a:stretch>
        </p:blipFill>
        <p:spPr>
          <a:xfrm>
            <a:off x="7193547" y="5092389"/>
            <a:ext cx="1479003" cy="1479003"/>
          </a:xfrm>
          <a:prstGeom prst="rect">
            <a:avLst/>
          </a:prstGeom>
        </p:spPr>
      </p:pic>
      <p:sp>
        <p:nvSpPr>
          <p:cNvPr id="26" name="Rectángulo 25"/>
          <p:cNvSpPr/>
          <p:nvPr/>
        </p:nvSpPr>
        <p:spPr>
          <a:xfrm rot="16200000">
            <a:off x="-1076601" y="3531734"/>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14. </a:t>
            </a:r>
            <a:r>
              <a:rPr lang="es-CO" sz="800" dirty="0">
                <a:solidFill>
                  <a:schemeClr val="bg1">
                    <a:lumMod val="50000"/>
                  </a:schemeClr>
                </a:solidFill>
                <a:latin typeface="Arial Rounded MT Bold" panose="020F0704030504030204" pitchFamily="34" charset="0"/>
              </a:rPr>
              <a:t>Fomento y Fortalecimiento de la Extensión Universitaria</a:t>
            </a:r>
          </a:p>
        </p:txBody>
      </p:sp>
      <p:pic>
        <p:nvPicPr>
          <p:cNvPr id="5" name="Imagen 4"/>
          <p:cNvPicPr>
            <a:picLocks noChangeAspect="1"/>
          </p:cNvPicPr>
          <p:nvPr/>
        </p:nvPicPr>
        <p:blipFill>
          <a:blip r:embed="rId5"/>
          <a:stretch>
            <a:fillRect/>
          </a:stretch>
        </p:blipFill>
        <p:spPr>
          <a:xfrm>
            <a:off x="8889836" y="5092389"/>
            <a:ext cx="1480998" cy="1480998"/>
          </a:xfrm>
          <a:prstGeom prst="rect">
            <a:avLst/>
          </a:prstGeom>
        </p:spPr>
      </p:pic>
    </p:spTree>
    <p:extLst>
      <p:ext uri="{BB962C8B-B14F-4D97-AF65-F5344CB8AC3E}">
        <p14:creationId xmlns:p14="http://schemas.microsoft.com/office/powerpoint/2010/main" val="3114203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Objetivos del proyecto</a:t>
            </a:r>
          </a:p>
        </p:txBody>
      </p:sp>
      <p:sp>
        <p:nvSpPr>
          <p:cNvPr id="9" name="Marcador de contenido 4">
            <a:extLst>
              <a:ext uri="{FF2B5EF4-FFF2-40B4-BE49-F238E27FC236}">
                <a16:creationId xmlns:a16="http://schemas.microsoft.com/office/drawing/2014/main" id="{CC540E9C-3026-4179-B918-EF96B94DC409}"/>
              </a:ext>
            </a:extLst>
          </p:cNvPr>
          <p:cNvSpPr>
            <a:spLocks noGrp="1"/>
          </p:cNvSpPr>
          <p:nvPr>
            <p:ph idx="1"/>
          </p:nvPr>
        </p:nvSpPr>
        <p:spPr>
          <a:xfrm>
            <a:off x="1237130" y="1827408"/>
            <a:ext cx="10148047" cy="428108"/>
          </a:xfrm>
        </p:spPr>
        <p:txBody>
          <a:bodyPr>
            <a:noAutofit/>
          </a:bodyPr>
          <a:lstStyle/>
          <a:p>
            <a:pPr marL="0" indent="0">
              <a:buNone/>
            </a:pPr>
            <a:r>
              <a:rPr lang="es-CO" sz="1800" dirty="0">
                <a:latin typeface="Arial Narrow" panose="020B0606020202030204" pitchFamily="34" charset="0"/>
              </a:rPr>
              <a:t>Fortalecer la extensión universitaria en la Universidad Tecnológica de Pereira</a:t>
            </a:r>
          </a:p>
        </p:txBody>
      </p:sp>
      <p:sp>
        <p:nvSpPr>
          <p:cNvPr id="10" name="Título 1">
            <a:extLst>
              <a:ext uri="{FF2B5EF4-FFF2-40B4-BE49-F238E27FC236}">
                <a16:creationId xmlns:a16="http://schemas.microsoft.com/office/drawing/2014/main" id="{6E8F9C17-DF16-4503-A23D-C04985936785}"/>
              </a:ext>
            </a:extLst>
          </p:cNvPr>
          <p:cNvSpPr txBox="1">
            <a:spLocks/>
          </p:cNvSpPr>
          <p:nvPr/>
        </p:nvSpPr>
        <p:spPr>
          <a:xfrm>
            <a:off x="645459" y="1060289"/>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562C4D"/>
                </a:solidFill>
                <a:effectLst>
                  <a:outerShdw blurRad="38100" dist="38100" dir="2700000" algn="tl">
                    <a:srgbClr val="000000">
                      <a:alpha val="43137"/>
                    </a:srgbClr>
                  </a:outerShdw>
                </a:effectLst>
              </a:rPr>
              <a:t>General</a:t>
            </a:r>
            <a:endParaRPr lang="es-CO" sz="3200" dirty="0">
              <a:solidFill>
                <a:srgbClr val="562C4D"/>
              </a:solidFill>
              <a:effectLst>
                <a:outerShdw blurRad="38100" dist="38100" dir="2700000" algn="tl">
                  <a:srgbClr val="000000">
                    <a:alpha val="43137"/>
                  </a:srgbClr>
                </a:outerShdw>
              </a:effectLst>
            </a:endParaRPr>
          </a:p>
        </p:txBody>
      </p:sp>
      <p:sp>
        <p:nvSpPr>
          <p:cNvPr id="11" name="Título 1">
            <a:extLst>
              <a:ext uri="{FF2B5EF4-FFF2-40B4-BE49-F238E27FC236}">
                <a16:creationId xmlns:a16="http://schemas.microsoft.com/office/drawing/2014/main" id="{6E8F9C17-DF16-4503-A23D-C04985936785}"/>
              </a:ext>
            </a:extLst>
          </p:cNvPr>
          <p:cNvSpPr txBox="1">
            <a:spLocks/>
          </p:cNvSpPr>
          <p:nvPr/>
        </p:nvSpPr>
        <p:spPr>
          <a:xfrm>
            <a:off x="645459" y="2557653"/>
            <a:ext cx="3039035"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r>
              <a:rPr lang="es-CO" sz="3200" dirty="0" smtClean="0">
                <a:solidFill>
                  <a:srgbClr val="562C4D"/>
                </a:solidFill>
                <a:effectLst>
                  <a:outerShdw blurRad="38100" dist="38100" dir="2700000" algn="tl">
                    <a:srgbClr val="000000">
                      <a:alpha val="43137"/>
                    </a:srgbClr>
                  </a:outerShdw>
                </a:effectLst>
              </a:rPr>
              <a:t>Específicos</a:t>
            </a:r>
            <a:endParaRPr lang="es-CO" sz="3200" dirty="0">
              <a:solidFill>
                <a:srgbClr val="562C4D"/>
              </a:solidFill>
              <a:effectLst>
                <a:outerShdw blurRad="38100" dist="38100" dir="2700000" algn="tl">
                  <a:srgbClr val="000000">
                    <a:alpha val="43137"/>
                  </a:srgbClr>
                </a:outerShdw>
              </a:effectLst>
            </a:endParaRPr>
          </a:p>
        </p:txBody>
      </p:sp>
      <p:sp>
        <p:nvSpPr>
          <p:cNvPr id="12" name="Rectángulo 11"/>
          <p:cNvSpPr/>
          <p:nvPr/>
        </p:nvSpPr>
        <p:spPr>
          <a:xfrm>
            <a:off x="1157567" y="3467928"/>
            <a:ext cx="9628094" cy="1754326"/>
          </a:xfrm>
          <a:prstGeom prst="rect">
            <a:avLst/>
          </a:prstGeom>
        </p:spPr>
        <p:txBody>
          <a:bodyPr wrap="square">
            <a:spAutoFit/>
          </a:bodyPr>
          <a:lstStyle/>
          <a:p>
            <a:pPr marL="285750" lvl="0" indent="-285750" algn="just">
              <a:buFontTx/>
              <a:buChar char="-"/>
            </a:pPr>
            <a:r>
              <a:rPr lang="es-CO" dirty="0" smtClean="0">
                <a:latin typeface="Arial Narrow" panose="020B0606020202030204" pitchFamily="34" charset="0"/>
              </a:rPr>
              <a:t>Implementar </a:t>
            </a:r>
            <a:r>
              <a:rPr lang="es-CO" dirty="0">
                <a:latin typeface="Arial Narrow" panose="020B0606020202030204" pitchFamily="34" charset="0"/>
              </a:rPr>
              <a:t>procesos que fortalezcan la consolidación de la extensión universitaria de acuerdo a los procedimientos y políticas institucionales existentes.	</a:t>
            </a:r>
            <a:endParaRPr lang="es-CO" dirty="0" smtClean="0">
              <a:latin typeface="Arial Narrow" panose="020B0606020202030204" pitchFamily="34" charset="0"/>
            </a:endParaRPr>
          </a:p>
          <a:p>
            <a:pPr marL="285750" lvl="0" indent="-285750" algn="just">
              <a:buFontTx/>
              <a:buChar char="-"/>
            </a:pPr>
            <a:endParaRPr lang="es-CO" dirty="0">
              <a:latin typeface="Arial Narrow" panose="020B0606020202030204" pitchFamily="34" charset="0"/>
            </a:endParaRPr>
          </a:p>
          <a:p>
            <a:pPr marL="285750" lvl="0" indent="-285750" algn="just">
              <a:buFontTx/>
              <a:buChar char="-"/>
            </a:pPr>
            <a:r>
              <a:rPr lang="es-CO" dirty="0" smtClean="0">
                <a:latin typeface="Arial Narrow" panose="020B0606020202030204" pitchFamily="34" charset="0"/>
              </a:rPr>
              <a:t>Fortalecer </a:t>
            </a:r>
            <a:r>
              <a:rPr lang="es-CO" dirty="0">
                <a:latin typeface="Arial Narrow" panose="020B0606020202030204" pitchFamily="34" charset="0"/>
              </a:rPr>
              <a:t>la Educación Continua </a:t>
            </a:r>
            <a:r>
              <a:rPr lang="es-CO" dirty="0" smtClean="0">
                <a:latin typeface="Arial Narrow" panose="020B0606020202030204" pitchFamily="34" charset="0"/>
              </a:rPr>
              <a:t>Institucional.</a:t>
            </a:r>
          </a:p>
          <a:p>
            <a:pPr marL="285750" lvl="0" indent="-285750" algn="just">
              <a:buFontTx/>
              <a:buChar char="-"/>
            </a:pPr>
            <a:endParaRPr lang="es-CO" dirty="0">
              <a:latin typeface="Arial Narrow" panose="020B0606020202030204" pitchFamily="34" charset="0"/>
            </a:endParaRPr>
          </a:p>
          <a:p>
            <a:pPr marL="285750" lvl="0" indent="-285750" algn="just">
              <a:buFontTx/>
              <a:buChar char="-"/>
            </a:pPr>
            <a:r>
              <a:rPr lang="es-CO" dirty="0" smtClean="0">
                <a:latin typeface="Arial Narrow" panose="020B0606020202030204" pitchFamily="34" charset="0"/>
              </a:rPr>
              <a:t>Promover </a:t>
            </a:r>
            <a:r>
              <a:rPr lang="es-CO" dirty="0">
                <a:latin typeface="Arial Narrow" panose="020B0606020202030204" pitchFamily="34" charset="0"/>
              </a:rPr>
              <a:t>la financiación de proyectos o actividades que fortalezcan procesos de extensión </a:t>
            </a:r>
            <a:r>
              <a:rPr lang="es-CO" dirty="0" smtClean="0">
                <a:latin typeface="Arial Narrow" panose="020B0606020202030204" pitchFamily="34" charset="0"/>
              </a:rPr>
              <a:t>universitaria.</a:t>
            </a:r>
            <a:endParaRPr lang="es-CO" dirty="0">
              <a:latin typeface="Arial Narrow" panose="020B0606020202030204" pitchFamily="34" charset="0"/>
            </a:endParaRPr>
          </a:p>
        </p:txBody>
      </p:sp>
      <p:sp>
        <p:nvSpPr>
          <p:cNvPr id="14" name="Rectángulo 13"/>
          <p:cNvSpPr/>
          <p:nvPr/>
        </p:nvSpPr>
        <p:spPr>
          <a:xfrm rot="16200000">
            <a:off x="-1076601" y="3531734"/>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14. </a:t>
            </a:r>
            <a:r>
              <a:rPr lang="es-CO" sz="800" dirty="0">
                <a:solidFill>
                  <a:schemeClr val="bg1">
                    <a:lumMod val="50000"/>
                  </a:schemeClr>
                </a:solidFill>
                <a:latin typeface="Arial Rounded MT Bold" panose="020F0704030504030204" pitchFamily="34" charset="0"/>
              </a:rPr>
              <a:t>Fomento y Fortalecimiento de la Extensión Universitaria</a:t>
            </a:r>
          </a:p>
        </p:txBody>
      </p:sp>
    </p:spTree>
    <p:extLst>
      <p:ext uri="{BB962C8B-B14F-4D97-AF65-F5344CB8AC3E}">
        <p14:creationId xmlns:p14="http://schemas.microsoft.com/office/powerpoint/2010/main" val="2913582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63579" y="4861802"/>
            <a:ext cx="1052554" cy="1022927"/>
          </a:xfrm>
          <a:prstGeom prst="rect">
            <a:avLst/>
          </a:prstGeom>
        </p:spPr>
      </p:pic>
      <p:sp>
        <p:nvSpPr>
          <p:cNvPr id="7" name="Título 1">
            <a:extLst>
              <a:ext uri="{FF2B5EF4-FFF2-40B4-BE49-F238E27FC236}">
                <a16:creationId xmlns:a16="http://schemas.microsoft.com/office/drawing/2014/main" id="{6E8F9C17-DF16-4503-A23D-C04985936785}"/>
              </a:ext>
            </a:extLst>
          </p:cNvPr>
          <p:cNvSpPr txBox="1">
            <a:spLocks/>
          </p:cNvSpPr>
          <p:nvPr/>
        </p:nvSpPr>
        <p:spPr>
          <a:xfrm>
            <a:off x="2312894" y="226313"/>
            <a:ext cx="7317441" cy="7203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70C0"/>
                </a:solidFill>
                <a:latin typeface="+mj-lt"/>
                <a:ea typeface="+mj-ea"/>
                <a:cs typeface="+mj-cs"/>
              </a:defRPr>
            </a:lvl1pPr>
          </a:lstStyle>
          <a:p>
            <a:pPr algn="ctr"/>
            <a:r>
              <a:rPr lang="es-CO" sz="3600" dirty="0">
                <a:solidFill>
                  <a:srgbClr val="562C4D"/>
                </a:solidFill>
                <a:effectLst>
                  <a:outerShdw blurRad="38100" dist="38100" dir="2700000" algn="tl">
                    <a:srgbClr val="000000">
                      <a:alpha val="43137"/>
                    </a:srgbClr>
                  </a:outerShdw>
                </a:effectLst>
              </a:rPr>
              <a:t>Planes operativos</a:t>
            </a:r>
          </a:p>
        </p:txBody>
      </p:sp>
      <p:graphicFrame>
        <p:nvGraphicFramePr>
          <p:cNvPr id="9" name="Tabla 8"/>
          <p:cNvGraphicFramePr>
            <a:graphicFrameLocks noGrp="1"/>
          </p:cNvGraphicFramePr>
          <p:nvPr>
            <p:extLst>
              <p:ext uri="{D42A27DB-BD31-4B8C-83A1-F6EECF244321}">
                <p14:modId xmlns:p14="http://schemas.microsoft.com/office/powerpoint/2010/main" val="1114685900"/>
              </p:ext>
            </p:extLst>
          </p:nvPr>
        </p:nvGraphicFramePr>
        <p:xfrm>
          <a:off x="1394772" y="1327093"/>
          <a:ext cx="9153684" cy="4974306"/>
        </p:xfrm>
        <a:graphic>
          <a:graphicData uri="http://schemas.openxmlformats.org/drawingml/2006/table">
            <a:tbl>
              <a:tblPr firstRow="1" firstCol="1" bandRow="1"/>
              <a:tblGrid>
                <a:gridCol w="2984080">
                  <a:extLst>
                    <a:ext uri="{9D8B030D-6E8A-4147-A177-3AD203B41FA5}">
                      <a16:colId xmlns:a16="http://schemas.microsoft.com/office/drawing/2014/main" val="622973615"/>
                    </a:ext>
                  </a:extLst>
                </a:gridCol>
                <a:gridCol w="6169604">
                  <a:extLst>
                    <a:ext uri="{9D8B030D-6E8A-4147-A177-3AD203B41FA5}">
                      <a16:colId xmlns:a16="http://schemas.microsoft.com/office/drawing/2014/main" val="2008709917"/>
                    </a:ext>
                  </a:extLst>
                </a:gridCol>
              </a:tblGrid>
              <a:tr h="13630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E0C2DA"/>
                    </a:solidFill>
                  </a:tcPr>
                </a:tc>
                <a:extLst>
                  <a:ext uri="{0D108BD9-81ED-4DB2-BD59-A6C34878D82A}">
                    <a16:rowId xmlns:a16="http://schemas.microsoft.com/office/drawing/2014/main" val="3686363448"/>
                  </a:ext>
                </a:extLst>
              </a:tr>
              <a:tr h="16924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lnSpc>
                          <a:spcPct val="107000"/>
                        </a:lnSpc>
                        <a:spcAft>
                          <a:spcPts val="0"/>
                        </a:spcAft>
                      </a:pPr>
                      <a:r>
                        <a:rPr lang="es-CO" sz="1800" b="1" kern="1200" dirty="0" smtClean="0">
                          <a:solidFill>
                            <a:schemeClr val="tx1"/>
                          </a:solidFill>
                          <a:effectLst/>
                          <a:latin typeface="Calibri" panose="020F0502020204030204"/>
                          <a:ea typeface="+mn-ea"/>
                          <a:cs typeface="+mn-cs"/>
                        </a:rPr>
                        <a:t>Proceso de fortalecimiento de la extensión</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700" kern="1200" dirty="0" smtClean="0">
                          <a:solidFill>
                            <a:schemeClr val="tx1"/>
                          </a:solidFill>
                          <a:effectLst/>
                          <a:latin typeface="Arial Narrow" panose="020B0606020202030204" pitchFamily="34" charset="0"/>
                          <a:ea typeface="+mn-ea"/>
                          <a:cs typeface="+mn-cs"/>
                        </a:rPr>
                        <a:t>Creación, actualización y socialización de políticas y/o procedimiento por cada modalidad de Extensión Universitaria. Consolidación de actividades de extensión institucional. Acompañamiento y asesoría permanente en temas de extensión universitaria. Diseño y ejecución de plan de formación dirigido a la comunidad extensionista. Fortalecimiento de los procesos de internacionalización de la extensión. Revisión y analisis del voluntariado como una modalidad de extensión en el marco de la proyección social</a:t>
                      </a:r>
                      <a:endParaRPr lang="es-CO" sz="1700" kern="1200" dirty="0">
                        <a:solidFill>
                          <a:schemeClr val="tx1"/>
                        </a:solidFill>
                        <a:effectLst/>
                        <a:latin typeface="Arial Narrow" panose="020B0606020202030204" pitchFamily="34" charset="0"/>
                        <a:ea typeface="+mn-ea"/>
                        <a:cs typeface="+mn-cs"/>
                      </a:endParaRPr>
                    </a:p>
                  </a:txBody>
                  <a:tcPr marL="32592" marR="32592"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3877856177"/>
                  </a:ext>
                </a:extLst>
              </a:tr>
              <a:tr h="1363442">
                <a:tc>
                  <a:txBody>
                    <a:bodyPr/>
                    <a:lstStyle/>
                    <a:p>
                      <a:pPr algn="ctr">
                        <a:lnSpc>
                          <a:spcPct val="107000"/>
                        </a:lnSpc>
                        <a:spcAft>
                          <a:spcPts val="0"/>
                        </a:spcAft>
                      </a:pPr>
                      <a:r>
                        <a:rPr lang="es-CO" sz="1800" b="1" kern="1200" dirty="0" smtClean="0">
                          <a:solidFill>
                            <a:schemeClr val="tx1"/>
                          </a:solidFill>
                          <a:effectLst/>
                          <a:latin typeface="+mn-lt"/>
                          <a:ea typeface="+mn-ea"/>
                          <a:cs typeface="+mn-cs"/>
                        </a:rPr>
                        <a:t>Fortalecimiento institucional de la Educación Continua</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700" kern="1200" dirty="0" smtClean="0">
                          <a:solidFill>
                            <a:schemeClr val="tx1"/>
                          </a:solidFill>
                          <a:effectLst/>
                          <a:latin typeface="Arial Narrow" panose="020B0606020202030204" pitchFamily="34" charset="0"/>
                          <a:ea typeface="+mn-ea"/>
                          <a:cs typeface="+mn-cs"/>
                        </a:rPr>
                        <a:t>Asesoría y acompañamiento en procesos de ejecución de programas de educación continua. Promoción y difusión de la oferta de educación continua. Gestión de certificación institucional de programas de educación continua. Seguimiento y evaluación de programas de educación continua. Participación en Redes de Educación continua.</a:t>
                      </a:r>
                      <a:endParaRPr lang="es-CO" sz="170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4141081159"/>
                  </a:ext>
                </a:extLst>
              </a:tr>
              <a:tr h="1363442">
                <a:tc>
                  <a:txBody>
                    <a:bodyPr/>
                    <a:lstStyle/>
                    <a:p>
                      <a:pPr algn="ctr">
                        <a:lnSpc>
                          <a:spcPct val="107000"/>
                        </a:lnSpc>
                        <a:spcAft>
                          <a:spcPts val="0"/>
                        </a:spcAft>
                      </a:pPr>
                      <a:r>
                        <a:rPr lang="es-CO" sz="1800" b="1" kern="1200" dirty="0" smtClean="0">
                          <a:solidFill>
                            <a:schemeClr val="tx1"/>
                          </a:solidFill>
                          <a:effectLst/>
                          <a:latin typeface="+mn-lt"/>
                          <a:ea typeface="+mn-ea"/>
                          <a:cs typeface="+mn-cs"/>
                        </a:rPr>
                        <a:t>Convocatorias Internas y Externas para Financiación de la Extensión</a:t>
                      </a:r>
                      <a:endParaRPr lang="es-CO" sz="1200" b="1" dirty="0">
                        <a:solidFill>
                          <a:srgbClr val="4B731F"/>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32592" marR="32592" marT="0" marB="0"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E0C2DA"/>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700" kern="1200" dirty="0" smtClean="0">
                          <a:solidFill>
                            <a:schemeClr val="tx1"/>
                          </a:solidFill>
                          <a:effectLst/>
                          <a:latin typeface="Arial Narrow" panose="020B0606020202030204" pitchFamily="34" charset="0"/>
                          <a:ea typeface="+mn-ea"/>
                          <a:cs typeface="+mn-cs"/>
                        </a:rPr>
                        <a:t>Diseño, Construcción, Aprobación y ejecución de convocatorias internas para el fortalecimiento de la extensión universitaria. Asesoría, acompañamiento y trámite de aval institucional para la presentación de propuestas externas.</a:t>
                      </a:r>
                      <a:endParaRPr lang="es-CO" sz="1700" kern="1200" dirty="0">
                        <a:solidFill>
                          <a:schemeClr val="tx1"/>
                        </a:solidFill>
                        <a:effectLst/>
                        <a:latin typeface="Arial Narrow" panose="020B0606020202030204" pitchFamily="34" charset="0"/>
                        <a:ea typeface="+mn-ea"/>
                        <a:cs typeface="+mn-cs"/>
                      </a:endParaRPr>
                    </a:p>
                  </a:txBody>
                  <a:tcPr marL="32592" marR="32592" marT="0" marB="0"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6EEF4"/>
                    </a:solidFill>
                  </a:tcPr>
                </a:tc>
                <a:extLst>
                  <a:ext uri="{0D108BD9-81ED-4DB2-BD59-A6C34878D82A}">
                    <a16:rowId xmlns:a16="http://schemas.microsoft.com/office/drawing/2014/main" val="4132483199"/>
                  </a:ext>
                </a:extLst>
              </a:tr>
            </a:tbl>
          </a:graphicData>
        </a:graphic>
      </p:graphicFrame>
      <p:sp>
        <p:nvSpPr>
          <p:cNvPr id="8" name="Rectángulo 7"/>
          <p:cNvSpPr/>
          <p:nvPr/>
        </p:nvSpPr>
        <p:spPr>
          <a:xfrm rot="16200000">
            <a:off x="-1076601" y="3531734"/>
            <a:ext cx="2614870"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14. </a:t>
            </a:r>
            <a:r>
              <a:rPr lang="es-CO" sz="800" dirty="0">
                <a:solidFill>
                  <a:schemeClr val="bg1">
                    <a:lumMod val="50000"/>
                  </a:schemeClr>
                </a:solidFill>
                <a:latin typeface="Arial Rounded MT Bold" panose="020F0704030504030204" pitchFamily="34" charset="0"/>
              </a:rPr>
              <a:t>Fomento y Fortalecimiento de la Extensión Universitaria</a:t>
            </a:r>
          </a:p>
        </p:txBody>
      </p:sp>
    </p:spTree>
    <p:extLst>
      <p:ext uri="{BB962C8B-B14F-4D97-AF65-F5344CB8AC3E}">
        <p14:creationId xmlns:p14="http://schemas.microsoft.com/office/powerpoint/2010/main" val="3425634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86E23B3A-2FD3-4FB4-8F91-E9FFED48E944}"/>
              </a:ext>
            </a:extLst>
          </p:cNvPr>
          <p:cNvSpPr txBox="1">
            <a:spLocks/>
          </p:cNvSpPr>
          <p:nvPr/>
        </p:nvSpPr>
        <p:spPr>
          <a:xfrm>
            <a:off x="3052941" y="2147692"/>
            <a:ext cx="5888891" cy="1092404"/>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Myriad Pro" panose="020B0503030403020204" pitchFamily="34" charset="0"/>
                <a:ea typeface="+mj-ea"/>
                <a:cs typeface="+mj-cs"/>
              </a:defRPr>
            </a:lvl1pPr>
          </a:lstStyle>
          <a:p>
            <a:pPr algn="ctr"/>
            <a:r>
              <a:rPr lang="es-ES" sz="7200" dirty="0">
                <a:solidFill>
                  <a:srgbClr val="562C4D"/>
                </a:solidFill>
                <a:effectLst>
                  <a:outerShdw blurRad="38100" dist="38100" dir="2700000" algn="tl">
                    <a:srgbClr val="000000">
                      <a:alpha val="43137"/>
                    </a:srgbClr>
                  </a:outerShdw>
                </a:effectLst>
                <a:latin typeface="Arial Rounded MT Bold" panose="020F0704030504030204" pitchFamily="34" charset="0"/>
              </a:rPr>
              <a:t>¡GRACIAS!</a:t>
            </a: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098" y="3975202"/>
            <a:ext cx="2513802" cy="2443044"/>
          </a:xfrm>
          <a:prstGeom prst="rect">
            <a:avLst/>
          </a:prstGeom>
        </p:spPr>
      </p:pic>
    </p:spTree>
    <p:extLst>
      <p:ext uri="{BB962C8B-B14F-4D97-AF65-F5344CB8AC3E}">
        <p14:creationId xmlns:p14="http://schemas.microsoft.com/office/powerpoint/2010/main" val="2826325829"/>
      </p:ext>
    </p:extLst>
  </p:cSld>
  <p:clrMapOvr>
    <a:masterClrMapping/>
  </p:clrMapOvr>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6340</TotalTime>
  <Words>1553</Words>
  <Application>Microsoft Office PowerPoint</Application>
  <PresentationFormat>Panorámica</PresentationFormat>
  <Paragraphs>96</Paragraphs>
  <Slides>7</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vt:i4>
      </vt:variant>
    </vt:vector>
  </HeadingPairs>
  <TitlesOfParts>
    <vt:vector size="18" baseType="lpstr">
      <vt:lpstr>SimSun</vt:lpstr>
      <vt:lpstr>Arial</vt:lpstr>
      <vt:lpstr>Arial Narrow</vt:lpstr>
      <vt:lpstr>Arial Rounded MT Bold</vt:lpstr>
      <vt:lpstr>Asap Medium</vt:lpstr>
      <vt:lpstr>Calibri</vt:lpstr>
      <vt:lpstr>Calibri Light</vt:lpstr>
      <vt:lpstr>Khmer UI</vt:lpstr>
      <vt:lpstr>Open Sans Light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730</cp:revision>
  <cp:lastPrinted>2017-05-16T14:27:28Z</cp:lastPrinted>
  <dcterms:created xsi:type="dcterms:W3CDTF">2017-03-06T22:18:18Z</dcterms:created>
  <dcterms:modified xsi:type="dcterms:W3CDTF">2026-03-06T19:31:17Z</dcterms:modified>
</cp:coreProperties>
</file>