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8" r:id="rId4"/>
    <p:sldId id="1119" r:id="rId5"/>
    <p:sldId id="1120" r:id="rId6"/>
    <p:sldId id="1121"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6EEF4"/>
    <a:srgbClr val="E0C2DA"/>
    <a:srgbClr val="D8B2D0"/>
    <a:srgbClr val="562C4D"/>
    <a:srgbClr val="C70517"/>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12/08/2025</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12/08/2025</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5271117E-C91F-4BCB-B907-251B7F613742}" type="slidenum">
              <a:rPr lang="es-CO" smtClean="0"/>
              <a:t>1</a:t>
            </a:fld>
            <a:endParaRPr lang="es-CO"/>
          </a:p>
        </p:txBody>
      </p:sp>
    </p:spTree>
    <p:extLst>
      <p:ext uri="{BB962C8B-B14F-4D97-AF65-F5344CB8AC3E}">
        <p14:creationId xmlns:p14="http://schemas.microsoft.com/office/powerpoint/2010/main" val="2283359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12/08/2025</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12/08/2025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12/08/2025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12/08/2025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12/08/2025</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123417" y="4468314"/>
            <a:ext cx="456425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750" b="0" dirty="0" smtClean="0">
                <a:solidFill>
                  <a:schemeClr val="bg1"/>
                </a:solidFill>
              </a:rPr>
              <a:t>Promoción</a:t>
            </a:r>
            <a:r>
              <a:rPr lang="es-CO" sz="2750" b="0" dirty="0">
                <a:solidFill>
                  <a:schemeClr val="bg1"/>
                </a:solidFill>
              </a:rPr>
              <a:t>, comercialización y transferencia de capacidades institucionales a través de la prestación de Servicios de Extensión</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Creación, gestión y transferencia del conocimiento</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15</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0185" y="177857"/>
            <a:ext cx="1055100" cy="1025401"/>
          </a:xfrm>
          <a:prstGeom prst="rect">
            <a:avLst/>
          </a:prstGeom>
        </p:spPr>
      </p:pic>
      <p:pic>
        <p:nvPicPr>
          <p:cNvPr id="15" name="Imagen 14"/>
          <p:cNvPicPr/>
          <p:nvPr/>
        </p:nvPicPr>
        <p:blipFill>
          <a:blip r:embed="rId4" cstate="print">
            <a:extLst>
              <a:ext uri="{28A0092B-C50C-407E-A947-70E740481C1C}">
                <a14:useLocalDpi xmlns:a14="http://schemas.microsoft.com/office/drawing/2010/main" val="0"/>
              </a:ext>
            </a:extLst>
          </a:blip>
          <a:stretch>
            <a:fillRect/>
          </a:stretch>
        </p:blipFill>
        <p:spPr>
          <a:xfrm>
            <a:off x="6687670" y="3379360"/>
            <a:ext cx="4715435" cy="3182803"/>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62C4D"/>
                </a:solidFill>
                <a:effectLst>
                  <a:outerShdw blurRad="38100" dist="38100" dir="2700000" algn="tl">
                    <a:srgbClr val="000000">
                      <a:alpha val="43137"/>
                    </a:srgbClr>
                  </a:outerShdw>
                </a:effectLst>
              </a:rPr>
              <a:t>Información general del proyecto</a:t>
            </a:r>
            <a:endParaRPr lang="en-US" sz="3600" dirty="0">
              <a:solidFill>
                <a:srgbClr val="562C4D"/>
              </a:solidFill>
              <a:effectLst>
                <a:outerShdw blurRad="38100" dist="38100" dir="2700000" algn="tl">
                  <a:srgbClr val="000000">
                    <a:alpha val="43137"/>
                  </a:srgbClr>
                </a:outerShdw>
              </a:effectLst>
            </a:endParaRPr>
          </a:p>
        </p:txBody>
      </p:sp>
      <p:sp>
        <p:nvSpPr>
          <p:cNvPr id="5" name="Rectángulo 4"/>
          <p:cNvSpPr/>
          <p:nvPr/>
        </p:nvSpPr>
        <p:spPr>
          <a:xfrm rot="16200000">
            <a:off x="-942130" y="3408623"/>
            <a:ext cx="2614870" cy="58477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15. </a:t>
            </a:r>
            <a:r>
              <a:rPr lang="es-CO" sz="800" dirty="0">
                <a:solidFill>
                  <a:schemeClr val="bg1">
                    <a:lumMod val="50000"/>
                  </a:schemeClr>
                </a:solidFill>
                <a:latin typeface="Arial Rounded MT Bold" panose="020F0704030504030204" pitchFamily="34" charset="0"/>
              </a:rPr>
              <a:t>Promoción, comercialización y transferencia de capacidades institucionales a través de la prestación de Servicios de Extensión</a:t>
            </a:r>
          </a:p>
          <a:p>
            <a:pPr algn="ct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graphicFrame>
        <p:nvGraphicFramePr>
          <p:cNvPr id="7" name="Tabla 6"/>
          <p:cNvGraphicFramePr>
            <a:graphicFrameLocks noGrp="1"/>
          </p:cNvGraphicFramePr>
          <p:nvPr>
            <p:extLst>
              <p:ext uri="{D42A27DB-BD31-4B8C-83A1-F6EECF244321}">
                <p14:modId xmlns:p14="http://schemas.microsoft.com/office/powerpoint/2010/main" val="2869849714"/>
              </p:ext>
            </p:extLst>
          </p:nvPr>
        </p:nvGraphicFramePr>
        <p:xfrm>
          <a:off x="1670754" y="1064848"/>
          <a:ext cx="8671198" cy="5823595"/>
        </p:xfrm>
        <a:graphic>
          <a:graphicData uri="http://schemas.openxmlformats.org/drawingml/2006/table">
            <a:tbl>
              <a:tblPr firstRow="1" firstCol="1" bandRow="1"/>
              <a:tblGrid>
                <a:gridCol w="2193640">
                  <a:extLst>
                    <a:ext uri="{9D8B030D-6E8A-4147-A177-3AD203B41FA5}">
                      <a16:colId xmlns:a16="http://schemas.microsoft.com/office/drawing/2014/main" val="468236561"/>
                    </a:ext>
                  </a:extLst>
                </a:gridCol>
                <a:gridCol w="6477558">
                  <a:extLst>
                    <a:ext uri="{9D8B030D-6E8A-4147-A177-3AD203B41FA5}">
                      <a16:colId xmlns:a16="http://schemas.microsoft.com/office/drawing/2014/main" val="1885838522"/>
                    </a:ext>
                  </a:extLst>
                </a:gridCol>
              </a:tblGrid>
              <a:tr h="131859">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CGT - 15)</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0773174"/>
                  </a:ext>
                </a:extLst>
              </a:tr>
              <a:tr h="131859">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Investigaciones, Innovación y Extensión </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6206679"/>
                  </a:ext>
                </a:extLst>
              </a:tr>
              <a:tr h="131859">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Creación, Gestión y Transferencia del conocimiento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371099"/>
                  </a:ext>
                </a:extLst>
              </a:tr>
              <a:tr h="131859">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Investigaciones, Innovación y Extensión </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1039"/>
                  </a:ext>
                </a:extLst>
              </a:tr>
              <a:tr h="263717">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6919309"/>
                  </a:ext>
                </a:extLst>
              </a:tr>
              <a:tr h="263717">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9806118"/>
                  </a:ext>
                </a:extLst>
              </a:tr>
              <a:tr h="131859">
                <a:tc rowSpan="7">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Misión y proyecto institucional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23932789"/>
                  </a:ext>
                </a:extLst>
              </a:tr>
              <a:tr h="131859">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3545624"/>
                  </a:ext>
                </a:extLst>
              </a:tr>
              <a:tr h="131859">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862931"/>
                  </a:ext>
                </a:extLst>
              </a:tr>
              <a:tr h="131859">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39740688"/>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67364049"/>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6. Investigación y creación artística</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7345146"/>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5658460"/>
                  </a:ext>
                </a:extLst>
              </a:tr>
              <a:tr h="131859">
                <a:tc rowSpan="3">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99755445"/>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8846794"/>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9. Información pública</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20237616"/>
                  </a:ext>
                </a:extLst>
              </a:tr>
              <a:tr h="263717">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Facultades, Grupos de Investigación, Docentes, administrativos y estudiantes</a:t>
                      </a:r>
                      <a:endParaRPr lang="es-CO" sz="1200" dirty="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0299385"/>
                  </a:ext>
                </a:extLst>
              </a:tr>
              <a:tr h="263717">
                <a:tc>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Empresas, Instituciones Gubernamentales, organizaciones sociales, Comunidad en General </a:t>
                      </a:r>
                      <a:endParaRPr lang="es-CO" sz="1200" dirty="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011498"/>
                  </a:ext>
                </a:extLst>
              </a:tr>
              <a:tr h="263717">
                <a:tc rowSpan="3">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2555177"/>
                  </a:ext>
                </a:extLst>
              </a:tr>
              <a:tr h="263717">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Procesos asociados al desarrollo sostenible, la competitividad y la movilización social</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2880050"/>
                  </a:ext>
                </a:extLst>
              </a:tr>
              <a:tr h="13185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5832698"/>
                  </a:ext>
                </a:extLst>
              </a:tr>
              <a:tr h="395576">
                <a:tc rowSpan="2">
                  <a:txBody>
                    <a:bodyPr/>
                    <a:lstStyle/>
                    <a:p>
                      <a:pPr>
                        <a:lnSpc>
                          <a:spcPct val="115000"/>
                        </a:lnSpc>
                        <a:spcAft>
                          <a:spcPts val="0"/>
                        </a:spcAft>
                      </a:pPr>
                      <a:r>
                        <a:rPr lang="es-CO" sz="11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20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9259898"/>
                  </a:ext>
                </a:extLst>
              </a:tr>
              <a:tr h="395576">
                <a:tc vMerge="1">
                  <a:txBody>
                    <a:bodyPr/>
                    <a:lstStyle/>
                    <a:p>
                      <a:endParaRPr lang="es-CO"/>
                    </a:p>
                  </a:txBody>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8. Promover el crecimiento económico sostenido, inclusivo y sostenible, el empleo pleno y productivo y el trabajo decente para todos</a:t>
                      </a:r>
                      <a:endParaRPr lang="es-CO" sz="1200" dirty="0">
                        <a:effectLst/>
                        <a:latin typeface="Times New Roman" panose="02020603050405020304" pitchFamily="18" charset="0"/>
                        <a:ea typeface="SimSun" panose="02010600030101010101" pitchFamily="2" charset="-122"/>
                      </a:endParaRPr>
                    </a:p>
                  </a:txBody>
                  <a:tcPr marL="33442" marR="334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9292057"/>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923363" y="1116001"/>
            <a:ext cx="10560426" cy="1015663"/>
          </a:xfrm>
          <a:prstGeom prst="rect">
            <a:avLst/>
          </a:prstGeom>
        </p:spPr>
        <p:txBody>
          <a:bodyPr wrap="square">
            <a:spAutoFit/>
          </a:bodyPr>
          <a:lstStyle/>
          <a:p>
            <a:pPr algn="just"/>
            <a:r>
              <a:rPr lang="es-CO" sz="1200" dirty="0">
                <a:latin typeface="Arial Narrow" panose="020B0606020202030204" pitchFamily="34" charset="0"/>
              </a:rPr>
              <a:t>La Universidad Tecnológica de Pereira por su experiencia y posicionamiento académico y de investigación a través de la oferta de pregrado, posgrado y la consolidación de sus grupos de investigación ha generado unas capacidades institucionales importantes que pueden aportar a la solución de problemas del sector externo a través de la Extensión universitaria. Esta última como función misional de la Universidad ha ido consolidándose en con el tiempo, muestra de ellos es la alta oferta de servicios de extensión y transferencia de conocimiento, sin embargo, actualmente se requiere fortalecer las capacidades institucionales en promoción, difusión y comercialización que garanticen una adecuada relación con el entorno y unas herramientas que faciliten la apropiación social del conocimiento con impacto.</a:t>
            </a:r>
          </a:p>
        </p:txBody>
      </p:sp>
      <p:sp>
        <p:nvSpPr>
          <p:cNvPr id="9" name="Rectángulo 8"/>
          <p:cNvSpPr/>
          <p:nvPr/>
        </p:nvSpPr>
        <p:spPr>
          <a:xfrm rot="16200000">
            <a:off x="-942130" y="3408623"/>
            <a:ext cx="2614870" cy="58477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15. </a:t>
            </a:r>
            <a:r>
              <a:rPr lang="es-CO" sz="800" dirty="0">
                <a:solidFill>
                  <a:schemeClr val="bg1">
                    <a:lumMod val="50000"/>
                  </a:schemeClr>
                </a:solidFill>
                <a:latin typeface="Arial Rounded MT Bold" panose="020F0704030504030204" pitchFamily="34" charset="0"/>
              </a:rPr>
              <a:t>Promoción, comercialización y transferencia de capacidades institucionales a través de la prestación de Servicios de Extensión</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029540724"/>
              </p:ext>
            </p:extLst>
          </p:nvPr>
        </p:nvGraphicFramePr>
        <p:xfrm>
          <a:off x="1277654" y="2465293"/>
          <a:ext cx="9387920" cy="3496437"/>
        </p:xfrm>
        <a:graphic>
          <a:graphicData uri="http://schemas.openxmlformats.org/drawingml/2006/table">
            <a:tbl>
              <a:tblPr firstRow="1" firstCol="1" bandRow="1"/>
              <a:tblGrid>
                <a:gridCol w="1911732">
                  <a:extLst>
                    <a:ext uri="{9D8B030D-6E8A-4147-A177-3AD203B41FA5}">
                      <a16:colId xmlns:a16="http://schemas.microsoft.com/office/drawing/2014/main" val="573074093"/>
                    </a:ext>
                  </a:extLst>
                </a:gridCol>
                <a:gridCol w="2896014">
                  <a:extLst>
                    <a:ext uri="{9D8B030D-6E8A-4147-A177-3AD203B41FA5}">
                      <a16:colId xmlns:a16="http://schemas.microsoft.com/office/drawing/2014/main" val="23778815"/>
                    </a:ext>
                  </a:extLst>
                </a:gridCol>
                <a:gridCol w="4580174">
                  <a:extLst>
                    <a:ext uri="{9D8B030D-6E8A-4147-A177-3AD203B41FA5}">
                      <a16:colId xmlns:a16="http://schemas.microsoft.com/office/drawing/2014/main" val="129914171"/>
                    </a:ext>
                  </a:extLst>
                </a:gridCol>
              </a:tblGrid>
              <a:tr h="120481">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extLst>
                  <a:ext uri="{0D108BD9-81ED-4DB2-BD59-A6C34878D82A}">
                    <a16:rowId xmlns:a16="http://schemas.microsoft.com/office/drawing/2014/main" val="1185304545"/>
                  </a:ext>
                </a:extLst>
              </a:tr>
              <a:tr h="433528">
                <a:tc rowSpan="7">
                  <a:txBody>
                    <a:bodyPr/>
                    <a:lstStyle/>
                    <a:p>
                      <a:pPr algn="ct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Débil promoción, comercialización y transferencia de capacidades institucionales a través de la prestación de Servicios de Extensión</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Ausencia de un proceso de promoción y comercialización de capacidades institucionales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Ausencia de capacidad comercial  y tiempos de respuesta al sector externo de acuerdo a la demanda</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Ausencia de herramientas tecnológicas adecuadas que faciliten el proceso</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Baja visibilidad y posicionamiento de la extensión desarrollada por la institución</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1.4 Difusión de las capacidades institucionales reducidas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375750"/>
                  </a:ext>
                </a:extLst>
              </a:tr>
              <a:tr h="0">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Relación universidad entorno desarticulada</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Pérdida de confianza del sector externo a los procesos institucionales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Desarticulación entre dependencias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Apuestas misionales poco apropiadas por los miembros de la comunidad universitaria</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8785841"/>
                  </a:ext>
                </a:extLst>
              </a:tr>
              <a:tr h="535787">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Espacios de apropiación social del conocimiento limitados o invisibilizados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Desconocimiento de la comunidad universitaria sobre las potencialidades de transferencia de capacidades a la sociedad</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Pocos espacios destinados para realizar apropiación social del conocimiento</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Baja visibilidad de las actividades de apropiación desarrolladas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0466295"/>
                  </a:ext>
                </a:extLst>
              </a:tr>
              <a:tr h="120481">
                <a:tc vMerge="1">
                  <a:txBody>
                    <a:bodyPr/>
                    <a:lstStyle/>
                    <a:p>
                      <a:endParaRPr lang="es-CO"/>
                    </a:p>
                  </a:txBody>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C1CC"/>
                    </a:solidFill>
                  </a:tcPr>
                </a:tc>
                <a:extLst>
                  <a:ext uri="{0D108BD9-81ED-4DB2-BD59-A6C34878D82A}">
                    <a16:rowId xmlns:a16="http://schemas.microsoft.com/office/drawing/2014/main" val="470544879"/>
                  </a:ext>
                </a:extLst>
              </a:tr>
              <a:tr h="148460">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Pérdida de oportunidades comerciales para la institución </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1 Reducción de ingresos por ventas de servicios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Generación de competencia por parte de otras instituciones e interdependencias" </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478371"/>
                  </a:ext>
                </a:extLst>
              </a:tr>
              <a:tr h="90155">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Deterioro de la relación universidad entorno </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Pérdida institucional de espacios de participación </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9413538"/>
                  </a:ext>
                </a:extLst>
              </a:tr>
              <a:tr h="154936">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Bajo impacto en las actividades de apropiación social del conocimiento </a:t>
                      </a:r>
                      <a:endParaRPr lang="es-CO" sz="110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Baja visibilidad de los aportes realizados por la institución a la sociedad </a:t>
                      </a:r>
                      <a:endParaRPr lang="es-CO" sz="1100" dirty="0">
                        <a:effectLst/>
                        <a:latin typeface="Times New Roman" panose="02020603050405020304" pitchFamily="18" charset="0"/>
                        <a:ea typeface="SimSun" panose="02010600030101010101" pitchFamily="2" charset="-122"/>
                      </a:endParaRPr>
                    </a:p>
                  </a:txBody>
                  <a:tcPr marL="25557" marR="255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1312595"/>
                  </a:ext>
                </a:extLst>
              </a:tr>
            </a:tbl>
          </a:graphicData>
        </a:graphic>
      </p:graphicFrame>
    </p:spTree>
    <p:extLst>
      <p:ext uri="{BB962C8B-B14F-4D97-AF65-F5344CB8AC3E}">
        <p14:creationId xmlns:p14="http://schemas.microsoft.com/office/powerpoint/2010/main" val="159690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05697" y="2146287"/>
            <a:ext cx="2538303" cy="0"/>
          </a:xfrm>
          <a:prstGeom prst="line">
            <a:avLst/>
          </a:prstGeom>
          <a:ln w="28575">
            <a:solidFill>
              <a:srgbClr val="562C4D"/>
            </a:solidFill>
          </a:ln>
        </p:spPr>
        <p:style>
          <a:lnRef idx="1">
            <a:schemeClr val="accent1"/>
          </a:lnRef>
          <a:fillRef idx="0">
            <a:schemeClr val="accent1"/>
          </a:fillRef>
          <a:effectRef idx="0">
            <a:schemeClr val="accent1"/>
          </a:effectRef>
          <a:fontRef idx="minor">
            <a:schemeClr val="tx1"/>
          </a:fontRef>
        </p:style>
      </p:cxnSp>
      <p:sp>
        <p:nvSpPr>
          <p:cNvPr id="10"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26794" y="1374700"/>
            <a:ext cx="5146662" cy="3759386"/>
          </a:xfrm>
        </p:spPr>
        <p:txBody>
          <a:bodyPr>
            <a:noAutofit/>
          </a:bodyPr>
          <a:lstStyle/>
          <a:p>
            <a:pPr marL="0" indent="0" algn="just">
              <a:buNone/>
            </a:pPr>
            <a:r>
              <a:rPr lang="es-CO" sz="1500" dirty="0">
                <a:latin typeface="Arial Narrow" panose="020B0606020202030204" pitchFamily="34" charset="0"/>
              </a:rPr>
              <a:t>La Extensión Universitaria es concebida desde la ley 30 de 1992 donde se establece “La extensión comprende los programas de educación permanente, cursos, seminarios y demás programas destinados a la difusión de los conocimientos, al intercambio de experiencias, así como las actividades de servicio tendientes a procurar el bienestar general de la comunidad y la satisfacción de las necesidades de la sociedad”. en respuesta de ello la Universidad Tecnológica de Pereira vincula la extensión como una función misional definiendo "es función de la Universidad Tecnológica de Pereira adelantar programas o proyectos para impulsar la extensión y hacer partícipes de los beneficios de su actividad académica e investigativa a los diferentes sectores sociales y económicos que conforman la región y el país" Adicionalmente, en los factores de acreditación institucional se resalta la Extensión Universitaria como la estrategia de relacionamiento con el sector externo.</a:t>
            </a:r>
          </a:p>
          <a:p>
            <a:pPr marL="0" indent="0" algn="just">
              <a:buNone/>
            </a:pPr>
            <a:r>
              <a:rPr lang="es-CO" sz="1500" dirty="0" smtClean="0">
                <a:latin typeface="Arial Narrow" panose="020B0606020202030204" pitchFamily="34" charset="0"/>
              </a:rPr>
              <a:t>En </a:t>
            </a:r>
            <a:r>
              <a:rPr lang="es-CO" sz="1500" dirty="0">
                <a:latin typeface="Arial Narrow" panose="020B0606020202030204" pitchFamily="34" charset="0"/>
              </a:rPr>
              <a:t>este sentido, el proyecto "Promoción, comercialización y transferencia de capacidades institucionales a través de la prestación de Servicios de Extensión” busca implementar estrategias que permitan promocionar, comercializar y transferir las capacidades institucionales, así como aumentar la visibilidad a nivel regional, nacional e internacional.</a:t>
            </a:r>
          </a:p>
          <a:p>
            <a:pPr marL="0" indent="0" algn="just">
              <a:buNone/>
            </a:pPr>
            <a:endParaRPr lang="en-US" sz="1500" dirty="0">
              <a:latin typeface="Arial Narrow" panose="020B0606020202030204" pitchFamily="34" charset="0"/>
            </a:endParaRPr>
          </a:p>
        </p:txBody>
      </p:sp>
      <p:sp>
        <p:nvSpPr>
          <p:cNvPr id="11" name="CuadroTexto 10"/>
          <p:cNvSpPr txBox="1"/>
          <p:nvPr/>
        </p:nvSpPr>
        <p:spPr>
          <a:xfrm>
            <a:off x="6350226" y="1044042"/>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62C4D"/>
                </a:solidFill>
                <a:effectLst>
                  <a:outerShdw blurRad="38100" dist="38100" dir="2700000" algn="tl">
                    <a:srgbClr val="000000">
                      <a:alpha val="43137"/>
                    </a:srgbClr>
                  </a:outerShdw>
                </a:effectLst>
                <a:latin typeface="+mj-lt"/>
                <a:ea typeface="+mj-ea"/>
                <a:cs typeface="+mj-cs"/>
              </a:rPr>
              <a:t>Involucrados</a:t>
            </a:r>
          </a:p>
        </p:txBody>
      </p:sp>
      <p:grpSp>
        <p:nvGrpSpPr>
          <p:cNvPr id="12" name="Grupo 11"/>
          <p:cNvGrpSpPr/>
          <p:nvPr/>
        </p:nvGrpSpPr>
        <p:grpSpPr>
          <a:xfrm>
            <a:off x="6849081" y="1912372"/>
            <a:ext cx="4214497" cy="505877"/>
            <a:chOff x="481236" y="1624130"/>
            <a:chExt cx="4001276" cy="666178"/>
          </a:xfrm>
        </p:grpSpPr>
        <p:sp>
          <p:nvSpPr>
            <p:cNvPr id="13" name="Rectángulo redondeado 12"/>
            <p:cNvSpPr/>
            <p:nvPr/>
          </p:nvSpPr>
          <p:spPr>
            <a:xfrm>
              <a:off x="481236" y="1624130"/>
              <a:ext cx="4001276" cy="666178"/>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CuadroTexto 13"/>
            <p:cNvSpPr txBox="1"/>
            <p:nvPr/>
          </p:nvSpPr>
          <p:spPr>
            <a:xfrm>
              <a:off x="500748" y="1643642"/>
              <a:ext cx="3962252" cy="627154"/>
            </a:xfrm>
            <a:prstGeom prst="rect">
              <a:avLst/>
            </a:prstGeom>
            <a:solidFill>
              <a:schemeClr val="bg1"/>
            </a:solidFill>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Facultades, Grupos de Investigación, Docentes, administrativos y estudiantes</a:t>
              </a:r>
              <a:endParaRPr lang="es-CO" sz="1200" dirty="0">
                <a:latin typeface="Times New Roman" panose="02020603050405020304" pitchFamily="18" charset="0"/>
                <a:ea typeface="SimSun" panose="02010600030101010101" pitchFamily="2" charset="-122"/>
              </a:endParaRPr>
            </a:p>
          </p:txBody>
        </p:sp>
      </p:grpSp>
      <p:grpSp>
        <p:nvGrpSpPr>
          <p:cNvPr id="15" name="Grupo 14"/>
          <p:cNvGrpSpPr/>
          <p:nvPr/>
        </p:nvGrpSpPr>
        <p:grpSpPr>
          <a:xfrm>
            <a:off x="6841201" y="2646592"/>
            <a:ext cx="4205122" cy="541554"/>
            <a:chOff x="472275" y="2459414"/>
            <a:chExt cx="4022445" cy="516696"/>
          </a:xfrm>
        </p:grpSpPr>
        <p:sp>
          <p:nvSpPr>
            <p:cNvPr id="16" name="Rectángulo redondeado 15"/>
            <p:cNvSpPr/>
            <p:nvPr/>
          </p:nvSpPr>
          <p:spPr>
            <a:xfrm>
              <a:off x="472275" y="2459414"/>
              <a:ext cx="4022445" cy="516696"/>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487409" y="2474548"/>
              <a:ext cx="3992177" cy="486428"/>
            </a:xfrm>
            <a:prstGeom prst="rect">
              <a:avLst/>
            </a:prstGeom>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Empresas, Instituciones Gubernamentales, organizaciones sociales, Comunidad en General </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8" name="Conector recto 9"/>
          <p:cNvSpPr/>
          <p:nvPr/>
        </p:nvSpPr>
        <p:spPr>
          <a:xfrm>
            <a:off x="6606777" y="1680837"/>
            <a:ext cx="234424" cy="1861277"/>
          </a:xfrm>
          <a:custGeom>
            <a:avLst/>
            <a:gdLst/>
            <a:ahLst/>
            <a:cxnLst/>
            <a:rect l="0" t="0" r="0" b="0"/>
            <a:pathLst>
              <a:path>
                <a:moveTo>
                  <a:pt x="0" y="0"/>
                </a:moveTo>
                <a:lnTo>
                  <a:pt x="0" y="2057073"/>
                </a:lnTo>
                <a:lnTo>
                  <a:pt x="234424" y="2057073"/>
                </a:lnTo>
              </a:path>
            </a:pathLst>
          </a:custGeom>
          <a:noFill/>
          <a:ln w="28575">
            <a:solidFill>
              <a:srgbClr val="562C4D"/>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9" name="Grupo 18"/>
          <p:cNvGrpSpPr/>
          <p:nvPr/>
        </p:nvGrpSpPr>
        <p:grpSpPr>
          <a:xfrm>
            <a:off x="6841201" y="3471777"/>
            <a:ext cx="4222377" cy="684182"/>
            <a:chOff x="472275" y="3145215"/>
            <a:chExt cx="4036699" cy="626053"/>
          </a:xfrm>
        </p:grpSpPr>
        <p:sp>
          <p:nvSpPr>
            <p:cNvPr id="20" name="Rectángulo redondeado 19"/>
            <p:cNvSpPr/>
            <p:nvPr/>
          </p:nvSpPr>
          <p:spPr>
            <a:xfrm>
              <a:off x="472275" y="3145215"/>
              <a:ext cx="4036699" cy="626053"/>
            </a:xfrm>
            <a:prstGeom prst="roundRect">
              <a:avLst>
                <a:gd name="adj" fmla="val 10000"/>
              </a:avLst>
            </a:prstGeom>
            <a:ln>
              <a:solidFill>
                <a:srgbClr val="562C4D"/>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90611" y="3163551"/>
              <a:ext cx="4000027" cy="589381"/>
            </a:xfrm>
            <a:prstGeom prst="rect">
              <a:avLst/>
            </a:prstGeom>
            <a:ln>
              <a:solidFill>
                <a:srgbClr val="562C4D"/>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lgn="just"/>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en general como beneficiarios de la extensión desarrollada por docentes, administrativos y estudiantes de la Universidad Tecnológica de Pereira.</a:t>
              </a:r>
            </a:p>
          </p:txBody>
        </p:sp>
      </p:grpSp>
      <p:sp>
        <p:nvSpPr>
          <p:cNvPr id="22" name="Marco 21"/>
          <p:cNvSpPr/>
          <p:nvPr/>
        </p:nvSpPr>
        <p:spPr>
          <a:xfrm>
            <a:off x="6407914" y="1068564"/>
            <a:ext cx="2189240" cy="612273"/>
          </a:xfrm>
          <a:prstGeom prst="frame">
            <a:avLst/>
          </a:prstGeom>
          <a:solidFill>
            <a:srgbClr val="562C4D"/>
          </a:solidFill>
          <a:ln>
            <a:solidFill>
              <a:srgbClr val="562C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3" name="Conector recto 3"/>
          <p:cNvSpPr/>
          <p:nvPr/>
        </p:nvSpPr>
        <p:spPr>
          <a:xfrm>
            <a:off x="6605696" y="1630912"/>
            <a:ext cx="262897" cy="521610"/>
          </a:xfrm>
          <a:custGeom>
            <a:avLst/>
            <a:gdLst/>
            <a:ahLst/>
            <a:cxnLst/>
            <a:rect l="0" t="0" r="0" b="0"/>
            <a:pathLst>
              <a:path>
                <a:moveTo>
                  <a:pt x="0" y="0"/>
                </a:moveTo>
                <a:lnTo>
                  <a:pt x="0" y="1316593"/>
                </a:lnTo>
                <a:lnTo>
                  <a:pt x="234424" y="1316593"/>
                </a:lnTo>
              </a:path>
            </a:pathLst>
          </a:custGeom>
          <a:noFill/>
          <a:ln w="28575">
            <a:solidFill>
              <a:srgbClr val="562C4D"/>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5" name="Imagen 24"/>
          <p:cNvPicPr>
            <a:picLocks noChangeAspect="1"/>
          </p:cNvPicPr>
          <p:nvPr/>
        </p:nvPicPr>
        <p:blipFill>
          <a:blip r:embed="rId3"/>
          <a:stretch>
            <a:fillRect/>
          </a:stretch>
        </p:blipFill>
        <p:spPr>
          <a:xfrm>
            <a:off x="6428806" y="4420916"/>
            <a:ext cx="4476486" cy="671473"/>
          </a:xfrm>
          <a:prstGeom prst="rect">
            <a:avLst/>
          </a:prstGeom>
        </p:spPr>
      </p:pic>
      <p:pic>
        <p:nvPicPr>
          <p:cNvPr id="4" name="Imagen 3"/>
          <p:cNvPicPr>
            <a:picLocks noChangeAspect="1"/>
          </p:cNvPicPr>
          <p:nvPr/>
        </p:nvPicPr>
        <p:blipFill>
          <a:blip r:embed="rId4"/>
          <a:stretch>
            <a:fillRect/>
          </a:stretch>
        </p:blipFill>
        <p:spPr>
          <a:xfrm>
            <a:off x="7193547" y="5092389"/>
            <a:ext cx="1479003" cy="1479003"/>
          </a:xfrm>
          <a:prstGeom prst="rect">
            <a:avLst/>
          </a:prstGeom>
        </p:spPr>
      </p:pic>
      <p:pic>
        <p:nvPicPr>
          <p:cNvPr id="5" name="Imagen 4"/>
          <p:cNvPicPr>
            <a:picLocks noChangeAspect="1"/>
          </p:cNvPicPr>
          <p:nvPr/>
        </p:nvPicPr>
        <p:blipFill>
          <a:blip r:embed="rId5"/>
          <a:stretch>
            <a:fillRect/>
          </a:stretch>
        </p:blipFill>
        <p:spPr>
          <a:xfrm>
            <a:off x="8889836" y="5092389"/>
            <a:ext cx="1480998" cy="1480998"/>
          </a:xfrm>
          <a:prstGeom prst="rect">
            <a:avLst/>
          </a:prstGeom>
        </p:spPr>
      </p:pic>
      <p:sp>
        <p:nvSpPr>
          <p:cNvPr id="24" name="Rectángulo 23"/>
          <p:cNvSpPr/>
          <p:nvPr/>
        </p:nvSpPr>
        <p:spPr>
          <a:xfrm rot="16200000">
            <a:off x="-942130" y="3408623"/>
            <a:ext cx="2614870" cy="58477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15. </a:t>
            </a:r>
            <a:r>
              <a:rPr lang="es-CO" sz="800" dirty="0">
                <a:solidFill>
                  <a:schemeClr val="bg1">
                    <a:lumMod val="50000"/>
                  </a:schemeClr>
                </a:solidFill>
                <a:latin typeface="Arial Rounded MT Bold" panose="020F0704030504030204" pitchFamily="34" charset="0"/>
              </a:rPr>
              <a:t>Promoción, comercialización y transferencia de capacidades institucionales a través de la prestación de Servicios de Extensión</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14203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37130" y="1827408"/>
            <a:ext cx="10148047" cy="428108"/>
          </a:xfrm>
        </p:spPr>
        <p:txBody>
          <a:bodyPr>
            <a:noAutofit/>
          </a:bodyPr>
          <a:lstStyle/>
          <a:p>
            <a:pPr marL="0" indent="0">
              <a:buNone/>
            </a:pPr>
            <a:r>
              <a:rPr lang="es-CO" sz="1800" dirty="0">
                <a:latin typeface="Arial Narrow" panose="020B0606020202030204" pitchFamily="34" charset="0"/>
              </a:rPr>
              <a:t>Promocionar las capacidades institucionales que conduzcan a la comercialización y transferencia a través de la prestación de servicios de Extensión</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62C4D"/>
                </a:solidFill>
                <a:effectLst>
                  <a:outerShdw blurRad="38100" dist="38100" dir="2700000" algn="tl">
                    <a:srgbClr val="000000">
                      <a:alpha val="43137"/>
                    </a:srgbClr>
                  </a:outerShdw>
                </a:effectLst>
              </a:rPr>
              <a:t>General</a:t>
            </a:r>
            <a:endParaRPr lang="es-CO" sz="3200" dirty="0">
              <a:solidFill>
                <a:srgbClr val="562C4D"/>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55765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62C4D"/>
                </a:solidFill>
                <a:effectLst>
                  <a:outerShdw blurRad="38100" dist="38100" dir="2700000" algn="tl">
                    <a:srgbClr val="000000">
                      <a:alpha val="43137"/>
                    </a:srgbClr>
                  </a:outerShdw>
                </a:effectLst>
              </a:rPr>
              <a:t>Específicos</a:t>
            </a:r>
            <a:endParaRPr lang="es-CO" sz="3200" dirty="0">
              <a:solidFill>
                <a:srgbClr val="562C4D"/>
              </a:solidFill>
              <a:effectLst>
                <a:outerShdw blurRad="38100" dist="38100" dir="2700000" algn="tl">
                  <a:srgbClr val="000000">
                    <a:alpha val="43137"/>
                  </a:srgbClr>
                </a:outerShdw>
              </a:effectLst>
            </a:endParaRPr>
          </a:p>
        </p:txBody>
      </p:sp>
      <p:sp>
        <p:nvSpPr>
          <p:cNvPr id="12" name="Rectángulo 11"/>
          <p:cNvSpPr/>
          <p:nvPr/>
        </p:nvSpPr>
        <p:spPr>
          <a:xfrm>
            <a:off x="1157567" y="3467928"/>
            <a:ext cx="9628094" cy="1477328"/>
          </a:xfrm>
          <a:prstGeom prst="rect">
            <a:avLst/>
          </a:prstGeom>
        </p:spPr>
        <p:txBody>
          <a:bodyPr wrap="square">
            <a:spAutoFit/>
          </a:bodyPr>
          <a:lstStyle/>
          <a:p>
            <a:pPr marL="285750" lvl="0" indent="-285750">
              <a:buFontTx/>
              <a:buChar char="-"/>
            </a:pPr>
            <a:r>
              <a:rPr lang="es-CO" dirty="0" smtClean="0">
                <a:latin typeface="Arial Narrow" panose="020B0606020202030204" pitchFamily="34" charset="0"/>
              </a:rPr>
              <a:t>Promocionar </a:t>
            </a:r>
            <a:r>
              <a:rPr lang="es-CO" dirty="0">
                <a:latin typeface="Arial Narrow" panose="020B0606020202030204" pitchFamily="34" charset="0"/>
              </a:rPr>
              <a:t>y comercializar las capacidades institucionales			</a:t>
            </a:r>
            <a:endParaRPr lang="es-CO" dirty="0" smtClean="0">
              <a:latin typeface="Arial Narrow" panose="020B0606020202030204" pitchFamily="34" charset="0"/>
            </a:endParaRP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Promover </a:t>
            </a:r>
            <a:r>
              <a:rPr lang="es-CO" dirty="0">
                <a:latin typeface="Arial Narrow" panose="020B0606020202030204" pitchFamily="34" charset="0"/>
              </a:rPr>
              <a:t>la consolidación de la relación universidad entorno				</a:t>
            </a:r>
            <a:endParaRPr lang="es-CO" dirty="0" smtClean="0">
              <a:latin typeface="Arial Narrow" panose="020B0606020202030204" pitchFamily="34" charset="0"/>
            </a:endParaRP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Crear</a:t>
            </a:r>
            <a:r>
              <a:rPr lang="es-CO" dirty="0">
                <a:latin typeface="Arial Narrow" panose="020B0606020202030204" pitchFamily="34" charset="0"/>
              </a:rPr>
              <a:t>, </a:t>
            </a:r>
            <a:r>
              <a:rPr lang="es-CO" dirty="0" smtClean="0">
                <a:latin typeface="Arial Narrow" panose="020B0606020202030204" pitchFamily="34" charset="0"/>
              </a:rPr>
              <a:t>fortalecer </a:t>
            </a:r>
            <a:r>
              <a:rPr lang="es-CO" dirty="0">
                <a:latin typeface="Arial Narrow" panose="020B0606020202030204" pitchFamily="34" charset="0"/>
              </a:rPr>
              <a:t>y posicionar los espacios y estrategias de apropiación social del conocimiento</a:t>
            </a:r>
          </a:p>
        </p:txBody>
      </p:sp>
      <p:sp>
        <p:nvSpPr>
          <p:cNvPr id="13" name="Rectángulo 12"/>
          <p:cNvSpPr/>
          <p:nvPr/>
        </p:nvSpPr>
        <p:spPr>
          <a:xfrm rot="16200000">
            <a:off x="-942130" y="3408623"/>
            <a:ext cx="2614870" cy="58477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15. </a:t>
            </a:r>
            <a:r>
              <a:rPr lang="es-CO" sz="800" dirty="0">
                <a:solidFill>
                  <a:schemeClr val="bg1">
                    <a:lumMod val="50000"/>
                  </a:schemeClr>
                </a:solidFill>
                <a:latin typeface="Arial Rounded MT Bold" panose="020F0704030504030204" pitchFamily="34" charset="0"/>
              </a:rPr>
              <a:t>Promoción, comercialización y transferencia de capacidades institucionales a través de la prestación de Servicios de Extensión</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2913582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62C4D"/>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3642912009"/>
              </p:ext>
            </p:extLst>
          </p:nvPr>
        </p:nvGraphicFramePr>
        <p:xfrm>
          <a:off x="1394772" y="1264340"/>
          <a:ext cx="9153684" cy="5303355"/>
        </p:xfrm>
        <a:graphic>
          <a:graphicData uri="http://schemas.openxmlformats.org/drawingml/2006/table">
            <a:tbl>
              <a:tblPr firstRow="1" firstCol="1" bandRow="1"/>
              <a:tblGrid>
                <a:gridCol w="2984080">
                  <a:extLst>
                    <a:ext uri="{9D8B030D-6E8A-4147-A177-3AD203B41FA5}">
                      <a16:colId xmlns:a16="http://schemas.microsoft.com/office/drawing/2014/main" val="622973615"/>
                    </a:ext>
                  </a:extLst>
                </a:gridCol>
                <a:gridCol w="6169604">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E0C2DA"/>
                    </a:solidFill>
                  </a:tcPr>
                </a:tc>
                <a:extLst>
                  <a:ext uri="{0D108BD9-81ED-4DB2-BD59-A6C34878D82A}">
                    <a16:rowId xmlns:a16="http://schemas.microsoft.com/office/drawing/2014/main" val="3686363448"/>
                  </a:ext>
                </a:extLst>
              </a:tr>
              <a:tr h="169249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Promoción y comercialización de capacidades institucionales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Definir y ejecutar estrategias de difusión del portafolio de servicios institucionales. Implementar procesos de visibilidad de la extensión en todas sus modalidades. Promover una herramienta Tecnológica para la comercialización de los servicios institucionales. Fortalecimiento institucional de los laboratorios de servicios.</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3877856177"/>
                  </a:ext>
                </a:extLst>
              </a:tr>
              <a:tr h="1363442">
                <a:tc>
                  <a:txBody>
                    <a:bodyPr/>
                    <a:lstStyle/>
                    <a:p>
                      <a:pPr algn="ctr">
                        <a:lnSpc>
                          <a:spcPct val="107000"/>
                        </a:lnSpc>
                        <a:spcAft>
                          <a:spcPts val="0"/>
                        </a:spcAft>
                      </a:pPr>
                      <a:r>
                        <a:rPr lang="es-CO" sz="1800" b="1" kern="1200" dirty="0" smtClean="0">
                          <a:solidFill>
                            <a:schemeClr val="tx1"/>
                          </a:solidFill>
                          <a:effectLst/>
                          <a:latin typeface="+mn-lt"/>
                          <a:ea typeface="+mn-ea"/>
                          <a:cs typeface="+mn-cs"/>
                        </a:rPr>
                        <a:t>Consolidación de la relación Universidad entorno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Consolidación de las entidades vinculadas a servicios de extensión, y experiencia institucional para la prestación de servicios. Desarrollo o participación en eventos o actividades que fortalezcan la relación universidad entorno (Ferias, Ruedas de negocio). Ejecución del programa de extensión social y rural que fortalezca la relación de la Universidad con el sector agropecuario y agroindustrial</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4141081159"/>
                  </a:ext>
                </a:extLst>
              </a:tr>
              <a:tr h="1363442">
                <a:tc>
                  <a:txBody>
                    <a:bodyPr/>
                    <a:lstStyle/>
                    <a:p>
                      <a:pPr algn="ctr">
                        <a:lnSpc>
                          <a:spcPct val="107000"/>
                        </a:lnSpc>
                        <a:spcAft>
                          <a:spcPts val="0"/>
                        </a:spcAft>
                      </a:pPr>
                      <a:r>
                        <a:rPr lang="es-CO" sz="1800" b="1" kern="1200" dirty="0" smtClean="0">
                          <a:solidFill>
                            <a:schemeClr val="tx1"/>
                          </a:solidFill>
                          <a:effectLst/>
                          <a:latin typeface="+mn-lt"/>
                          <a:ea typeface="+mn-ea"/>
                          <a:cs typeface="+mn-cs"/>
                        </a:rPr>
                        <a:t>Creación, fortalecimiento y posicionamiento de espacios de apropiación social del conocimiento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0C2DA"/>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Realizar gestiones para promover la implementación de la unidad de apropiación social del conocimiento. Gestión del proyecto Generación Creación de un Centro de ciencia en Biodiversidad de Risaralda. Gestión para el fortalecimiento de proyectos institucionales de apropiación social del conocimiento (Parque Museo Salado de Consota - Centro de Ciencia en Biodiversidad de Risaralda CIBI, entre otros).</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6EEF4"/>
                    </a:solidFill>
                  </a:tcPr>
                </a:tc>
                <a:extLst>
                  <a:ext uri="{0D108BD9-81ED-4DB2-BD59-A6C34878D82A}">
                    <a16:rowId xmlns:a16="http://schemas.microsoft.com/office/drawing/2014/main" val="4132483199"/>
                  </a:ext>
                </a:extLst>
              </a:tr>
            </a:tbl>
          </a:graphicData>
        </a:graphic>
      </p:graphicFrame>
      <p:sp>
        <p:nvSpPr>
          <p:cNvPr id="10" name="Rectángulo 9"/>
          <p:cNvSpPr/>
          <p:nvPr/>
        </p:nvSpPr>
        <p:spPr>
          <a:xfrm rot="16200000">
            <a:off x="-942130" y="3408623"/>
            <a:ext cx="2614870" cy="58477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15. </a:t>
            </a:r>
            <a:r>
              <a:rPr lang="es-CO" sz="800" dirty="0">
                <a:solidFill>
                  <a:schemeClr val="bg1">
                    <a:lumMod val="50000"/>
                  </a:schemeClr>
                </a:solidFill>
                <a:latin typeface="Arial Rounded MT Bold" panose="020F0704030504030204" pitchFamily="34" charset="0"/>
              </a:rPr>
              <a:t>Promoción, comercialización y transferencia de capacidades institucionales a través de la prestación de Servicios de Extensión</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42563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62C4D"/>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6350</TotalTime>
  <Words>1309</Words>
  <Application>Microsoft Office PowerPoint</Application>
  <PresentationFormat>Panorámica</PresentationFormat>
  <Paragraphs>92</Paragraphs>
  <Slides>7</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737</cp:revision>
  <cp:lastPrinted>2017-05-16T14:27:28Z</cp:lastPrinted>
  <dcterms:created xsi:type="dcterms:W3CDTF">2017-03-06T22:18:18Z</dcterms:created>
  <dcterms:modified xsi:type="dcterms:W3CDTF">2025-08-12T22:24:01Z</dcterms:modified>
</cp:coreProperties>
</file>