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8"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6/03/2026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6/03/2026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6/03/2026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6/03/2026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6/03/2026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6/03/2026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6/03/2026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123418" y="4360738"/>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750" b="0" dirty="0" smtClean="0">
                <a:solidFill>
                  <a:schemeClr val="bg1"/>
                </a:solidFill>
              </a:rPr>
              <a:t>Vinculación </a:t>
            </a:r>
            <a:r>
              <a:rPr lang="es-CO" sz="2750" b="0" dirty="0">
                <a:solidFill>
                  <a:schemeClr val="bg1"/>
                </a:solidFill>
              </a:rPr>
              <a:t>de los estudiantes en el entorno a través de las prácticas universitarias</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16</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6463553" y="3104413"/>
            <a:ext cx="4812317" cy="3379329"/>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25217442"/>
              </p:ext>
            </p:extLst>
          </p:nvPr>
        </p:nvGraphicFramePr>
        <p:xfrm>
          <a:off x="1308848" y="1088706"/>
          <a:ext cx="9251576" cy="5524826"/>
        </p:xfrm>
        <a:graphic>
          <a:graphicData uri="http://schemas.openxmlformats.org/drawingml/2006/table">
            <a:tbl>
              <a:tblPr firstRow="1" firstCol="1" bandRow="1"/>
              <a:tblGrid>
                <a:gridCol w="2178423">
                  <a:extLst>
                    <a:ext uri="{9D8B030D-6E8A-4147-A177-3AD203B41FA5}">
                      <a16:colId xmlns:a16="http://schemas.microsoft.com/office/drawing/2014/main" val="938420133"/>
                    </a:ext>
                  </a:extLst>
                </a:gridCol>
                <a:gridCol w="7073153">
                  <a:extLst>
                    <a:ext uri="{9D8B030D-6E8A-4147-A177-3AD203B41FA5}">
                      <a16:colId xmlns:a16="http://schemas.microsoft.com/office/drawing/2014/main" val="593588270"/>
                    </a:ext>
                  </a:extLst>
                </a:gridCol>
              </a:tblGrid>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- 16)</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027313"/>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616901"/>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267863"/>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295778"/>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688901"/>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343009"/>
                  </a:ext>
                </a:extLst>
              </a:tr>
              <a:tr h="131859">
                <a:tc rowSpan="7">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25257"/>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213972"/>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0819915"/>
                  </a:ext>
                </a:extLst>
              </a:tr>
              <a:tr h="131859">
                <a:tc vMerge="1">
                  <a:txBody>
                    <a:bodyPr/>
                    <a:lstStyle/>
                    <a:p>
                      <a:endParaRPr lang="es-CO"/>
                    </a:p>
                  </a:txBody>
                  <a:tcPr/>
                </a:tc>
                <a:tc>
                  <a:txBody>
                    <a:bodyPr/>
                    <a:lstStyle/>
                    <a:p>
                      <a:pPr>
                        <a:lnSpc>
                          <a:spcPct val="115000"/>
                        </a:lnSpc>
                        <a:spcAft>
                          <a:spcPts val="0"/>
                        </a:spcAft>
                      </a:pPr>
                      <a:r>
                        <a:rPr lang="es-CO"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353163"/>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993851"/>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212083"/>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5783742"/>
                  </a:ext>
                </a:extLst>
              </a:tr>
              <a:tr h="131859">
                <a:tc rowSpan="3">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5. Formación</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7491931"/>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90632"/>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9. Información pública</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850286"/>
                  </a:ext>
                </a:extLst>
              </a:tr>
              <a:tr h="131859">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Facultades, Programas académicos, docentes y estudiantes</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20421"/>
                  </a:ext>
                </a:extLst>
              </a:tr>
              <a:tr h="263717">
                <a:tc>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597738"/>
                  </a:ext>
                </a:extLst>
              </a:tr>
              <a:tr h="263717">
                <a:tc rowSpan="4">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144445"/>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280206"/>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230296"/>
                  </a:ext>
                </a:extLst>
              </a:tr>
              <a:tr h="131859">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073360"/>
                  </a:ext>
                </a:extLst>
              </a:tr>
              <a:tr h="395576">
                <a:tc rowSpan="3">
                  <a:txBody>
                    <a:bodyPr/>
                    <a:lstStyle/>
                    <a:p>
                      <a:pPr>
                        <a:lnSpc>
                          <a:spcPct val="115000"/>
                        </a:lnSpc>
                        <a:spcAft>
                          <a:spcPts val="0"/>
                        </a:spcAft>
                      </a:pPr>
                      <a:r>
                        <a:rPr lang="es-CO"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313833"/>
                  </a:ext>
                </a:extLst>
              </a:tr>
              <a:tr h="395576">
                <a:tc vMerge="1">
                  <a:txBody>
                    <a:bodyPr/>
                    <a:lstStyle/>
                    <a:p>
                      <a:endParaRPr lang="es-CO"/>
                    </a:p>
                  </a:txBody>
                  <a:tcPr/>
                </a:tc>
                <a:tc>
                  <a:txBody>
                    <a:bodyPr/>
                    <a:lstStyle/>
                    <a:p>
                      <a:pPr>
                        <a:lnSpc>
                          <a:spcPct val="115000"/>
                        </a:lnSpc>
                        <a:spcAft>
                          <a:spcPts val="0"/>
                        </a:spcAft>
                      </a:pPr>
                      <a:r>
                        <a:rPr lang="es-CO" sz="10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05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516794"/>
                  </a:ext>
                </a:extLst>
              </a:tr>
              <a:tr h="131859">
                <a:tc vMerge="1">
                  <a:txBody>
                    <a:bodyPr/>
                    <a:lstStyle/>
                    <a:p>
                      <a:endParaRPr lang="es-CO"/>
                    </a:p>
                  </a:txBody>
                  <a:tcPr/>
                </a:tc>
                <a:tc>
                  <a:txBody>
                    <a:bodyPr/>
                    <a:lstStyle/>
                    <a:p>
                      <a:pPr>
                        <a:lnSpc>
                          <a:spcPct val="115000"/>
                        </a:lnSpc>
                        <a:spcAft>
                          <a:spcPts val="0"/>
                        </a:spcAft>
                      </a:pPr>
                      <a:r>
                        <a:rPr lang="es-CO" sz="1000" dirty="0">
                          <a:effectLst/>
                          <a:latin typeface="Arial Narrow" panose="020B0606020202030204" pitchFamily="34" charset="0"/>
                          <a:ea typeface="Times New Roman" panose="02020603050405020304" pitchFamily="18" charset="0"/>
                          <a:cs typeface="Calibri" panose="020F0502020204030204" pitchFamily="34" charset="0"/>
                        </a:rPr>
                        <a:t>16. Promover sociedades justas, pacíficas e inclusivas</a:t>
                      </a:r>
                      <a:endParaRPr lang="es-CO" sz="105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557154"/>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1015663"/>
          </a:xfrm>
          <a:prstGeom prst="rect">
            <a:avLst/>
          </a:prstGeom>
        </p:spPr>
        <p:txBody>
          <a:bodyPr wrap="square">
            <a:spAutoFit/>
          </a:bodyPr>
          <a:lstStyle/>
          <a:p>
            <a:pPr algn="just"/>
            <a:r>
              <a:rPr lang="es-CO" sz="1200" dirty="0">
                <a:latin typeface="Arial Narrow" panose="020B0606020202030204" pitchFamily="34" charset="0"/>
              </a:rPr>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sp>
        <p:nvSpPr>
          <p:cNvPr id="8" name="Rectángulo 7"/>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84580518"/>
              </p:ext>
            </p:extLst>
          </p:nvPr>
        </p:nvGraphicFramePr>
        <p:xfrm>
          <a:off x="1227002" y="2301048"/>
          <a:ext cx="9489223" cy="4291966"/>
        </p:xfrm>
        <a:graphic>
          <a:graphicData uri="http://schemas.openxmlformats.org/drawingml/2006/table">
            <a:tbl>
              <a:tblPr firstRow="1" firstCol="1" bandRow="1"/>
              <a:tblGrid>
                <a:gridCol w="1822725">
                  <a:extLst>
                    <a:ext uri="{9D8B030D-6E8A-4147-A177-3AD203B41FA5}">
                      <a16:colId xmlns:a16="http://schemas.microsoft.com/office/drawing/2014/main" val="1536334740"/>
                    </a:ext>
                  </a:extLst>
                </a:gridCol>
                <a:gridCol w="3381368">
                  <a:extLst>
                    <a:ext uri="{9D8B030D-6E8A-4147-A177-3AD203B41FA5}">
                      <a16:colId xmlns:a16="http://schemas.microsoft.com/office/drawing/2014/main" val="703286940"/>
                    </a:ext>
                  </a:extLst>
                </a:gridCol>
                <a:gridCol w="4285130">
                  <a:extLst>
                    <a:ext uri="{9D8B030D-6E8A-4147-A177-3AD203B41FA5}">
                      <a16:colId xmlns:a16="http://schemas.microsoft.com/office/drawing/2014/main" val="2742135810"/>
                    </a:ext>
                  </a:extLst>
                </a:gridCol>
              </a:tblGrid>
              <a:tr h="114872">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2743712527"/>
                  </a:ext>
                </a:extLst>
              </a:tr>
              <a:tr h="273492">
                <a:tc rowSpan="7">
                  <a:txBody>
                    <a:bodyPr/>
                    <a:lstStyle/>
                    <a:p>
                      <a:pPr algn="ct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Débil promoción, comercialización y transferencia de capacidades institucionales a través de la prestación de Servicios de Extensión</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Complejidad en los procesos administrativos para la vinculación de estudiantes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Requerimientos de los entes de control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Sistema de información obsoleto</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Cumplimiento de los requisitos para hacer práctica</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756314"/>
                  </a:ext>
                </a:extLst>
              </a:tr>
              <a:tr h="453294">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Insuficientes escenarios de ofertas de prácticas o condiciones deficientes.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del programa de prácticas por parte de las Empresas de la región</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Recursos económicos limitados de las empresas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Acompañamiento insuficiente por parte de la Universidad a las empresas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Empresario prefiere vincular estudiantes de otras instituciones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2.5 Las empresas no ofrecen una remuneración acorde al perfil del estudiante</a:t>
                      </a:r>
                      <a:endParaRPr lang="es-CO" sz="1200" dirty="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445808"/>
                  </a:ext>
                </a:extLst>
              </a:tr>
              <a:tr h="28310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Desinterés del estudiante para participar en la ejecución de práctica universitaria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Estrategias de promoción limitadas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Desarticulación entre los programas académicos y la oficina de prácticas universitarias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Carencia de un espacio que permita conocer las empresas que ofertan prácticas universitarias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Múltiples opciones académicas para obtener título de pregrado.</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360316"/>
                  </a:ext>
                </a:extLst>
              </a:tr>
              <a:tr h="114872">
                <a:tc vMerge="1">
                  <a:txBody>
                    <a:bodyPr/>
                    <a:lstStyle/>
                    <a:p>
                      <a:endParaRPr lang="es-CO"/>
                    </a:p>
                  </a:txBody>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2391970810"/>
                  </a:ext>
                </a:extLst>
              </a:tr>
              <a:tr h="240276">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Ausencia de legalización de las prácticas ejecutadas por los estudiantes de acuerdo a los procedimientos establecidos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Prácticas ejecutadas sin aval y cumplimiento de requisitos mínimos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Pérdidas de Escenarios de prácticas</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08215"/>
                  </a:ext>
                </a:extLst>
              </a:tr>
              <a:tr h="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Bajos niveles de oportunidad de los estudiantes para desarrollar práctica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2.1.Disminución de los indicadores institucionales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Decreciente relación universidad empresa</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276457"/>
                  </a:ext>
                </a:extLst>
              </a:tr>
              <a:tr h="94095">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Baja experiencia profesional y laboral en egresados. </a:t>
                      </a:r>
                      <a:endParaRPr lang="es-CO" sz="120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Incremento en los índices de desempleo en los egresados recién graduados</a:t>
                      </a:r>
                      <a:b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Aumento del empleo informal en la región</a:t>
                      </a:r>
                      <a:endParaRPr lang="es-CO" sz="1200" dirty="0">
                        <a:effectLst/>
                        <a:latin typeface="Times New Roman" panose="02020603050405020304" pitchFamily="18" charset="0"/>
                        <a:ea typeface="SimSun" panose="02010600030101010101" pitchFamily="2" charset="-122"/>
                      </a:endParaRPr>
                    </a:p>
                  </a:txBody>
                  <a:tcPr marL="24367" marR="24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59582"/>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93920" y="1630912"/>
            <a:ext cx="5146662" cy="3759386"/>
          </a:xfrm>
        </p:spPr>
        <p:txBody>
          <a:bodyPr>
            <a:noAutofit/>
          </a:bodyPr>
          <a:lstStyle/>
          <a:p>
            <a:pPr marL="0" indent="0" algn="just">
              <a:buNone/>
            </a:pPr>
            <a:r>
              <a:rPr lang="es-CO" sz="1600" dirty="0">
                <a:latin typeface="Arial Narrow" panose="020B0606020202030204" pitchFamily="34" charset="0"/>
              </a:rPr>
              <a:t>La Misión Institucional de la Universidad busca la formación humana y académica de ciudadanos con pensamiento crítico y capacidad de participar en el fortalecimiento de la sociedad, con una mirada interdisciplinar para la comprensión y búsqueda de soluciones a problemas de la sociedad, las prácticas universitarias es una de las estrategia académica por medio de la cual los estudiantes de los programas de pregrado de la Universidad, participan, apoyan, proponen o ejecutan planes, programas, proyectos y actividades específicas en empresas de diversa índole, como parte del proceso de formación integral para que puedan ser generadores de mejoras estratégicas y contribuir al enriquecimiento de las condiciones del medio social.</a:t>
            </a:r>
          </a:p>
          <a:p>
            <a:pPr marL="0" indent="0" algn="just">
              <a:buNone/>
            </a:pPr>
            <a:r>
              <a:rPr lang="es-CO" sz="1600" dirty="0" smtClean="0">
                <a:latin typeface="Arial Narrow" panose="020B0606020202030204" pitchFamily="34" charset="0"/>
              </a:rPr>
              <a:t>Por </a:t>
            </a:r>
            <a:r>
              <a:rPr lang="es-CO" sz="1600" dirty="0">
                <a:latin typeface="Arial Narrow" panose="020B0606020202030204" pitchFamily="34" charset="0"/>
              </a:rPr>
              <a:t>lo anterior, 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a:p>
            <a:pPr marL="0" indent="0" algn="just">
              <a:buNone/>
            </a:pPr>
            <a:endParaRPr lang="en-US" sz="18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9081" y="1912372"/>
            <a:ext cx="4214497" cy="505877"/>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Facultades, Programas académicos, docentes y estudiantes</a:t>
              </a:r>
              <a:endParaRPr lang="es-CO" sz="12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2"/>
            <a:ext cx="4205122" cy="541554"/>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6777" y="1680837"/>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41201" y="3297050"/>
            <a:ext cx="4222377"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900" dirty="0">
                  <a:latin typeface="Arial Narrow" panose="020B0606020202030204" pitchFamily="34" charset="0"/>
                </a:rPr>
                <a:t>Comunidad en general - Brindar a la comunidad profesionales generadores de mejoras estratégicas que contribuyes al enriquecimiento de las condiciones del medio </a:t>
              </a:r>
              <a:r>
                <a:rPr lang="es-CO" sz="900" dirty="0" smtClean="0">
                  <a:latin typeface="Arial Narrow" panose="020B0606020202030204" pitchFamily="34" charset="0"/>
                </a:rPr>
                <a:t>social. Estudiantes </a:t>
              </a:r>
              <a:r>
                <a:rPr lang="es-CO" sz="900" dirty="0">
                  <a:latin typeface="Arial Narrow" panose="020B0606020202030204" pitchFamily="34" charset="0"/>
                </a:rPr>
                <a:t>- A quienes se garantiza una formación integral que haga competitivo su perfil </a:t>
              </a:r>
              <a:r>
                <a:rPr lang="es-CO" sz="900" dirty="0" smtClean="0">
                  <a:latin typeface="Arial Narrow" panose="020B0606020202030204" pitchFamily="34" charset="0"/>
                </a:rPr>
                <a:t>profesional</a:t>
              </a:r>
              <a:r>
                <a:rPr lang="es-CO" sz="900" dirty="0">
                  <a:latin typeface="Arial Narrow" panose="020B0606020202030204" pitchFamily="34" charset="0"/>
                </a:rPr>
                <a:t> </a:t>
              </a:r>
              <a:r>
                <a:rPr lang="es-CO" sz="900" dirty="0" smtClean="0">
                  <a:latin typeface="Arial Narrow" panose="020B0606020202030204" pitchFamily="34" charset="0"/>
                </a:rPr>
                <a:t>Empresarios </a:t>
              </a:r>
              <a:r>
                <a:rPr lang="es-CO" sz="900" dirty="0">
                  <a:latin typeface="Arial Narrow" panose="020B0606020202030204" pitchFamily="34" charset="0"/>
                </a:rPr>
                <a:t>-  Durante su práctica los estudiantes atienden problemas concretos de las empresas y aportan su conocimiento para innovar los procesos de la organización</a:t>
              </a:r>
            </a:p>
            <a:p>
              <a:r>
                <a:rPr lang="es-CO" sz="900" dirty="0">
                  <a:latin typeface="Arial Narrow" panose="020B0606020202030204" pitchFamily="34" charset="0"/>
                </a:rPr>
                <a:t> </a:t>
              </a:r>
              <a:r>
                <a:rPr lang="es-CO" sz="900" dirty="0" smtClean="0">
                  <a:latin typeface="Arial Narrow" panose="020B0606020202030204" pitchFamily="34" charset="0"/>
                </a:rPr>
                <a:t>Facultades </a:t>
              </a:r>
              <a:r>
                <a:rPr lang="es-CO" sz="900" dirty="0">
                  <a:latin typeface="Arial Narrow" panose="020B0606020202030204" pitchFamily="34" charset="0"/>
                </a:rPr>
                <a:t>y programas académicos</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6" y="1630912"/>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263837" y="4420915"/>
            <a:ext cx="4476486" cy="671473"/>
          </a:xfrm>
          <a:prstGeom prst="rect">
            <a:avLst/>
          </a:prstGeom>
        </p:spPr>
      </p:pic>
      <p:pic>
        <p:nvPicPr>
          <p:cNvPr id="4" name="Imagen 3"/>
          <p:cNvPicPr>
            <a:picLocks noChangeAspect="1"/>
          </p:cNvPicPr>
          <p:nvPr/>
        </p:nvPicPr>
        <p:blipFill>
          <a:blip r:embed="rId4"/>
          <a:stretch>
            <a:fillRect/>
          </a:stretch>
        </p:blipFill>
        <p:spPr>
          <a:xfrm>
            <a:off x="6267780" y="5143511"/>
            <a:ext cx="1479003" cy="1479003"/>
          </a:xfrm>
          <a:prstGeom prst="rect">
            <a:avLst/>
          </a:prstGeom>
        </p:spPr>
      </p:pic>
      <p:pic>
        <p:nvPicPr>
          <p:cNvPr id="5" name="Imagen 4"/>
          <p:cNvPicPr>
            <a:picLocks noChangeAspect="1"/>
          </p:cNvPicPr>
          <p:nvPr/>
        </p:nvPicPr>
        <p:blipFill>
          <a:blip r:embed="rId5"/>
          <a:stretch>
            <a:fillRect/>
          </a:stretch>
        </p:blipFill>
        <p:spPr>
          <a:xfrm>
            <a:off x="7843670" y="5133930"/>
            <a:ext cx="1480998" cy="1480998"/>
          </a:xfrm>
          <a:prstGeom prst="rect">
            <a:avLst/>
          </a:prstGeom>
        </p:spPr>
      </p:pic>
      <p:sp>
        <p:nvSpPr>
          <p:cNvPr id="26" name="Rectángulo 25"/>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pic>
        <p:nvPicPr>
          <p:cNvPr id="3074" name="Picture 2" descr="Peace, justice and strong institu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6289" y="5143511"/>
            <a:ext cx="1479003" cy="147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Articular la oferta y demanda de escenarios de prácticas que fortalezcan la vinculación de estudiantes en el entorno</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67928"/>
            <a:ext cx="9628094" cy="1477328"/>
          </a:xfrm>
          <a:prstGeom prst="rect">
            <a:avLst/>
          </a:prstGeom>
        </p:spPr>
        <p:txBody>
          <a:bodyPr wrap="square">
            <a:spAutoFit/>
          </a:bodyPr>
          <a:lstStyle/>
          <a:p>
            <a:pPr marL="285750" lvl="0" indent="-285750">
              <a:buFontTx/>
              <a:buChar char="-"/>
            </a:pPr>
            <a:r>
              <a:rPr lang="es-CO" dirty="0">
                <a:latin typeface="Arial Narrow" panose="020B0606020202030204" pitchFamily="34" charset="0"/>
              </a:rPr>
              <a:t>Mejoramiento de los procesos administrativos y operativos para le ejecución de practicas</a:t>
            </a: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Fortalecimiento de la articulación con escenarios de prácticas	</a:t>
            </a:r>
          </a:p>
          <a:p>
            <a:pPr marL="285750" lvl="0" indent="-285750">
              <a:buFontTx/>
              <a:buChar char="-"/>
            </a:pPr>
            <a:endParaRPr lang="es-CO" dirty="0">
              <a:latin typeface="Arial Narrow" panose="020B0606020202030204" pitchFamily="34" charset="0"/>
            </a:endParaRPr>
          </a:p>
          <a:p>
            <a:pPr marL="285750" lvl="0" indent="-285750">
              <a:buFontTx/>
              <a:buChar char="-"/>
            </a:pPr>
            <a:r>
              <a:rPr lang="es-CO" dirty="0">
                <a:latin typeface="Arial Narrow" panose="020B0606020202030204" pitchFamily="34" charset="0"/>
              </a:rPr>
              <a:t>Promoción y visibilidad de la estrategia de prácticas universitarias en la comunidad estudiantil </a:t>
            </a:r>
          </a:p>
        </p:txBody>
      </p:sp>
      <p:sp>
        <p:nvSpPr>
          <p:cNvPr id="14" name="Rectángulo 13"/>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3645446453"/>
              </p:ext>
            </p:extLst>
          </p:nvPr>
        </p:nvGraphicFramePr>
        <p:xfrm>
          <a:off x="1394772" y="1264340"/>
          <a:ext cx="9153684" cy="5460335"/>
        </p:xfrm>
        <a:graphic>
          <a:graphicData uri="http://schemas.openxmlformats.org/drawingml/2006/table">
            <a:tbl>
              <a:tblPr firstRow="1" firstCol="1" bandRow="1"/>
              <a:tblGrid>
                <a:gridCol w="2984080">
                  <a:extLst>
                    <a:ext uri="{9D8B030D-6E8A-4147-A177-3AD203B41FA5}">
                      <a16:colId xmlns:a16="http://schemas.microsoft.com/office/drawing/2014/main" val="622973615"/>
                    </a:ext>
                  </a:extLst>
                </a:gridCol>
                <a:gridCol w="6169604">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Mejoramiento continuo programa prácticas Universitarias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Actualización del sistema de información de las prácticas universitarias. Procesos de administración y legalización prácticas universitarias. Asesoría y acompañamiento permanente a la comunidad estudiantil, docentes y empresarios. Consolidación de la evaluación de las prácticas y retroalimentación a programas académicos</a:t>
                      </a:r>
                      <a:r>
                        <a:rPr lang="es-CO" sz="1800" kern="1200" dirty="0" smtClean="0">
                          <a:solidFill>
                            <a:schemeClr val="tx1"/>
                          </a:solidFill>
                          <a:effectLst/>
                          <a:latin typeface="Arial Narrow" panose="020B0606020202030204" pitchFamily="34" charset="0"/>
                          <a:ea typeface="+mn-ea"/>
                          <a:cs typeface="+mn-cs"/>
                        </a:rPr>
                        <a:t>. Diseño de programa de inmersión empresarial dirigido a estudiantes.</a:t>
                      </a:r>
                      <a:endParaRPr lang="es-CO" sz="18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articulación con escenarios de práctica universitaria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Gestión de nuevos escenarios de prácticas e incremento de cupos para estudiantes en empresas vinculadas al programa de prácticas. Acompañamiento a los escenarios en la publicación de ofertas, postulación de estudiantes y seguimiento a prácticas en ejecución. Suscripción y renovación de convenios marco para la ejecución de prácticas académicas</a:t>
                      </a:r>
                      <a:r>
                        <a:rPr lang="es-CO" sz="1800" kern="1200" dirty="0" smtClean="0">
                          <a:solidFill>
                            <a:schemeClr val="tx1"/>
                          </a:solidFill>
                          <a:effectLst/>
                          <a:latin typeface="Arial Narrow" panose="020B0606020202030204" pitchFamily="34" charset="0"/>
                          <a:ea typeface="+mn-ea"/>
                          <a:cs typeface="+mn-cs"/>
                        </a:rPr>
                        <a:t>. Realizar Articulación con ASEUTP para la ejecución de actividades conjuntas (talleres, charlas, entrevistas, etc.).</a:t>
                      </a:r>
                      <a:endParaRPr lang="es-CO" sz="18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promoción y difusión del programa de prácticas en la comunidad estudiantil</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Estrategias de promoción interna para visibilizar ofertas de prácticas en la comunidad estudiantil. Ejecución Feria de prácticas empresariales. Diseño y ejecución de programa de formación integral a los estudiantes para el fortalecimiento del perfil.</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8" name="Rectángulo 7"/>
          <p:cNvSpPr/>
          <p:nvPr/>
        </p:nvSpPr>
        <p:spPr>
          <a:xfrm rot="16200000">
            <a:off x="-942130" y="3470178"/>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6358</TotalTime>
  <Words>1308</Words>
  <Application>Microsoft Office PowerPoint</Application>
  <PresentationFormat>Panorámica</PresentationFormat>
  <Paragraphs>95</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743</cp:revision>
  <cp:lastPrinted>2017-05-16T14:27:28Z</cp:lastPrinted>
  <dcterms:created xsi:type="dcterms:W3CDTF">2017-03-06T22:18:18Z</dcterms:created>
  <dcterms:modified xsi:type="dcterms:W3CDTF">2026-03-06T20:31:16Z</dcterms:modified>
</cp:coreProperties>
</file>