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notesMasterIdLst>
    <p:notesMasterId r:id="rId9"/>
  </p:notesMasterIdLst>
  <p:handoutMasterIdLst>
    <p:handoutMasterId r:id="rId10"/>
  </p:handoutMasterIdLst>
  <p:sldIdLst>
    <p:sldId id="993" r:id="rId2"/>
    <p:sldId id="1115" r:id="rId3"/>
    <p:sldId id="1116" r:id="rId4"/>
    <p:sldId id="1118" r:id="rId5"/>
    <p:sldId id="1119" r:id="rId6"/>
    <p:sldId id="1120" r:id="rId7"/>
    <p:sldId id="1117" r:id="rId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UTP" initials="UU" lastIdx="1" clrIdx="0">
    <p:extLst>
      <p:ext uri="{19B8F6BF-5375-455C-9EA6-DF929625EA0E}">
        <p15:presenceInfo xmlns:p15="http://schemas.microsoft.com/office/powerpoint/2012/main" userId="Usuario UT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63056"/>
    <a:srgbClr val="18355E"/>
    <a:srgbClr val="FBF4EB"/>
    <a:srgbClr val="FFCDBD"/>
    <a:srgbClr val="CC3300"/>
    <a:srgbClr val="E4061B"/>
    <a:srgbClr val="C70517"/>
    <a:srgbClr val="221D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408" autoAdjust="0"/>
  </p:normalViewPr>
  <p:slideViewPr>
    <p:cSldViewPr snapToGrid="0">
      <p:cViewPr varScale="1">
        <p:scale>
          <a:sx n="107" d="100"/>
          <a:sy n="107" d="100"/>
        </p:scale>
        <p:origin x="612" y="11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5" d="100"/>
          <a:sy n="85" d="100"/>
        </p:scale>
        <p:origin x="384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D77EC464-180C-4B6B-9426-94148B22EFEA}"/>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O"/>
          </a:p>
        </p:txBody>
      </p:sp>
      <p:sp>
        <p:nvSpPr>
          <p:cNvPr id="3" name="Marcador de fecha 2">
            <a:extLst>
              <a:ext uri="{FF2B5EF4-FFF2-40B4-BE49-F238E27FC236}">
                <a16:creationId xmlns:a16="http://schemas.microsoft.com/office/drawing/2014/main" id="{8EC91C4C-AF50-4841-BAA8-FE8EB6BD41C4}"/>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A2EA9799-4956-413D-BCE1-6FF16979B97F}" type="datetimeFigureOut">
              <a:rPr lang="es-CO" smtClean="0"/>
              <a:t>5/03/2026</a:t>
            </a:fld>
            <a:endParaRPr lang="es-CO"/>
          </a:p>
        </p:txBody>
      </p:sp>
      <p:sp>
        <p:nvSpPr>
          <p:cNvPr id="4" name="Marcador de pie de página 3">
            <a:extLst>
              <a:ext uri="{FF2B5EF4-FFF2-40B4-BE49-F238E27FC236}">
                <a16:creationId xmlns:a16="http://schemas.microsoft.com/office/drawing/2014/main" id="{F2614A70-F304-4EA8-ABCA-EBCF73A3507A}"/>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id="{F643D355-92C9-4A9B-A698-CCD1578EB5F5}"/>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6AFBC54-B8AB-4FAE-AB65-B89EE4630A8F}" type="slidenum">
              <a:rPr lang="es-CO" smtClean="0"/>
              <a:t>‹Nº›</a:t>
            </a:fld>
            <a:endParaRPr lang="es-CO"/>
          </a:p>
        </p:txBody>
      </p:sp>
    </p:spTree>
    <p:extLst>
      <p:ext uri="{BB962C8B-B14F-4D97-AF65-F5344CB8AC3E}">
        <p14:creationId xmlns:p14="http://schemas.microsoft.com/office/powerpoint/2010/main" val="5285038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DE02990-A6AB-4213-B420-404A20E59F7F}" type="datetimeFigureOut">
              <a:rPr lang="es-CO" smtClean="0"/>
              <a:t>5/03/2026</a:t>
            </a:fld>
            <a:endParaRPr lang="es-CO"/>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271117E-C91F-4BCB-B907-251B7F613742}" type="slidenum">
              <a:rPr lang="es-CO" smtClean="0"/>
              <a:t>‹Nº›</a:t>
            </a:fld>
            <a:endParaRPr lang="es-CO"/>
          </a:p>
        </p:txBody>
      </p:sp>
    </p:spTree>
    <p:extLst>
      <p:ext uri="{BB962C8B-B14F-4D97-AF65-F5344CB8AC3E}">
        <p14:creationId xmlns:p14="http://schemas.microsoft.com/office/powerpoint/2010/main" val="384310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4BE6725-CAAA-4356-8325-39E40B4FA7D0}" type="datetimeFigureOut">
              <a:rPr lang="es-CO" smtClean="0"/>
              <a:t>5/03/2026</a:t>
            </a:fld>
            <a:endParaRPr lang="es-CO"/>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692915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5/03/2026</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1859365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5/03/2026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339388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5/03/2026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37461234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8" name="Título 7">
            <a:extLst>
              <a:ext uri="{FF2B5EF4-FFF2-40B4-BE49-F238E27FC236}">
                <a16:creationId xmlns:a16="http://schemas.microsoft.com/office/drawing/2014/main" id="{C54DF608-6931-41AE-92BE-CF2F228C186D}"/>
              </a:ext>
            </a:extLst>
          </p:cNvPr>
          <p:cNvSpPr>
            <a:spLocks noGrp="1"/>
          </p:cNvSpPr>
          <p:nvPr>
            <p:ph type="title"/>
          </p:nvPr>
        </p:nvSpPr>
        <p:spPr/>
        <p:txBody>
          <a:bodyPr/>
          <a:lstStyle>
            <a:lvl1pPr>
              <a:defRPr>
                <a:solidFill>
                  <a:srgbClr val="0070C0"/>
                </a:solidFill>
              </a:defRPr>
            </a:lvl1pPr>
          </a:lstStyle>
          <a:p>
            <a:r>
              <a:rPr lang="es-ES"/>
              <a:t>Haga clic para modificar el estilo de título del patrón</a:t>
            </a:r>
            <a:endParaRPr lang="en-US"/>
          </a:p>
        </p:txBody>
      </p:sp>
      <p:sp>
        <p:nvSpPr>
          <p:cNvPr id="9" name="Marcador de fecha 8">
            <a:extLst>
              <a:ext uri="{FF2B5EF4-FFF2-40B4-BE49-F238E27FC236}">
                <a16:creationId xmlns:a16="http://schemas.microsoft.com/office/drawing/2014/main" id="{2734E854-772C-47F2-B482-E9B5453222D2}"/>
              </a:ext>
            </a:extLst>
          </p:cNvPr>
          <p:cNvSpPr>
            <a:spLocks noGrp="1"/>
          </p:cNvSpPr>
          <p:nvPr>
            <p:ph type="dt" sz="half" idx="10"/>
          </p:nvPr>
        </p:nvSpPr>
        <p:spPr/>
        <p:txBody>
          <a:bodyPr/>
          <a:lstStyle/>
          <a:p>
            <a:fld id="{E4BE6725-CAAA-4356-8325-39E40B4FA7D0}" type="datetimeFigureOut">
              <a:rPr lang="es-CO" smtClean="0"/>
              <a:t>5/03/2026</a:t>
            </a:fld>
            <a:endParaRPr lang="es-CO"/>
          </a:p>
        </p:txBody>
      </p:sp>
      <p:sp>
        <p:nvSpPr>
          <p:cNvPr id="10" name="Marcador de pie de página 9">
            <a:extLst>
              <a:ext uri="{FF2B5EF4-FFF2-40B4-BE49-F238E27FC236}">
                <a16:creationId xmlns:a16="http://schemas.microsoft.com/office/drawing/2014/main" id="{E8751B65-A422-4A65-9929-E0F761CA88F6}"/>
              </a:ext>
            </a:extLst>
          </p:cNvPr>
          <p:cNvSpPr>
            <a:spLocks noGrp="1"/>
          </p:cNvSpPr>
          <p:nvPr>
            <p:ph type="ftr" sz="quarter" idx="11"/>
          </p:nvPr>
        </p:nvSpPr>
        <p:spPr/>
        <p:txBody>
          <a:bodyPr/>
          <a:lstStyle/>
          <a:p>
            <a:endParaRPr lang="es-CO"/>
          </a:p>
        </p:txBody>
      </p:sp>
      <p:sp>
        <p:nvSpPr>
          <p:cNvPr id="11" name="Marcador de número de diapositiva 10">
            <a:extLst>
              <a:ext uri="{FF2B5EF4-FFF2-40B4-BE49-F238E27FC236}">
                <a16:creationId xmlns:a16="http://schemas.microsoft.com/office/drawing/2014/main" id="{7288F579-E24B-4093-AF49-B9A0D3D35DB9}"/>
              </a:ext>
            </a:extLst>
          </p:cNvPr>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891219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970384"/>
            <a:ext cx="10515600" cy="720304"/>
          </a:xfrm>
        </p:spPr>
        <p:txBody>
          <a:bodyPr/>
          <a:lstStyle/>
          <a:p>
            <a:r>
              <a:rPr lang="es-ES" dirty="0"/>
              <a:t>Haga clic para modificar el estilo de título del patrón</a:t>
            </a:r>
            <a:endParaRPr lang="en-US" dirty="0"/>
          </a:p>
        </p:txBody>
      </p:sp>
      <p:sp>
        <p:nvSpPr>
          <p:cNvPr id="3" name="Content Placeholder 2"/>
          <p:cNvSpPr>
            <a:spLocks noGrp="1"/>
          </p:cNvSpPr>
          <p:nvPr>
            <p:ph idx="1"/>
          </p:nvPr>
        </p:nvSpPr>
        <p:spPr>
          <a:xfrm>
            <a:off x="838200" y="1825625"/>
            <a:ext cx="10515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5/03/2026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715130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970384"/>
            <a:ext cx="10515600" cy="720304"/>
          </a:xfrm>
        </p:spPr>
        <p:txBody>
          <a:bodyPr/>
          <a:lstStyle/>
          <a:p>
            <a:r>
              <a:rPr lang="es-ES" dirty="0"/>
              <a:t>Haga clic para modificar el estilo de título del patrón</a:t>
            </a:r>
            <a:endParaRPr lang="en-US" dirty="0"/>
          </a:p>
        </p:txBody>
      </p:sp>
      <p:sp>
        <p:nvSpPr>
          <p:cNvPr id="3" name="Content Placeholder 2"/>
          <p:cNvSpPr>
            <a:spLocks noGrp="1"/>
          </p:cNvSpPr>
          <p:nvPr>
            <p:ph idx="1"/>
          </p:nvPr>
        </p:nvSpPr>
        <p:spPr>
          <a:xfrm>
            <a:off x="838200" y="1825625"/>
            <a:ext cx="10515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5/03/2026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892082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E4BE6725-CAAA-4356-8325-39E40B4FA7D0}" type="datetimeFigureOut">
              <a:rPr lang="es-CO" smtClean="0"/>
              <a:t>5/03/2026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891572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4BE6725-CAAA-4356-8325-39E40B4FA7D0}" type="datetimeFigureOut">
              <a:rPr lang="es-CO" smtClean="0"/>
              <a:t>5/03/2026</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612961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4BE6725-CAAA-4356-8325-39E40B4FA7D0}" type="datetimeFigureOut">
              <a:rPr lang="es-CO" smtClean="0"/>
              <a:t>5/03/2026</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747155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E4BE6725-CAAA-4356-8325-39E40B4FA7D0}" type="datetimeFigureOut">
              <a:rPr lang="es-CO" smtClean="0"/>
              <a:t>5/03/2026</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219225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BE6725-CAAA-4356-8325-39E40B4FA7D0}" type="datetimeFigureOut">
              <a:rPr lang="es-CO" smtClean="0"/>
              <a:t>5/03/2026</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1985002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5/03/2026</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165233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970384"/>
            <a:ext cx="10515600" cy="675854"/>
          </a:xfrm>
          <a:prstGeom prst="rect">
            <a:avLst/>
          </a:prstGeom>
        </p:spPr>
        <p:txBody>
          <a:bodyPr vert="horz" lIns="91440" tIns="45720" rIns="91440" bIns="45720" rtlCol="0" anchor="ctr">
            <a:noAutofit/>
          </a:body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BE6725-CAAA-4356-8325-39E40B4FA7D0}" type="datetimeFigureOut">
              <a:rPr lang="es-CO" smtClean="0"/>
              <a:t>5/03/2026</a:t>
            </a:fld>
            <a:endParaRPr lang="es-C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83908-6AE0-4CBC-B4B5-E028BF982975}" type="slidenum">
              <a:rPr lang="es-CO" smtClean="0"/>
              <a:t>‹Nº›</a:t>
            </a:fld>
            <a:endParaRPr lang="es-CO"/>
          </a:p>
        </p:txBody>
      </p:sp>
    </p:spTree>
    <p:extLst>
      <p:ext uri="{BB962C8B-B14F-4D97-AF65-F5344CB8AC3E}">
        <p14:creationId xmlns:p14="http://schemas.microsoft.com/office/powerpoint/2010/main" val="2733207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1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688" r:id="rId13"/>
  </p:sldLayoutIdLst>
  <p:txStyles>
    <p:title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64B22C1-DFED-49E8-8F2A-8A27B389265F}"/>
              </a:ext>
            </a:extLst>
          </p:cNvPr>
          <p:cNvSpPr txBox="1">
            <a:spLocks/>
          </p:cNvSpPr>
          <p:nvPr/>
        </p:nvSpPr>
        <p:spPr>
          <a:xfrm>
            <a:off x="2013591" y="4199801"/>
            <a:ext cx="4482354" cy="1979154"/>
          </a:xfrm>
          <a:prstGeom prst="rect">
            <a:avLst/>
          </a:prstGeom>
        </p:spPr>
        <p:txBody>
          <a:bodyPr anchor="b"/>
          <a:lstStyle>
            <a:lvl1pPr algn="l" defTabSz="914400" rtl="0" eaLnBrk="1" latinLnBrk="0" hangingPunct="1">
              <a:lnSpc>
                <a:spcPct val="90000"/>
              </a:lnSpc>
              <a:spcBef>
                <a:spcPct val="0"/>
              </a:spcBef>
              <a:buNone/>
              <a:defRPr sz="7200" b="1" kern="1200">
                <a:solidFill>
                  <a:schemeClr val="tx1"/>
                </a:solidFill>
                <a:latin typeface="Arial Rounded MT Bold" panose="020F0704030504030204" pitchFamily="34" charset="0"/>
                <a:ea typeface="+mj-ea"/>
                <a:cs typeface="+mj-cs"/>
              </a:defRPr>
            </a:lvl1pPr>
          </a:lstStyle>
          <a:p>
            <a:r>
              <a:rPr lang="es-CO" sz="5400" dirty="0" smtClean="0">
                <a:solidFill>
                  <a:schemeClr val="bg1"/>
                </a:solidFill>
              </a:rPr>
              <a:t>P</a:t>
            </a:r>
            <a:r>
              <a:rPr lang="es-CO" sz="3600" dirty="0" smtClean="0">
                <a:solidFill>
                  <a:schemeClr val="bg1"/>
                </a:solidFill>
              </a:rPr>
              <a:t>royecto</a:t>
            </a:r>
            <a:r>
              <a:rPr lang="es-CO" sz="3600" dirty="0">
                <a:solidFill>
                  <a:schemeClr val="bg1"/>
                </a:solidFill>
              </a:rPr>
              <a:t>: </a:t>
            </a:r>
            <a:r>
              <a:rPr lang="es-CO" sz="3200" b="0" dirty="0" smtClean="0">
                <a:solidFill>
                  <a:schemeClr val="bg1"/>
                </a:solidFill>
              </a:rPr>
              <a:t>Evaluación y aseguramiento de la calidad</a:t>
            </a:r>
            <a:endParaRPr lang="es-CO" sz="3200" b="0" dirty="0">
              <a:solidFill>
                <a:schemeClr val="bg1"/>
              </a:solidFill>
            </a:endParaRPr>
          </a:p>
        </p:txBody>
      </p:sp>
      <p:sp>
        <p:nvSpPr>
          <p:cNvPr id="5" name="Title 1">
            <a:extLst>
              <a:ext uri="{FF2B5EF4-FFF2-40B4-BE49-F238E27FC236}">
                <a16:creationId xmlns:a16="http://schemas.microsoft.com/office/drawing/2014/main" id="{61A03A22-5E25-4D5F-929C-F09EB2E22223}"/>
              </a:ext>
            </a:extLst>
          </p:cNvPr>
          <p:cNvSpPr txBox="1">
            <a:spLocks/>
          </p:cNvSpPr>
          <p:nvPr/>
        </p:nvSpPr>
        <p:spPr>
          <a:xfrm>
            <a:off x="1303720" y="669940"/>
            <a:ext cx="5977813" cy="211491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a:lstStyle>
          <a:p>
            <a:pPr algn="l"/>
            <a:r>
              <a:rPr lang="es-ES" sz="4800" dirty="0">
                <a:solidFill>
                  <a:schemeClr val="bg1"/>
                </a:solidFill>
                <a:latin typeface="Asap Medium" panose="020F0604030102060203" pitchFamily="2" charset="0"/>
              </a:rPr>
              <a:t>Excelencia Académica para la Formación Integral</a:t>
            </a:r>
            <a:endParaRPr lang="es-ES" sz="3600" dirty="0">
              <a:solidFill>
                <a:schemeClr val="bg1"/>
              </a:solidFill>
              <a:latin typeface="Asap Medium" panose="020F0604030102060203" pitchFamily="2" charset="0"/>
            </a:endParaRPr>
          </a:p>
        </p:txBody>
      </p:sp>
      <p:sp>
        <p:nvSpPr>
          <p:cNvPr id="6" name="Title 1">
            <a:extLst>
              <a:ext uri="{FF2B5EF4-FFF2-40B4-BE49-F238E27FC236}">
                <a16:creationId xmlns:a16="http://schemas.microsoft.com/office/drawing/2014/main" id="{9F06EBA9-2D7D-495E-A223-1CDD07DAAED5}"/>
              </a:ext>
            </a:extLst>
          </p:cNvPr>
          <p:cNvSpPr txBox="1">
            <a:spLocks/>
          </p:cNvSpPr>
          <p:nvPr/>
        </p:nvSpPr>
        <p:spPr>
          <a:xfrm>
            <a:off x="7766177" y="914490"/>
            <a:ext cx="4076200" cy="132903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a:lstStyle>
          <a:p>
            <a:pPr algn="l"/>
            <a:r>
              <a:rPr lang="es-ES" sz="5400" dirty="0" smtClean="0">
                <a:solidFill>
                  <a:schemeClr val="bg1"/>
                </a:solidFill>
                <a:latin typeface="Asap Medium" panose="020F0604030102060203" pitchFamily="2" charset="0"/>
              </a:rPr>
              <a:t>2025 - 2028</a:t>
            </a:r>
            <a:endParaRPr lang="es-ES" sz="1800" dirty="0">
              <a:solidFill>
                <a:schemeClr val="bg1"/>
              </a:solidFill>
              <a:latin typeface="Asap Medium" panose="020F0604030102060203" pitchFamily="2" charset="0"/>
            </a:endParaRPr>
          </a:p>
        </p:txBody>
      </p:sp>
      <p:sp>
        <p:nvSpPr>
          <p:cNvPr id="8" name="Anillo 7"/>
          <p:cNvSpPr/>
          <p:nvPr/>
        </p:nvSpPr>
        <p:spPr>
          <a:xfrm>
            <a:off x="204412" y="4468314"/>
            <a:ext cx="1586753" cy="1442131"/>
          </a:xfrm>
          <a:prstGeom prst="donut">
            <a:avLst>
              <a:gd name="adj" fmla="val 14617"/>
            </a:avLst>
          </a:prstGeom>
          <a:solidFill>
            <a:srgbClr val="163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9" name="Subtitle 2">
            <a:extLst>
              <a:ext uri="{FF2B5EF4-FFF2-40B4-BE49-F238E27FC236}">
                <a16:creationId xmlns:a16="http://schemas.microsoft.com/office/drawing/2014/main" id="{C2CFDD0A-90DE-4286-B19C-4FCA0ECF311C}"/>
              </a:ext>
            </a:extLst>
          </p:cNvPr>
          <p:cNvSpPr txBox="1">
            <a:spLocks/>
          </p:cNvSpPr>
          <p:nvPr/>
        </p:nvSpPr>
        <p:spPr>
          <a:xfrm>
            <a:off x="536665" y="4794078"/>
            <a:ext cx="922245" cy="790601"/>
          </a:xfrm>
          <a:prstGeom prst="rect">
            <a:avLst/>
          </a:prstGeom>
        </p:spPr>
        <p:txBody>
          <a:bodyPr vert="horz" wrap="square" lIns="34290" tIns="17145" rIns="34290" bIns="342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s-ES" sz="4800" b="1" dirty="0" smtClean="0">
                <a:solidFill>
                  <a:schemeClr val="bg1"/>
                </a:solidFill>
                <a:latin typeface="Arial Rounded MT Bold" panose="020F0704030504030204" pitchFamily="34" charset="0"/>
                <a:ea typeface="+mj-ea"/>
                <a:cs typeface="+mj-cs"/>
              </a:rPr>
              <a:t>02</a:t>
            </a:r>
            <a:endParaRPr lang="es-ES" sz="4800" b="1" dirty="0">
              <a:solidFill>
                <a:schemeClr val="bg1"/>
              </a:solidFill>
              <a:latin typeface="Arial Rounded MT Bold" panose="020F0704030504030204" pitchFamily="34" charset="0"/>
              <a:ea typeface="+mj-ea"/>
              <a:cs typeface="+mj-cs"/>
            </a:endParaRPr>
          </a:p>
        </p:txBody>
      </p:sp>
      <p:pic>
        <p:nvPicPr>
          <p:cNvPr id="12" name="Imagen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0185" y="177857"/>
            <a:ext cx="1055100" cy="1025401"/>
          </a:xfrm>
          <a:prstGeom prst="rect">
            <a:avLst/>
          </a:prstGeom>
        </p:spPr>
      </p:pic>
      <p:pic>
        <p:nvPicPr>
          <p:cNvPr id="10" name="Imagen 9"/>
          <p:cNvPicPr/>
          <p:nvPr/>
        </p:nvPicPr>
        <p:blipFill>
          <a:blip r:embed="rId3" cstate="print">
            <a:extLst>
              <a:ext uri="{28A0092B-C50C-407E-A947-70E740481C1C}">
                <a14:useLocalDpi xmlns:a14="http://schemas.microsoft.com/office/drawing/2010/main" val="0"/>
              </a:ext>
            </a:extLst>
          </a:blip>
          <a:stretch>
            <a:fillRect/>
          </a:stretch>
        </p:blipFill>
        <p:spPr>
          <a:xfrm>
            <a:off x="6266330" y="3281083"/>
            <a:ext cx="4769960" cy="3373184"/>
          </a:xfrm>
          <a:prstGeom prst="teardrop">
            <a:avLst/>
          </a:prstGeom>
        </p:spPr>
      </p:pic>
    </p:spTree>
    <p:extLst>
      <p:ext uri="{BB962C8B-B14F-4D97-AF65-F5344CB8AC3E}">
        <p14:creationId xmlns:p14="http://schemas.microsoft.com/office/powerpoint/2010/main" val="1780678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8F9C17-DF16-4503-A23D-C04985936785}"/>
              </a:ext>
            </a:extLst>
          </p:cNvPr>
          <p:cNvSpPr>
            <a:spLocks noGrp="1"/>
          </p:cNvSpPr>
          <p:nvPr>
            <p:ph type="title"/>
          </p:nvPr>
        </p:nvSpPr>
        <p:spPr>
          <a:xfrm>
            <a:off x="2669241" y="154595"/>
            <a:ext cx="6853518" cy="720304"/>
          </a:xfrm>
        </p:spPr>
        <p:txBody>
          <a:bodyPr/>
          <a:lstStyle/>
          <a:p>
            <a:pPr algn="ctr"/>
            <a:r>
              <a:rPr lang="es-ES" sz="3600" dirty="0" smtClean="0">
                <a:solidFill>
                  <a:srgbClr val="CC3300"/>
                </a:solidFill>
                <a:effectLst>
                  <a:outerShdw blurRad="38100" dist="38100" dir="2700000" algn="tl">
                    <a:srgbClr val="000000">
                      <a:alpha val="43137"/>
                    </a:srgbClr>
                  </a:outerShdw>
                </a:effectLst>
              </a:rPr>
              <a:t>Información general del proyecto</a:t>
            </a:r>
            <a:endParaRPr lang="en-US" sz="3600" dirty="0">
              <a:solidFill>
                <a:srgbClr val="CC3300"/>
              </a:solidFill>
              <a:effectLst>
                <a:outerShdw blurRad="38100" dist="38100" dir="2700000" algn="tl">
                  <a:srgbClr val="000000">
                    <a:alpha val="43137"/>
                  </a:srgbClr>
                </a:outerShdw>
              </a:effectLst>
            </a:endParaRPr>
          </a:p>
        </p:txBody>
      </p:sp>
      <p:sp>
        <p:nvSpPr>
          <p:cNvPr id="5" name="Rectángulo 4"/>
          <p:cNvSpPr/>
          <p:nvPr/>
        </p:nvSpPr>
        <p:spPr>
          <a:xfrm rot="16200000">
            <a:off x="-1076601" y="3531734"/>
            <a:ext cx="2614870"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02. Evaluación y aseguramiento de la calidad</a:t>
            </a:r>
            <a:endParaRPr lang="es-CO" sz="800" dirty="0">
              <a:solidFill>
                <a:schemeClr val="bg1">
                  <a:lumMod val="50000"/>
                </a:schemeClr>
              </a:solidFill>
              <a:latin typeface="Arial Rounded MT Bold" panose="020F0704030504030204" pitchFamily="34" charset="0"/>
            </a:endParaRPr>
          </a:p>
          <a:p>
            <a:pPr algn="ctr"/>
            <a:endParaRPr lang="es-CO" sz="800" dirty="0">
              <a:solidFill>
                <a:schemeClr val="bg1">
                  <a:lumMod val="50000"/>
                </a:schemeClr>
              </a:solidFill>
              <a:latin typeface="Arial Rounded MT Bold" panose="020F0704030504030204" pitchFamily="34" charset="0"/>
            </a:endParaRP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3579" y="4861802"/>
            <a:ext cx="1052554" cy="1022927"/>
          </a:xfrm>
          <a:prstGeom prst="rect">
            <a:avLst/>
          </a:prstGeom>
        </p:spPr>
      </p:pic>
      <p:graphicFrame>
        <p:nvGraphicFramePr>
          <p:cNvPr id="3" name="Tabla 2"/>
          <p:cNvGraphicFramePr>
            <a:graphicFrameLocks noGrp="1"/>
          </p:cNvGraphicFramePr>
          <p:nvPr>
            <p:extLst>
              <p:ext uri="{D42A27DB-BD31-4B8C-83A1-F6EECF244321}">
                <p14:modId xmlns:p14="http://schemas.microsoft.com/office/powerpoint/2010/main" val="3965566855"/>
              </p:ext>
            </p:extLst>
          </p:nvPr>
        </p:nvGraphicFramePr>
        <p:xfrm>
          <a:off x="1735719" y="1125933"/>
          <a:ext cx="8053808" cy="5290364"/>
        </p:xfrm>
        <a:graphic>
          <a:graphicData uri="http://schemas.openxmlformats.org/drawingml/2006/table">
            <a:tbl>
              <a:tblPr firstRow="1" firstCol="1" bandRow="1"/>
              <a:tblGrid>
                <a:gridCol w="2630222">
                  <a:extLst>
                    <a:ext uri="{9D8B030D-6E8A-4147-A177-3AD203B41FA5}">
                      <a16:colId xmlns:a16="http://schemas.microsoft.com/office/drawing/2014/main" val="1292739535"/>
                    </a:ext>
                  </a:extLst>
                </a:gridCol>
                <a:gridCol w="5423586">
                  <a:extLst>
                    <a:ext uri="{9D8B030D-6E8A-4147-A177-3AD203B41FA5}">
                      <a16:colId xmlns:a16="http://schemas.microsoft.com/office/drawing/2014/main" val="3593799350"/>
                    </a:ext>
                  </a:extLst>
                </a:gridCol>
              </a:tblGrid>
              <a:tr h="159390">
                <a:tc>
                  <a:txBody>
                    <a:bodyPr/>
                    <a:lstStyle/>
                    <a:p>
                      <a:pPr>
                        <a:lnSpc>
                          <a:spcPct val="115000"/>
                        </a:lnSpc>
                        <a:spcAft>
                          <a:spcPts val="0"/>
                        </a:spcAft>
                      </a:pPr>
                      <a:r>
                        <a:rPr lang="es-CO" sz="12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Código del proyecto</a:t>
                      </a:r>
                      <a:endParaRPr lang="es-CO" sz="1250">
                        <a:effectLst/>
                        <a:latin typeface="Times New Roman" panose="02020603050405020304" pitchFamily="18" charset="0"/>
                        <a:ea typeface="SimSun" panose="02010600030101010101" pitchFamily="2" charset="-122"/>
                      </a:endParaRPr>
                    </a:p>
                  </a:txBody>
                  <a:tcPr marL="40425" marR="40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15000"/>
                        </a:lnSpc>
                        <a:spcAft>
                          <a:spcPts val="0"/>
                        </a:spcAft>
                      </a:pPr>
                      <a:r>
                        <a:rPr lang="es-CO" sz="1250">
                          <a:solidFill>
                            <a:srgbClr val="000000"/>
                          </a:solidFill>
                          <a:effectLst/>
                          <a:latin typeface="Arial Narrow" panose="020B0606020202030204" pitchFamily="34" charset="0"/>
                          <a:ea typeface="SimSun" panose="02010600030101010101" pitchFamily="2" charset="-122"/>
                          <a:cs typeface="Calibri" panose="020F0502020204030204" pitchFamily="34" charset="0"/>
                        </a:rPr>
                        <a:t>(PDI2028 – CEA - 02)</a:t>
                      </a:r>
                      <a:endParaRPr lang="es-CO" sz="1250">
                        <a:effectLst/>
                        <a:latin typeface="Times New Roman" panose="02020603050405020304" pitchFamily="18" charset="0"/>
                        <a:ea typeface="SimSun" panose="02010600030101010101" pitchFamily="2" charset="-122"/>
                      </a:endParaRPr>
                    </a:p>
                  </a:txBody>
                  <a:tcPr marL="40425" marR="40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2546959"/>
                  </a:ext>
                </a:extLst>
              </a:tr>
              <a:tr h="350657">
                <a:tc>
                  <a:txBody>
                    <a:bodyPr/>
                    <a:lstStyle/>
                    <a:p>
                      <a:pPr>
                        <a:lnSpc>
                          <a:spcPct val="115000"/>
                        </a:lnSpc>
                        <a:spcAft>
                          <a:spcPts val="0"/>
                        </a:spcAft>
                      </a:pPr>
                      <a:r>
                        <a:rPr lang="es-CO" sz="12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Dependencia responsable del proyecto</a:t>
                      </a:r>
                      <a:endParaRPr lang="es-CO" sz="1250">
                        <a:effectLst/>
                        <a:latin typeface="Times New Roman" panose="02020603050405020304" pitchFamily="18" charset="0"/>
                        <a:ea typeface="SimSun" panose="02010600030101010101" pitchFamily="2" charset="-122"/>
                      </a:endParaRPr>
                    </a:p>
                  </a:txBody>
                  <a:tcPr marL="40425" marR="40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15000"/>
                        </a:lnSpc>
                        <a:spcAft>
                          <a:spcPts val="0"/>
                        </a:spcAft>
                      </a:pPr>
                      <a:r>
                        <a:rPr lang="es-CO" sz="1250" kern="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Vicerrectoría Académica</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1715656"/>
                  </a:ext>
                </a:extLst>
              </a:tr>
              <a:tr h="175329">
                <a:tc>
                  <a:txBody>
                    <a:bodyPr/>
                    <a:lstStyle/>
                    <a:p>
                      <a:pPr>
                        <a:lnSpc>
                          <a:spcPct val="115000"/>
                        </a:lnSpc>
                        <a:spcAft>
                          <a:spcPts val="0"/>
                        </a:spcAft>
                      </a:pPr>
                      <a:r>
                        <a:rPr lang="es-CO" sz="12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Pilar de Gestión</a:t>
                      </a:r>
                      <a:endParaRPr lang="es-CO" sz="1250">
                        <a:effectLst/>
                        <a:latin typeface="Times New Roman" panose="02020603050405020304" pitchFamily="18" charset="0"/>
                        <a:ea typeface="SimSun" panose="02010600030101010101" pitchFamily="2" charset="-122"/>
                      </a:endParaRPr>
                    </a:p>
                  </a:txBody>
                  <a:tcPr marL="40425" marR="40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15000"/>
                        </a:lnSpc>
                        <a:spcAft>
                          <a:spcPts val="0"/>
                        </a:spcAft>
                      </a:pPr>
                      <a:r>
                        <a:rPr lang="es-CO" sz="1250" kern="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Excelencia Académica para la Formación Integral </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8911219"/>
                  </a:ext>
                </a:extLst>
              </a:tr>
              <a:tr h="159390">
                <a:tc>
                  <a:txBody>
                    <a:bodyPr/>
                    <a:lstStyle/>
                    <a:p>
                      <a:pPr>
                        <a:lnSpc>
                          <a:spcPct val="115000"/>
                        </a:lnSpc>
                        <a:spcAft>
                          <a:spcPts val="0"/>
                        </a:spcAft>
                      </a:pPr>
                      <a:r>
                        <a:rPr lang="es-CO" sz="12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Coordinador Pilar de Gestión</a:t>
                      </a:r>
                      <a:endParaRPr lang="es-CO" sz="1250">
                        <a:effectLst/>
                        <a:latin typeface="Times New Roman" panose="02020603050405020304" pitchFamily="18" charset="0"/>
                        <a:ea typeface="SimSun" panose="02010600030101010101" pitchFamily="2" charset="-122"/>
                      </a:endParaRPr>
                    </a:p>
                  </a:txBody>
                  <a:tcPr marL="40425" marR="40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15000"/>
                        </a:lnSpc>
                        <a:spcAft>
                          <a:spcPts val="0"/>
                        </a:spcAft>
                      </a:pPr>
                      <a:r>
                        <a:rPr lang="es-CO" sz="1250" kern="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Wilson Arenas Valencia</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5176151"/>
                  </a:ext>
                </a:extLst>
              </a:tr>
              <a:tr h="159390">
                <a:tc>
                  <a:txBody>
                    <a:bodyPr/>
                    <a:lstStyle/>
                    <a:p>
                      <a:pPr>
                        <a:lnSpc>
                          <a:spcPct val="115000"/>
                        </a:lnSpc>
                        <a:spcAft>
                          <a:spcPts val="0"/>
                        </a:spcAft>
                      </a:pPr>
                      <a:r>
                        <a:rPr lang="es-CO" sz="12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Programa</a:t>
                      </a:r>
                      <a:endParaRPr lang="es-CO" sz="1250">
                        <a:effectLst/>
                        <a:latin typeface="Times New Roman" panose="02020603050405020304" pitchFamily="18" charset="0"/>
                        <a:ea typeface="SimSun" panose="02010600030101010101" pitchFamily="2" charset="-122"/>
                      </a:endParaRPr>
                    </a:p>
                  </a:txBody>
                  <a:tcPr marL="40425" marR="40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15000"/>
                        </a:lnSpc>
                        <a:spcAft>
                          <a:spcPts val="0"/>
                        </a:spcAft>
                      </a:pPr>
                      <a:r>
                        <a:rPr lang="es-CO" sz="1250" kern="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Gestión curricular</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8998673"/>
                  </a:ext>
                </a:extLst>
              </a:tr>
              <a:tr h="159390">
                <a:tc rowSpan="2">
                  <a:txBody>
                    <a:bodyPr/>
                    <a:lstStyle/>
                    <a:p>
                      <a:pPr>
                        <a:lnSpc>
                          <a:spcPct val="115000"/>
                        </a:lnSpc>
                        <a:spcAft>
                          <a:spcPts val="0"/>
                        </a:spcAft>
                      </a:pPr>
                      <a:r>
                        <a:rPr lang="es-CO" sz="12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Procesos asociados </a:t>
                      </a:r>
                      <a:br>
                        <a:rPr lang="es-CO" sz="12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br>
                      <a:r>
                        <a:rPr lang="es-CO" sz="12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(Sistema Integral de Gestión)</a:t>
                      </a:r>
                      <a:endParaRPr lang="es-CO" sz="1250">
                        <a:effectLst/>
                        <a:latin typeface="Times New Roman" panose="02020603050405020304" pitchFamily="18" charset="0"/>
                        <a:ea typeface="SimSun" panose="02010600030101010101" pitchFamily="2" charset="-122"/>
                      </a:endParaRPr>
                    </a:p>
                  </a:txBody>
                  <a:tcPr marL="40425" marR="40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15000"/>
                        </a:lnSpc>
                        <a:spcAft>
                          <a:spcPts val="0"/>
                        </a:spcAft>
                      </a:pPr>
                      <a:r>
                        <a:rPr lang="es-CO" sz="1250" kern="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Estratégico - Direccionamiento Institucional</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6904747"/>
                  </a:ext>
                </a:extLst>
              </a:tr>
              <a:tr h="159390">
                <a:tc vMerge="1">
                  <a:txBody>
                    <a:bodyPr/>
                    <a:lstStyle/>
                    <a:p>
                      <a:endParaRPr lang="es-CO"/>
                    </a:p>
                  </a:txBody>
                  <a:tcPr/>
                </a:tc>
                <a:tc>
                  <a:txBody>
                    <a:bodyPr/>
                    <a:lstStyle/>
                    <a:p>
                      <a:pPr>
                        <a:lnSpc>
                          <a:spcPct val="115000"/>
                        </a:lnSpc>
                        <a:spcAft>
                          <a:spcPts val="0"/>
                        </a:spcAft>
                      </a:pPr>
                      <a:r>
                        <a:rPr lang="es-CO" sz="1250" kern="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Misionales - Docencia</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5716657"/>
                  </a:ext>
                </a:extLst>
              </a:tr>
              <a:tr h="159390">
                <a:tc rowSpan="2">
                  <a:txBody>
                    <a:bodyPr/>
                    <a:lstStyle/>
                    <a:p>
                      <a:pPr>
                        <a:lnSpc>
                          <a:spcPct val="115000"/>
                        </a:lnSpc>
                        <a:spcAft>
                          <a:spcPts val="0"/>
                        </a:spcAft>
                      </a:pPr>
                      <a:r>
                        <a:rPr lang="es-CO" sz="12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Factores de calidad institucional a los que apunta el proyecto</a:t>
                      </a:r>
                      <a:endParaRPr lang="es-CO" sz="1250">
                        <a:effectLst/>
                        <a:latin typeface="Times New Roman" panose="02020603050405020304" pitchFamily="18" charset="0"/>
                        <a:ea typeface="SimSun" panose="02010600030101010101" pitchFamily="2" charset="-122"/>
                      </a:endParaRPr>
                    </a:p>
                  </a:txBody>
                  <a:tcPr marL="40425" marR="40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15000"/>
                        </a:lnSpc>
                        <a:spcAft>
                          <a:spcPts val="0"/>
                        </a:spcAft>
                      </a:pPr>
                      <a:r>
                        <a:rPr lang="es-CO" sz="125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4. Procesos académicos</a:t>
                      </a:r>
                      <a:endParaRPr lang="es-CO" sz="1250" dirty="0">
                        <a:effectLst/>
                        <a:latin typeface="Times New Roman" panose="02020603050405020304" pitchFamily="18" charset="0"/>
                        <a:ea typeface="SimSun" panose="02010600030101010101" pitchFamily="2" charset="-122"/>
                      </a:endParaRPr>
                    </a:p>
                  </a:txBody>
                  <a:tcPr marL="40425" marR="40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68609456"/>
                  </a:ext>
                </a:extLst>
              </a:tr>
              <a:tr h="159390">
                <a:tc vMerge="1">
                  <a:txBody>
                    <a:bodyPr/>
                    <a:lstStyle/>
                    <a:p>
                      <a:endParaRPr lang="es-CO"/>
                    </a:p>
                  </a:txBody>
                  <a:tcPr/>
                </a:tc>
                <a:tc>
                  <a:txBody>
                    <a:bodyPr/>
                    <a:lstStyle/>
                    <a:p>
                      <a:pPr>
                        <a:lnSpc>
                          <a:spcPct val="115000"/>
                        </a:lnSpc>
                        <a:spcAft>
                          <a:spcPts val="0"/>
                        </a:spcAft>
                      </a:pPr>
                      <a:r>
                        <a:rPr lang="es-CO" sz="1250">
                          <a:effectLst/>
                          <a:latin typeface="Arial Narrow" panose="020B0606020202030204" pitchFamily="34" charset="0"/>
                          <a:ea typeface="Times New Roman" panose="02020603050405020304" pitchFamily="18" charset="0"/>
                          <a:cs typeface="Calibri" panose="020F0502020204030204" pitchFamily="34" charset="0"/>
                        </a:rPr>
                        <a:t>8. Procesos de autoevaluación y autorregulación</a:t>
                      </a:r>
                      <a:endParaRPr lang="es-CO" sz="1250">
                        <a:effectLst/>
                        <a:latin typeface="Times New Roman" panose="02020603050405020304" pitchFamily="18" charset="0"/>
                        <a:ea typeface="SimSun" panose="02010600030101010101" pitchFamily="2" charset="-122"/>
                      </a:endParaRPr>
                    </a:p>
                  </a:txBody>
                  <a:tcPr marL="40425" marR="40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28048321"/>
                  </a:ext>
                </a:extLst>
              </a:tr>
              <a:tr h="159390">
                <a:tc rowSpan="2">
                  <a:txBody>
                    <a:bodyPr/>
                    <a:lstStyle/>
                    <a:p>
                      <a:pPr>
                        <a:lnSpc>
                          <a:spcPct val="115000"/>
                        </a:lnSpc>
                        <a:spcAft>
                          <a:spcPts val="0"/>
                        </a:spcAft>
                      </a:pPr>
                      <a:r>
                        <a:rPr lang="es-CO" sz="12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Estándares de calidad (Modelo de acreditación internacional Sello Sofía)</a:t>
                      </a:r>
                      <a:endParaRPr lang="es-CO" sz="1250">
                        <a:effectLst/>
                        <a:latin typeface="Times New Roman" panose="02020603050405020304" pitchFamily="18" charset="0"/>
                        <a:ea typeface="SimSun" panose="02010600030101010101" pitchFamily="2" charset="-122"/>
                      </a:endParaRPr>
                    </a:p>
                  </a:txBody>
                  <a:tcPr marL="40425" marR="40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15000"/>
                        </a:lnSpc>
                        <a:spcAft>
                          <a:spcPts val="0"/>
                        </a:spcAft>
                      </a:pPr>
                      <a:r>
                        <a:rPr lang="es-CO" sz="1250" dirty="0">
                          <a:effectLst/>
                          <a:latin typeface="Arial Narrow" panose="020B0606020202030204" pitchFamily="34" charset="0"/>
                          <a:ea typeface="Times New Roman" panose="02020603050405020304" pitchFamily="18" charset="0"/>
                          <a:cs typeface="Calibri" panose="020F0502020204030204" pitchFamily="34" charset="0"/>
                        </a:rPr>
                        <a:t>8. Sistema de Aseguramiento de la Calidad</a:t>
                      </a:r>
                      <a:endParaRPr lang="es-CO" sz="1250" dirty="0">
                        <a:effectLst/>
                        <a:latin typeface="Times New Roman" panose="02020603050405020304" pitchFamily="18" charset="0"/>
                        <a:ea typeface="SimSun" panose="02010600030101010101" pitchFamily="2" charset="-122"/>
                      </a:endParaRPr>
                    </a:p>
                  </a:txBody>
                  <a:tcPr marL="40425" marR="40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62757734"/>
                  </a:ext>
                </a:extLst>
              </a:tr>
              <a:tr h="159390">
                <a:tc vMerge="1">
                  <a:txBody>
                    <a:bodyPr/>
                    <a:lstStyle/>
                    <a:p>
                      <a:endParaRPr lang="es-CO"/>
                    </a:p>
                  </a:txBody>
                  <a:tcPr/>
                </a:tc>
                <a:tc>
                  <a:txBody>
                    <a:bodyPr/>
                    <a:lstStyle/>
                    <a:p>
                      <a:pPr>
                        <a:lnSpc>
                          <a:spcPct val="115000"/>
                        </a:lnSpc>
                        <a:spcAft>
                          <a:spcPts val="0"/>
                        </a:spcAft>
                      </a:pPr>
                      <a:r>
                        <a:rPr lang="es-CO" sz="1250">
                          <a:effectLst/>
                          <a:latin typeface="Arial Narrow" panose="020B0606020202030204" pitchFamily="34" charset="0"/>
                          <a:ea typeface="Times New Roman" panose="02020603050405020304" pitchFamily="18" charset="0"/>
                          <a:cs typeface="Calibri" panose="020F0502020204030204" pitchFamily="34" charset="0"/>
                        </a:rPr>
                        <a:t>11. Plan de Mejora.</a:t>
                      </a:r>
                      <a:endParaRPr lang="es-CO" sz="1250">
                        <a:effectLst/>
                        <a:latin typeface="Times New Roman" panose="02020603050405020304" pitchFamily="18" charset="0"/>
                        <a:ea typeface="SimSun" panose="02010600030101010101" pitchFamily="2" charset="-122"/>
                      </a:endParaRPr>
                    </a:p>
                  </a:txBody>
                  <a:tcPr marL="40425" marR="40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85557610"/>
                  </a:ext>
                </a:extLst>
              </a:tr>
              <a:tr h="478169">
                <a:tc>
                  <a:txBody>
                    <a:bodyPr/>
                    <a:lstStyle/>
                    <a:p>
                      <a:pPr>
                        <a:lnSpc>
                          <a:spcPct val="115000"/>
                        </a:lnSpc>
                        <a:spcAft>
                          <a:spcPts val="0"/>
                        </a:spcAft>
                      </a:pPr>
                      <a:r>
                        <a:rPr lang="es-CO" sz="12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Otras instancias o dependencias participantes </a:t>
                      </a:r>
                      <a:endParaRPr lang="es-CO" sz="1250">
                        <a:effectLst/>
                        <a:latin typeface="Times New Roman" panose="02020603050405020304" pitchFamily="18" charset="0"/>
                        <a:ea typeface="SimSun" panose="02010600030101010101" pitchFamily="2" charset="-122"/>
                      </a:endParaRPr>
                    </a:p>
                  </a:txBody>
                  <a:tcPr marL="40425" marR="40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15000"/>
                        </a:lnSpc>
                        <a:spcAft>
                          <a:spcPts val="0"/>
                        </a:spcAft>
                      </a:pPr>
                      <a:r>
                        <a:rPr lang="es-CO" sz="1250">
                          <a:effectLst/>
                          <a:latin typeface="Arial Narrow" panose="020B0606020202030204" pitchFamily="34" charset="0"/>
                          <a:ea typeface="Times New Roman" panose="02020603050405020304" pitchFamily="18" charset="0"/>
                          <a:cs typeface="Calibri" panose="020F0502020204030204" pitchFamily="34" charset="0"/>
                        </a:rPr>
                        <a:t>Facultades, programas, vicerrectorías, oficina de planeación, oficina de relaciones internacionales y todos los procesos administrativos de apoyo</a:t>
                      </a:r>
                      <a:endParaRPr lang="es-CO" sz="1250">
                        <a:effectLst/>
                        <a:latin typeface="Times New Roman" panose="02020603050405020304" pitchFamily="18" charset="0"/>
                        <a:ea typeface="SimSun" panose="02010600030101010101" pitchFamily="2" charset="-122"/>
                      </a:endParaRPr>
                    </a:p>
                  </a:txBody>
                  <a:tcPr marL="40425" marR="40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3306721"/>
                  </a:ext>
                </a:extLst>
              </a:tr>
              <a:tr h="318779">
                <a:tc>
                  <a:txBody>
                    <a:bodyPr/>
                    <a:lstStyle/>
                    <a:p>
                      <a:pPr>
                        <a:lnSpc>
                          <a:spcPct val="115000"/>
                        </a:lnSpc>
                        <a:spcAft>
                          <a:spcPts val="0"/>
                        </a:spcAft>
                      </a:pPr>
                      <a:r>
                        <a:rPr lang="es-CO" sz="12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Actores o entidades externas a la UTP que participan en el proyecto</a:t>
                      </a:r>
                      <a:endParaRPr lang="es-CO" sz="1250">
                        <a:effectLst/>
                        <a:latin typeface="Times New Roman" panose="02020603050405020304" pitchFamily="18" charset="0"/>
                        <a:ea typeface="SimSun" panose="02010600030101010101" pitchFamily="2" charset="-122"/>
                      </a:endParaRPr>
                    </a:p>
                  </a:txBody>
                  <a:tcPr marL="40425" marR="40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15000"/>
                        </a:lnSpc>
                        <a:spcAft>
                          <a:spcPts val="0"/>
                        </a:spcAft>
                      </a:pPr>
                      <a:r>
                        <a:rPr lang="es-CO" sz="1250" dirty="0">
                          <a:effectLst/>
                          <a:latin typeface="Arial Narrow" panose="020B0606020202030204" pitchFamily="34" charset="0"/>
                          <a:ea typeface="Times New Roman" panose="02020603050405020304" pitchFamily="18" charset="0"/>
                          <a:cs typeface="Calibri" panose="020F0502020204030204" pitchFamily="34" charset="0"/>
                        </a:rPr>
                        <a:t>Egresados, empleadores, gremios, asociaciones profesionales, Ministerio de Educación Nacional</a:t>
                      </a:r>
                      <a:endParaRPr lang="es-CO" sz="1250" dirty="0">
                        <a:effectLst/>
                        <a:latin typeface="Times New Roman" panose="02020603050405020304" pitchFamily="18" charset="0"/>
                        <a:ea typeface="SimSun" panose="02010600030101010101" pitchFamily="2" charset="-122"/>
                      </a:endParaRPr>
                    </a:p>
                  </a:txBody>
                  <a:tcPr marL="40425" marR="40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312865"/>
                  </a:ext>
                </a:extLst>
              </a:tr>
              <a:tr h="159390">
                <a:tc rowSpan="3">
                  <a:txBody>
                    <a:bodyPr/>
                    <a:lstStyle/>
                    <a:p>
                      <a:pPr>
                        <a:lnSpc>
                          <a:spcPct val="115000"/>
                        </a:lnSpc>
                        <a:spcAft>
                          <a:spcPts val="0"/>
                        </a:spcAft>
                      </a:pPr>
                      <a:r>
                        <a:rPr lang="es-CO" sz="12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Programas a los cuales le aporta indirectamente el proyecto</a:t>
                      </a:r>
                      <a:endParaRPr lang="es-CO" sz="1250">
                        <a:effectLst/>
                        <a:latin typeface="Times New Roman" panose="02020603050405020304" pitchFamily="18" charset="0"/>
                        <a:ea typeface="SimSun" panose="02010600030101010101" pitchFamily="2" charset="-122"/>
                      </a:endParaRPr>
                    </a:p>
                  </a:txBody>
                  <a:tcPr marL="40425" marR="40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15000"/>
                        </a:lnSpc>
                        <a:spcAft>
                          <a:spcPts val="0"/>
                        </a:spcAft>
                      </a:pPr>
                      <a:r>
                        <a:rPr lang="es-CO" sz="1250">
                          <a:effectLst/>
                          <a:latin typeface="Arial Narrow" panose="020B0606020202030204" pitchFamily="34" charset="0"/>
                          <a:ea typeface="Times New Roman" panose="02020603050405020304" pitchFamily="18" charset="0"/>
                          <a:cs typeface="Calibri" panose="020F0502020204030204" pitchFamily="34" charset="0"/>
                        </a:rPr>
                        <a:t>Gestión curricular</a:t>
                      </a:r>
                      <a:endParaRPr lang="es-CO" sz="1250">
                        <a:effectLst/>
                        <a:latin typeface="Times New Roman" panose="02020603050405020304" pitchFamily="18" charset="0"/>
                        <a:ea typeface="SimSun" panose="02010600030101010101" pitchFamily="2" charset="-122"/>
                      </a:endParaRPr>
                    </a:p>
                  </a:txBody>
                  <a:tcPr marL="40425" marR="40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1945820"/>
                  </a:ext>
                </a:extLst>
              </a:tr>
              <a:tr h="159390">
                <a:tc vMerge="1">
                  <a:txBody>
                    <a:bodyPr/>
                    <a:lstStyle/>
                    <a:p>
                      <a:endParaRPr lang="es-CO"/>
                    </a:p>
                  </a:txBody>
                  <a:tcPr/>
                </a:tc>
                <a:tc>
                  <a:txBody>
                    <a:bodyPr/>
                    <a:lstStyle/>
                    <a:p>
                      <a:pPr>
                        <a:lnSpc>
                          <a:spcPct val="115000"/>
                        </a:lnSpc>
                        <a:spcAft>
                          <a:spcPts val="0"/>
                        </a:spcAft>
                      </a:pPr>
                      <a:r>
                        <a:rPr lang="es-CO" sz="1250">
                          <a:effectLst/>
                          <a:latin typeface="Arial Narrow" panose="020B0606020202030204" pitchFamily="34" charset="0"/>
                          <a:ea typeface="Times New Roman" panose="02020603050405020304" pitchFamily="18" charset="0"/>
                          <a:cs typeface="Calibri" panose="020F0502020204030204" pitchFamily="34" charset="0"/>
                        </a:rPr>
                        <a:t>Desarrollo Docente</a:t>
                      </a:r>
                      <a:endParaRPr lang="es-CO" sz="1250">
                        <a:effectLst/>
                        <a:latin typeface="Times New Roman" panose="02020603050405020304" pitchFamily="18" charset="0"/>
                        <a:ea typeface="SimSun" panose="02010600030101010101" pitchFamily="2" charset="-122"/>
                      </a:endParaRPr>
                    </a:p>
                  </a:txBody>
                  <a:tcPr marL="40425" marR="40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3826333"/>
                  </a:ext>
                </a:extLst>
              </a:tr>
              <a:tr h="159390">
                <a:tc vMerge="1">
                  <a:txBody>
                    <a:bodyPr/>
                    <a:lstStyle/>
                    <a:p>
                      <a:endParaRPr lang="es-CO"/>
                    </a:p>
                  </a:txBody>
                  <a:tcPr/>
                </a:tc>
                <a:tc>
                  <a:txBody>
                    <a:bodyPr/>
                    <a:lstStyle/>
                    <a:p>
                      <a:pPr>
                        <a:lnSpc>
                          <a:spcPct val="115000"/>
                        </a:lnSpc>
                        <a:spcAft>
                          <a:spcPts val="0"/>
                        </a:spcAft>
                      </a:pPr>
                      <a:r>
                        <a:rPr lang="es-CO" sz="1250">
                          <a:effectLst/>
                          <a:latin typeface="Arial Narrow" panose="020B0606020202030204" pitchFamily="34" charset="0"/>
                          <a:ea typeface="Times New Roman" panose="02020603050405020304" pitchFamily="18" charset="0"/>
                          <a:cs typeface="Calibri" panose="020F0502020204030204" pitchFamily="34" charset="0"/>
                        </a:rPr>
                        <a:t>Formación Vivencial</a:t>
                      </a:r>
                      <a:endParaRPr lang="es-CO" sz="1250">
                        <a:effectLst/>
                        <a:latin typeface="Times New Roman" panose="02020603050405020304" pitchFamily="18" charset="0"/>
                        <a:ea typeface="SimSun" panose="02010600030101010101" pitchFamily="2" charset="-122"/>
                      </a:endParaRPr>
                    </a:p>
                  </a:txBody>
                  <a:tcPr marL="40425" marR="40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8108635"/>
                  </a:ext>
                </a:extLst>
              </a:tr>
              <a:tr h="478169">
                <a:tc rowSpan="3">
                  <a:txBody>
                    <a:bodyPr/>
                    <a:lstStyle/>
                    <a:p>
                      <a:pPr>
                        <a:lnSpc>
                          <a:spcPct val="115000"/>
                        </a:lnSpc>
                        <a:spcAft>
                          <a:spcPts val="0"/>
                        </a:spcAft>
                      </a:pPr>
                      <a:r>
                        <a:rPr lang="es-CO" sz="12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Objetivos de Desarrollo Sostenible (ODS) a los cuales le aporta el proyecto</a:t>
                      </a:r>
                      <a:endParaRPr lang="es-CO" sz="1250">
                        <a:effectLst/>
                        <a:latin typeface="Times New Roman" panose="02020603050405020304" pitchFamily="18" charset="0"/>
                        <a:ea typeface="SimSun" panose="02010600030101010101" pitchFamily="2" charset="-122"/>
                      </a:endParaRPr>
                    </a:p>
                  </a:txBody>
                  <a:tcPr marL="40425" marR="40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15000"/>
                        </a:lnSpc>
                        <a:spcAft>
                          <a:spcPts val="0"/>
                        </a:spcAft>
                      </a:pPr>
                      <a:r>
                        <a:rPr lang="es-CO" sz="12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4. Garantizar una educación inclusiva, equitativa y de calidad y promover oportunidades de aprendizaje durante toda la vida para todos</a:t>
                      </a:r>
                      <a:endParaRPr lang="es-CO" sz="1250">
                        <a:effectLst/>
                        <a:latin typeface="Times New Roman" panose="02020603050405020304" pitchFamily="18" charset="0"/>
                        <a:ea typeface="SimSun" panose="02010600030101010101" pitchFamily="2" charset="-122"/>
                      </a:endParaRPr>
                    </a:p>
                  </a:txBody>
                  <a:tcPr marL="40425" marR="40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7074872"/>
                  </a:ext>
                </a:extLst>
              </a:tr>
              <a:tr h="478169">
                <a:tc vMerge="1">
                  <a:txBody>
                    <a:bodyPr/>
                    <a:lstStyle/>
                    <a:p>
                      <a:endParaRPr lang="es-CO"/>
                    </a:p>
                  </a:txBody>
                  <a:tcPr/>
                </a:tc>
                <a:tc>
                  <a:txBody>
                    <a:bodyPr/>
                    <a:lstStyle/>
                    <a:p>
                      <a:pPr>
                        <a:lnSpc>
                          <a:spcPct val="115000"/>
                        </a:lnSpc>
                        <a:spcAft>
                          <a:spcPts val="0"/>
                        </a:spcAft>
                      </a:pPr>
                      <a:r>
                        <a:rPr lang="es-CO" sz="12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8. Promover el crecimiento económico sostenido, inclusivo y sostenible, el empleo pleno y productivo y el trabajo decente para todos</a:t>
                      </a:r>
                      <a:endParaRPr lang="es-CO" sz="1250">
                        <a:effectLst/>
                        <a:latin typeface="Times New Roman" panose="02020603050405020304" pitchFamily="18" charset="0"/>
                        <a:ea typeface="SimSun" panose="02010600030101010101" pitchFamily="2" charset="-122"/>
                      </a:endParaRPr>
                    </a:p>
                  </a:txBody>
                  <a:tcPr marL="40425" marR="40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5221107"/>
                  </a:ext>
                </a:extLst>
              </a:tr>
              <a:tr h="159390">
                <a:tc vMerge="1">
                  <a:txBody>
                    <a:bodyPr/>
                    <a:lstStyle/>
                    <a:p>
                      <a:endParaRPr lang="es-CO"/>
                    </a:p>
                  </a:txBody>
                  <a:tcPr/>
                </a:tc>
                <a:tc>
                  <a:txBody>
                    <a:bodyPr/>
                    <a:lstStyle/>
                    <a:p>
                      <a:pPr>
                        <a:lnSpc>
                          <a:spcPct val="115000"/>
                        </a:lnSpc>
                        <a:spcAft>
                          <a:spcPts val="0"/>
                        </a:spcAft>
                      </a:pPr>
                      <a:r>
                        <a:rPr lang="es-CO" sz="125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16. Promover sociedades justas, pacíficas e inclusivas</a:t>
                      </a:r>
                      <a:endParaRPr lang="es-CO" sz="1250" dirty="0">
                        <a:effectLst/>
                        <a:latin typeface="Times New Roman" panose="02020603050405020304" pitchFamily="18" charset="0"/>
                        <a:ea typeface="SimSun" panose="02010600030101010101" pitchFamily="2" charset="-122"/>
                      </a:endParaRPr>
                    </a:p>
                  </a:txBody>
                  <a:tcPr marL="40425" marR="40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7468522"/>
                  </a:ext>
                </a:extLst>
              </a:tr>
            </a:tbl>
          </a:graphicData>
        </a:graphic>
      </p:graphicFrame>
    </p:spTree>
    <p:extLst>
      <p:ext uri="{BB962C8B-B14F-4D97-AF65-F5344CB8AC3E}">
        <p14:creationId xmlns:p14="http://schemas.microsoft.com/office/powerpoint/2010/main" val="36659132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a:extLst>
              <a:ext uri="{FF2B5EF4-FFF2-40B4-BE49-F238E27FC236}">
                <a16:creationId xmlns:a16="http://schemas.microsoft.com/office/drawing/2014/main" id="{CC540E9C-3026-4179-B918-EF96B94DC409}"/>
              </a:ext>
            </a:extLst>
          </p:cNvPr>
          <p:cNvSpPr>
            <a:spLocks noGrp="1"/>
          </p:cNvSpPr>
          <p:nvPr>
            <p:ph idx="1"/>
          </p:nvPr>
        </p:nvSpPr>
        <p:spPr>
          <a:xfrm>
            <a:off x="926726" y="1203885"/>
            <a:ext cx="10089776" cy="1249269"/>
          </a:xfrm>
        </p:spPr>
        <p:txBody>
          <a:bodyPr>
            <a:noAutofit/>
          </a:bodyPr>
          <a:lstStyle/>
          <a:p>
            <a:pPr marL="0" indent="0" algn="just">
              <a:lnSpc>
                <a:spcPct val="120000"/>
              </a:lnSpc>
              <a:buNone/>
            </a:pPr>
            <a:r>
              <a:rPr lang="es-CO" sz="1200" dirty="0">
                <a:latin typeface="Arial Narrow" panose="020B0606020202030204" pitchFamily="34" charset="0"/>
              </a:rPr>
              <a:t>La UTP debe desarrollar mecanismos eficientes y eficaces para la permanente evaluación y mejoramiento de las actividades misionales de docencia, investigación y extensión, para lo cual es necesario fortalecer la cultura institucional de la autorreflexión, autoevaluación, autorregulación y mejoramiento </a:t>
            </a:r>
            <a:r>
              <a:rPr lang="es-CO" sz="1200" dirty="0" smtClean="0">
                <a:latin typeface="Arial Narrow" panose="020B0606020202030204" pitchFamily="34" charset="0"/>
              </a:rPr>
              <a:t>continuo.</a:t>
            </a:r>
          </a:p>
          <a:p>
            <a:pPr marL="0" indent="0" algn="just">
              <a:lnSpc>
                <a:spcPct val="120000"/>
              </a:lnSpc>
              <a:buNone/>
            </a:pPr>
            <a:r>
              <a:rPr lang="es-CO" sz="1200" dirty="0" smtClean="0">
                <a:latin typeface="Arial Narrow" panose="020B0606020202030204" pitchFamily="34" charset="0"/>
              </a:rPr>
              <a:t>En </a:t>
            </a:r>
            <a:r>
              <a:rPr lang="es-CO" sz="1200" dirty="0">
                <a:latin typeface="Arial Narrow" panose="020B0606020202030204" pitchFamily="34" charset="0"/>
              </a:rPr>
              <a:t>este sentido, se considera que la Universidad Tecnológica de Pereira identifica la oportunidad de aplicar estrategias para el aseguramiento de la calidad, en búsqueda de la excelencia académica; teniendo en cuenta que una de las estrategias se concentra en la acreditación de la institución y sus programas a nivel nacional e internacional. </a:t>
            </a:r>
          </a:p>
          <a:p>
            <a:pPr marL="0" indent="0">
              <a:buNone/>
            </a:pPr>
            <a:endParaRPr lang="en-US" sz="1200" dirty="0"/>
          </a:p>
        </p:txBody>
      </p:sp>
      <p:sp>
        <p:nvSpPr>
          <p:cNvPr id="6" name="Título 1">
            <a:extLst>
              <a:ext uri="{FF2B5EF4-FFF2-40B4-BE49-F238E27FC236}">
                <a16:creationId xmlns:a16="http://schemas.microsoft.com/office/drawing/2014/main" id="{6E8F9C17-DF16-4503-A23D-C04985936785}"/>
              </a:ext>
            </a:extLst>
          </p:cNvPr>
          <p:cNvSpPr txBox="1">
            <a:spLocks/>
          </p:cNvSpPr>
          <p:nvPr/>
        </p:nvSpPr>
        <p:spPr>
          <a:xfrm>
            <a:off x="2312894" y="226313"/>
            <a:ext cx="7317441"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pPr algn="ctr"/>
            <a:r>
              <a:rPr lang="es-CO" sz="3600" dirty="0" smtClean="0">
                <a:solidFill>
                  <a:srgbClr val="CC3300"/>
                </a:solidFill>
                <a:effectLst>
                  <a:outerShdw blurRad="38100" dist="38100" dir="2700000" algn="tl">
                    <a:srgbClr val="000000">
                      <a:alpha val="43137"/>
                    </a:srgbClr>
                  </a:outerShdw>
                </a:effectLst>
              </a:rPr>
              <a:t>Identificación </a:t>
            </a:r>
            <a:r>
              <a:rPr lang="es-CO" sz="3600" dirty="0">
                <a:solidFill>
                  <a:srgbClr val="CC3300"/>
                </a:solidFill>
                <a:effectLst>
                  <a:outerShdw blurRad="38100" dist="38100" dir="2700000" algn="tl">
                    <a:srgbClr val="000000">
                      <a:alpha val="43137"/>
                    </a:srgbClr>
                  </a:outerShdw>
                </a:effectLst>
              </a:rPr>
              <a:t>del problema, necesidad u oportunidad </a:t>
            </a:r>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3579" y="4861802"/>
            <a:ext cx="1052554" cy="1022927"/>
          </a:xfrm>
          <a:prstGeom prst="rect">
            <a:avLst/>
          </a:prstGeom>
        </p:spPr>
      </p:pic>
      <p:graphicFrame>
        <p:nvGraphicFramePr>
          <p:cNvPr id="4" name="Tabla 3"/>
          <p:cNvGraphicFramePr>
            <a:graphicFrameLocks noGrp="1"/>
          </p:cNvGraphicFramePr>
          <p:nvPr>
            <p:extLst>
              <p:ext uri="{D42A27DB-BD31-4B8C-83A1-F6EECF244321}">
                <p14:modId xmlns:p14="http://schemas.microsoft.com/office/powerpoint/2010/main" val="2282992995"/>
              </p:ext>
            </p:extLst>
          </p:nvPr>
        </p:nvGraphicFramePr>
        <p:xfrm>
          <a:off x="1184461" y="2462118"/>
          <a:ext cx="9574306" cy="3927094"/>
        </p:xfrm>
        <a:graphic>
          <a:graphicData uri="http://schemas.openxmlformats.org/drawingml/2006/table">
            <a:tbl>
              <a:tblPr firstRow="1" firstCol="1" bandRow="1"/>
              <a:tblGrid>
                <a:gridCol w="2321207">
                  <a:extLst>
                    <a:ext uri="{9D8B030D-6E8A-4147-A177-3AD203B41FA5}">
                      <a16:colId xmlns:a16="http://schemas.microsoft.com/office/drawing/2014/main" val="3978215833"/>
                    </a:ext>
                  </a:extLst>
                </a:gridCol>
                <a:gridCol w="4007875">
                  <a:extLst>
                    <a:ext uri="{9D8B030D-6E8A-4147-A177-3AD203B41FA5}">
                      <a16:colId xmlns:a16="http://schemas.microsoft.com/office/drawing/2014/main" val="1916048623"/>
                    </a:ext>
                  </a:extLst>
                </a:gridCol>
                <a:gridCol w="3245224">
                  <a:extLst>
                    <a:ext uri="{9D8B030D-6E8A-4147-A177-3AD203B41FA5}">
                      <a16:colId xmlns:a16="http://schemas.microsoft.com/office/drawing/2014/main" val="3838913790"/>
                    </a:ext>
                  </a:extLst>
                </a:gridCol>
              </a:tblGrid>
              <a:tr h="209550">
                <a:tc>
                  <a:txBody>
                    <a:bodyPr/>
                    <a:lstStyle/>
                    <a:p>
                      <a:pPr algn="ctr">
                        <a:lnSpc>
                          <a:spcPct val="115000"/>
                        </a:lnSpc>
                        <a:spcAft>
                          <a:spcPts val="0"/>
                        </a:spcAft>
                      </a:pPr>
                      <a:r>
                        <a:rPr lang="es-CO" sz="12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Problema Central</a:t>
                      </a:r>
                      <a:endParaRPr lang="es-CO" sz="1200">
                        <a:effectLst/>
                        <a:latin typeface="Arial Narrow" panose="020B0606020202030204" pitchFamily="34" charset="0"/>
                        <a:ea typeface="SimSun" panose="02010600030101010101" pitchFamily="2" charset="-122"/>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15000"/>
                        </a:lnSpc>
                        <a:spcAft>
                          <a:spcPts val="0"/>
                        </a:spcAft>
                      </a:pPr>
                      <a:r>
                        <a:rPr lang="es-CO" sz="12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Causas directas</a:t>
                      </a:r>
                      <a:endParaRPr lang="es-CO" sz="1200">
                        <a:effectLst/>
                        <a:latin typeface="Arial Narrow" panose="020B0606020202030204" pitchFamily="34" charset="0"/>
                        <a:ea typeface="SimSun" panose="02010600030101010101" pitchFamily="2" charset="-122"/>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15000"/>
                        </a:lnSpc>
                        <a:spcAft>
                          <a:spcPts val="0"/>
                        </a:spcAft>
                      </a:pPr>
                      <a:r>
                        <a:rPr lang="es-CO" sz="12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Causas Indirectas</a:t>
                      </a:r>
                      <a:endParaRPr lang="es-CO" sz="1200">
                        <a:effectLst/>
                        <a:latin typeface="Arial Narrow" panose="020B0606020202030204" pitchFamily="34" charset="0"/>
                        <a:ea typeface="SimSun" panose="02010600030101010101" pitchFamily="2" charset="-122"/>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517771030"/>
                  </a:ext>
                </a:extLst>
              </a:tr>
              <a:tr h="389890">
                <a:tc rowSpan="8">
                  <a:txBody>
                    <a:bodyPr/>
                    <a:lstStyle/>
                    <a:p>
                      <a:pPr algn="ctr">
                        <a:lnSpc>
                          <a:spcPct val="115000"/>
                        </a:lnSpc>
                        <a:spcAft>
                          <a:spcPts val="0"/>
                        </a:spcAft>
                      </a:pPr>
                      <a:r>
                        <a:rPr lang="es-CO"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Oportunidad:</a:t>
                      </a:r>
                      <a:endParaRPr lang="es-CO" sz="1200">
                        <a:effectLst/>
                        <a:latin typeface="Arial Narrow" panose="020B0606020202030204" pitchFamily="34" charset="0"/>
                        <a:ea typeface="SimSun" panose="02010600030101010101" pitchFamily="2" charset="-122"/>
                      </a:endParaRPr>
                    </a:p>
                    <a:p>
                      <a:pPr algn="ctr">
                        <a:lnSpc>
                          <a:spcPct val="115000"/>
                        </a:lnSpc>
                        <a:spcAft>
                          <a:spcPts val="0"/>
                        </a:spcAft>
                      </a:pPr>
                      <a:r>
                        <a:rPr lang="es-CO"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Con base en las políticas y lineamientos nacionales sobre aseguramiento de la calidad en educación superior, aplicar estrategias en la institución para el aseguramiento de la calidad para la excelencia académica</a:t>
                      </a:r>
                      <a:endParaRPr lang="es-CO" sz="1200">
                        <a:effectLst/>
                        <a:latin typeface="Arial Narrow" panose="020B0606020202030204" pitchFamily="34" charset="0"/>
                        <a:ea typeface="SimSun" panose="02010600030101010101" pitchFamily="2" charset="-122"/>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1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 Reglamentación vigente</a:t>
                      </a:r>
                      <a:endParaRPr lang="es-CO" sz="1200">
                        <a:effectLst/>
                        <a:latin typeface="Arial Narrow" panose="020B0606020202030204" pitchFamily="34" charset="0"/>
                        <a:ea typeface="SimSun" panose="02010600030101010101" pitchFamily="2" charset="-122"/>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1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1.1 Exigencias del medio </a:t>
                      </a:r>
                      <a:endParaRPr lang="es-CO" sz="1200">
                        <a:effectLst/>
                        <a:latin typeface="Arial Narrow" panose="020B0606020202030204" pitchFamily="34" charset="0"/>
                        <a:ea typeface="SimSun" panose="02010600030101010101" pitchFamily="2" charset="-122"/>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5086174"/>
                  </a:ext>
                </a:extLst>
              </a:tr>
              <a:tr h="410210">
                <a:tc vMerge="1">
                  <a:txBody>
                    <a:bodyPr/>
                    <a:lstStyle/>
                    <a:p>
                      <a:endParaRPr lang="es-CO"/>
                    </a:p>
                  </a:txBody>
                  <a:tcPr/>
                </a:tc>
                <a:tc>
                  <a:txBody>
                    <a:bodyPr/>
                    <a:lstStyle/>
                    <a:p>
                      <a:pPr>
                        <a:lnSpc>
                          <a:spcPct val="115000"/>
                        </a:lnSpc>
                        <a:spcAft>
                          <a:spcPts val="0"/>
                        </a:spcAft>
                      </a:pPr>
                      <a:r>
                        <a:rPr lang="es-CO" sz="110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t>2 Realidades y retos de la universidad del siglo XXI</a:t>
                      </a:r>
                      <a:endParaRPr lang="es-CO" sz="1200" dirty="0">
                        <a:effectLst/>
                        <a:latin typeface="Arial Narrow" panose="020B0606020202030204" pitchFamily="34" charset="0"/>
                        <a:ea typeface="SimSun" panose="02010600030101010101" pitchFamily="2" charset="-122"/>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1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2.1 Cambios en los enfoques pedagógicos</a:t>
                      </a:r>
                      <a:br>
                        <a:rPr lang="es-CO" sz="110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11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2.2 Cambios en las prácticas docentes</a:t>
                      </a:r>
                      <a:br>
                        <a:rPr lang="es-CO" sz="110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11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2.3 Cambios en la forma de evaluación</a:t>
                      </a:r>
                      <a:endParaRPr lang="es-CO" sz="1200">
                        <a:effectLst/>
                        <a:latin typeface="Arial Narrow" panose="020B0606020202030204" pitchFamily="34" charset="0"/>
                        <a:ea typeface="SimSun" panose="02010600030101010101" pitchFamily="2" charset="-122"/>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1800488"/>
                  </a:ext>
                </a:extLst>
              </a:tr>
              <a:tr h="410210">
                <a:tc vMerge="1">
                  <a:txBody>
                    <a:bodyPr/>
                    <a:lstStyle/>
                    <a:p>
                      <a:endParaRPr lang="es-CO"/>
                    </a:p>
                  </a:txBody>
                  <a:tcPr/>
                </a:tc>
                <a:tc>
                  <a:txBody>
                    <a:bodyPr/>
                    <a:lstStyle/>
                    <a:p>
                      <a:pPr>
                        <a:lnSpc>
                          <a:spcPct val="115000"/>
                        </a:lnSpc>
                        <a:spcAft>
                          <a:spcPts val="0"/>
                        </a:spcAft>
                      </a:pPr>
                      <a:r>
                        <a:rPr lang="es-CO" sz="11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3 Nuevas tendencias para la acreditación de instituciones y programas </a:t>
                      </a:r>
                      <a:endParaRPr lang="es-CO" sz="1200">
                        <a:effectLst/>
                        <a:latin typeface="Arial Narrow" panose="020B0606020202030204" pitchFamily="34" charset="0"/>
                        <a:ea typeface="SimSun" panose="02010600030101010101" pitchFamily="2" charset="-122"/>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1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3.1 Estándares internacionales</a:t>
                      </a:r>
                      <a:br>
                        <a:rPr lang="es-CO" sz="110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11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3.2 Globalización de la educación</a:t>
                      </a:r>
                      <a:br>
                        <a:rPr lang="es-CO" sz="110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11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3.3 Inserción de la universidad en contextos internacionales</a:t>
                      </a:r>
                      <a:endParaRPr lang="es-CO" sz="1200">
                        <a:effectLst/>
                        <a:latin typeface="Arial Narrow" panose="020B0606020202030204" pitchFamily="34" charset="0"/>
                        <a:ea typeface="SimSun" panose="02010600030101010101" pitchFamily="2" charset="-122"/>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7950459"/>
                  </a:ext>
                </a:extLst>
              </a:tr>
              <a:tr h="209550">
                <a:tc vMerge="1">
                  <a:txBody>
                    <a:bodyPr/>
                    <a:lstStyle/>
                    <a:p>
                      <a:endParaRPr lang="es-CO"/>
                    </a:p>
                  </a:txBody>
                  <a:tcPr/>
                </a:tc>
                <a:tc>
                  <a:txBody>
                    <a:bodyPr/>
                    <a:lstStyle/>
                    <a:p>
                      <a:pPr algn="ctr">
                        <a:lnSpc>
                          <a:spcPct val="115000"/>
                        </a:lnSpc>
                        <a:spcAft>
                          <a:spcPts val="0"/>
                        </a:spcAft>
                      </a:pPr>
                      <a:r>
                        <a:rPr lang="es-CO" sz="12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Efectos directos</a:t>
                      </a:r>
                      <a:endParaRPr lang="es-CO" sz="1200">
                        <a:effectLst/>
                        <a:latin typeface="Arial Narrow" panose="020B0606020202030204" pitchFamily="34" charset="0"/>
                        <a:ea typeface="SimSun" panose="02010600030101010101" pitchFamily="2" charset="-122"/>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15000"/>
                        </a:lnSpc>
                        <a:spcAft>
                          <a:spcPts val="0"/>
                        </a:spcAft>
                      </a:pPr>
                      <a:r>
                        <a:rPr lang="es-CO" sz="12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Efectos indirectos</a:t>
                      </a:r>
                      <a:endParaRPr lang="es-CO" sz="1200">
                        <a:effectLst/>
                        <a:latin typeface="Arial Narrow" panose="020B0606020202030204" pitchFamily="34" charset="0"/>
                        <a:ea typeface="SimSun" panose="02010600030101010101" pitchFamily="2" charset="-122"/>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2054621913"/>
                  </a:ext>
                </a:extLst>
              </a:tr>
              <a:tr h="271780">
                <a:tc vMerge="1">
                  <a:txBody>
                    <a:bodyPr/>
                    <a:lstStyle/>
                    <a:p>
                      <a:endParaRPr lang="es-CO"/>
                    </a:p>
                  </a:txBody>
                  <a:tcPr/>
                </a:tc>
                <a:tc>
                  <a:txBody>
                    <a:bodyPr/>
                    <a:lstStyle/>
                    <a:p>
                      <a:pPr>
                        <a:lnSpc>
                          <a:spcPct val="115000"/>
                        </a:lnSpc>
                        <a:spcAft>
                          <a:spcPts val="0"/>
                        </a:spcAft>
                      </a:pPr>
                      <a:r>
                        <a:rPr lang="es-CO" sz="11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 Profesionales que impactan el desarrollo de la sociedad </a:t>
                      </a:r>
                      <a:endParaRPr lang="es-CO" sz="1200">
                        <a:effectLst/>
                        <a:latin typeface="Arial Narrow" panose="020B0606020202030204" pitchFamily="34" charset="0"/>
                        <a:ea typeface="SimSun" panose="02010600030101010101" pitchFamily="2" charset="-122"/>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1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1.1 Profesionales competentes </a:t>
                      </a:r>
                      <a:br>
                        <a:rPr lang="es-CO" sz="110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11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1.2 Sociedad con cambios que generan su desarrollo </a:t>
                      </a:r>
                      <a:endParaRPr lang="es-CO" sz="1200">
                        <a:effectLst/>
                        <a:latin typeface="Arial Narrow" panose="020B0606020202030204" pitchFamily="34" charset="0"/>
                        <a:ea typeface="SimSun" panose="02010600030101010101" pitchFamily="2" charset="-122"/>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4784377"/>
                  </a:ext>
                </a:extLst>
              </a:tr>
              <a:tr h="594360">
                <a:tc vMerge="1">
                  <a:txBody>
                    <a:bodyPr/>
                    <a:lstStyle/>
                    <a:p>
                      <a:endParaRPr lang="es-CO"/>
                    </a:p>
                  </a:txBody>
                  <a:tcPr/>
                </a:tc>
                <a:tc>
                  <a:txBody>
                    <a:bodyPr/>
                    <a:lstStyle/>
                    <a:p>
                      <a:pPr>
                        <a:lnSpc>
                          <a:spcPct val="115000"/>
                        </a:lnSpc>
                        <a:spcAft>
                          <a:spcPts val="0"/>
                        </a:spcAft>
                      </a:pPr>
                      <a:r>
                        <a:rPr lang="es-CO" sz="11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2 Universidad que genera conocimiento y aporta al desarrollo de la sociedad</a:t>
                      </a:r>
                      <a:endParaRPr lang="es-CO" sz="1200">
                        <a:effectLst/>
                        <a:latin typeface="Arial Narrow" panose="020B0606020202030204" pitchFamily="34" charset="0"/>
                        <a:ea typeface="SimSun" panose="02010600030101010101" pitchFamily="2" charset="-122"/>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1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2.1 Proyectos de investigación y extensión </a:t>
                      </a:r>
                      <a:br>
                        <a:rPr lang="es-CO" sz="110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11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2.2 Transferencia de conocimiento y tecnología</a:t>
                      </a:r>
                      <a:endParaRPr lang="es-CO" sz="1200">
                        <a:effectLst/>
                        <a:latin typeface="Arial Narrow" panose="020B0606020202030204" pitchFamily="34" charset="0"/>
                        <a:ea typeface="SimSun" panose="02010600030101010101" pitchFamily="2" charset="-122"/>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9987586"/>
                  </a:ext>
                </a:extLst>
              </a:tr>
              <a:tr h="594360">
                <a:tc vMerge="1">
                  <a:txBody>
                    <a:bodyPr/>
                    <a:lstStyle/>
                    <a:p>
                      <a:endParaRPr lang="es-CO"/>
                    </a:p>
                  </a:txBody>
                  <a:tcPr/>
                </a:tc>
                <a:tc>
                  <a:txBody>
                    <a:bodyPr/>
                    <a:lstStyle/>
                    <a:p>
                      <a:pPr>
                        <a:lnSpc>
                          <a:spcPct val="115000"/>
                        </a:lnSpc>
                        <a:spcAft>
                          <a:spcPts val="0"/>
                        </a:spcAft>
                      </a:pPr>
                      <a:r>
                        <a:rPr lang="es-CO" sz="11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3 Reconocimiento y visibilidad nacional e internacional</a:t>
                      </a:r>
                      <a:endParaRPr lang="es-CO" sz="1200">
                        <a:effectLst/>
                        <a:latin typeface="Arial Narrow" panose="020B0606020202030204" pitchFamily="34" charset="0"/>
                        <a:ea typeface="SimSun" panose="02010600030101010101" pitchFamily="2" charset="-122"/>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1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3.1 Acreditaciones nacionales e internacionales</a:t>
                      </a:r>
                      <a:br>
                        <a:rPr lang="es-CO" sz="110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11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3.2 Convenios nacionales e internacionales</a:t>
                      </a:r>
                      <a:br>
                        <a:rPr lang="es-CO" sz="110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11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3.3 Trabajo en red a nivel nacional e internacional</a:t>
                      </a:r>
                      <a:endParaRPr lang="es-CO" sz="1200">
                        <a:effectLst/>
                        <a:latin typeface="Arial Narrow" panose="020B0606020202030204" pitchFamily="34" charset="0"/>
                        <a:ea typeface="SimSun" panose="02010600030101010101" pitchFamily="2" charset="-122"/>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3541292"/>
                  </a:ext>
                </a:extLst>
              </a:tr>
              <a:tr h="294640">
                <a:tc vMerge="1">
                  <a:txBody>
                    <a:bodyPr/>
                    <a:lstStyle/>
                    <a:p>
                      <a:endParaRPr lang="es-CO"/>
                    </a:p>
                  </a:txBody>
                  <a:tcPr/>
                </a:tc>
                <a:tc>
                  <a:txBody>
                    <a:bodyPr/>
                    <a:lstStyle/>
                    <a:p>
                      <a:pPr>
                        <a:lnSpc>
                          <a:spcPct val="115000"/>
                        </a:lnSpc>
                        <a:spcAft>
                          <a:spcPts val="0"/>
                        </a:spcAft>
                      </a:pPr>
                      <a:r>
                        <a:rPr lang="es-CO" sz="11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4 Cultura de la calidad y la excelencia académica en la institución</a:t>
                      </a:r>
                      <a:endParaRPr lang="es-CO" sz="1200">
                        <a:effectLst/>
                        <a:latin typeface="Arial Narrow" panose="020B0606020202030204" pitchFamily="34" charset="0"/>
                        <a:ea typeface="SimSun" panose="02010600030101010101" pitchFamily="2" charset="-122"/>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10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t>4.1 Compromiso de toda la comunidad académica en el logro de los objetivos misionales</a:t>
                      </a:r>
                      <a:endParaRPr lang="es-CO" sz="1200" dirty="0">
                        <a:effectLst/>
                        <a:latin typeface="Arial Narrow" panose="020B0606020202030204" pitchFamily="34" charset="0"/>
                        <a:ea typeface="SimSun" panose="02010600030101010101" pitchFamily="2" charset="-122"/>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4402537"/>
                  </a:ext>
                </a:extLst>
              </a:tr>
            </a:tbl>
          </a:graphicData>
        </a:graphic>
      </p:graphicFrame>
      <p:sp>
        <p:nvSpPr>
          <p:cNvPr id="9" name="Rectángulo 8"/>
          <p:cNvSpPr/>
          <p:nvPr/>
        </p:nvSpPr>
        <p:spPr>
          <a:xfrm rot="16200000">
            <a:off x="-1076601" y="3531734"/>
            <a:ext cx="2614870"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02. Evaluación y aseguramiento de la calidad</a:t>
            </a:r>
            <a:endParaRPr lang="es-CO" sz="800" dirty="0">
              <a:solidFill>
                <a:schemeClr val="bg1">
                  <a:lumMod val="50000"/>
                </a:schemeClr>
              </a:solidFill>
              <a:latin typeface="Arial Rounded MT Bold" panose="020F0704030504030204" pitchFamily="34" charset="0"/>
            </a:endParaRPr>
          </a:p>
          <a:p>
            <a:pPr algn="ct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35084011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3"/>
          <p:cNvCxnSpPr/>
          <p:nvPr/>
        </p:nvCxnSpPr>
        <p:spPr>
          <a:xfrm>
            <a:off x="6462263" y="2489747"/>
            <a:ext cx="2538303" cy="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5" name="Marcador de contenido 4">
            <a:extLst>
              <a:ext uri="{FF2B5EF4-FFF2-40B4-BE49-F238E27FC236}">
                <a16:creationId xmlns:a16="http://schemas.microsoft.com/office/drawing/2014/main" id="{CC540E9C-3026-4179-B918-EF96B94DC409}"/>
              </a:ext>
            </a:extLst>
          </p:cNvPr>
          <p:cNvSpPr>
            <a:spLocks noGrp="1"/>
          </p:cNvSpPr>
          <p:nvPr>
            <p:ph idx="1"/>
          </p:nvPr>
        </p:nvSpPr>
        <p:spPr>
          <a:xfrm>
            <a:off x="858766" y="1249060"/>
            <a:ext cx="4719918" cy="3759386"/>
          </a:xfrm>
        </p:spPr>
        <p:txBody>
          <a:bodyPr>
            <a:noAutofit/>
          </a:bodyPr>
          <a:lstStyle/>
          <a:p>
            <a:pPr marL="0" indent="0" algn="just">
              <a:lnSpc>
                <a:spcPct val="100000"/>
              </a:lnSpc>
              <a:buNone/>
            </a:pPr>
            <a:r>
              <a:rPr lang="es-CO" sz="2400" dirty="0">
                <a:latin typeface="Arial Narrow" panose="020B0606020202030204" pitchFamily="34" charset="0"/>
              </a:rPr>
              <a:t>El proyecto evaluación y aseguramiento de la calidad contempla la acreditación nacional e internacional de la institución y de sus programas de pregrado y posgrado como parte de la estrategia para el aseguramiento de la calidad de la institución y sus programas, ya que la acreditación se centra en la autorreflexión, autoevaluación y autorregulación, en la medición y mejora de factores clave para incrementar el nivel de calidad de estos</a:t>
            </a:r>
            <a:r>
              <a:rPr lang="es-CO" sz="2400" dirty="0" smtClean="0">
                <a:latin typeface="Arial Narrow" panose="020B0606020202030204" pitchFamily="34" charset="0"/>
              </a:rPr>
              <a:t>.</a:t>
            </a:r>
            <a:endParaRPr lang="es-CO" sz="2400" dirty="0">
              <a:latin typeface="Arial Narrow" panose="020B0606020202030204" pitchFamily="34" charset="0"/>
            </a:endParaRPr>
          </a:p>
        </p:txBody>
      </p:sp>
      <p:sp>
        <p:nvSpPr>
          <p:cNvPr id="6" name="Título 1">
            <a:extLst>
              <a:ext uri="{FF2B5EF4-FFF2-40B4-BE49-F238E27FC236}">
                <a16:creationId xmlns:a16="http://schemas.microsoft.com/office/drawing/2014/main" id="{6E8F9C17-DF16-4503-A23D-C04985936785}"/>
              </a:ext>
            </a:extLst>
          </p:cNvPr>
          <p:cNvSpPr txBox="1">
            <a:spLocks/>
          </p:cNvSpPr>
          <p:nvPr/>
        </p:nvSpPr>
        <p:spPr>
          <a:xfrm>
            <a:off x="2312894" y="226313"/>
            <a:ext cx="7317441"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pPr algn="ctr"/>
            <a:r>
              <a:rPr lang="es-CO" sz="3600" dirty="0" smtClean="0">
                <a:solidFill>
                  <a:srgbClr val="CC3300"/>
                </a:solidFill>
                <a:effectLst>
                  <a:outerShdw blurRad="38100" dist="38100" dir="2700000" algn="tl">
                    <a:srgbClr val="000000">
                      <a:alpha val="43137"/>
                    </a:srgbClr>
                  </a:outerShdw>
                </a:effectLst>
              </a:rPr>
              <a:t>Descripción del proyecto</a:t>
            </a:r>
            <a:endParaRPr lang="es-CO" sz="3600" dirty="0">
              <a:solidFill>
                <a:srgbClr val="CC3300"/>
              </a:solidFill>
              <a:effectLst>
                <a:outerShdw blurRad="38100" dist="38100" dir="2700000" algn="tl">
                  <a:srgbClr val="000000">
                    <a:alpha val="43137"/>
                  </a:srgbClr>
                </a:outerShdw>
              </a:effectLst>
            </a:endParaRPr>
          </a:p>
        </p:txBody>
      </p:sp>
      <p:sp>
        <p:nvSpPr>
          <p:cNvPr id="19" name="CuadroTexto 18"/>
          <p:cNvSpPr txBox="1"/>
          <p:nvPr/>
        </p:nvSpPr>
        <p:spPr>
          <a:xfrm>
            <a:off x="6206792" y="1306819"/>
            <a:ext cx="2304616" cy="6367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CO" sz="2800" b="1" dirty="0">
                <a:solidFill>
                  <a:schemeClr val="accent1">
                    <a:lumMod val="50000"/>
                  </a:schemeClr>
                </a:solidFill>
                <a:effectLst>
                  <a:outerShdw blurRad="38100" dist="38100" dir="2700000" algn="tl">
                    <a:srgbClr val="000000">
                      <a:alpha val="43137"/>
                    </a:srgbClr>
                  </a:outerShdw>
                </a:effectLst>
                <a:latin typeface="+mj-lt"/>
                <a:ea typeface="+mj-ea"/>
                <a:cs typeface="+mj-cs"/>
              </a:rPr>
              <a:t>Involucrados</a:t>
            </a:r>
          </a:p>
        </p:txBody>
      </p:sp>
      <p:grpSp>
        <p:nvGrpSpPr>
          <p:cNvPr id="8" name="Grupo 7"/>
          <p:cNvGrpSpPr/>
          <p:nvPr/>
        </p:nvGrpSpPr>
        <p:grpSpPr>
          <a:xfrm>
            <a:off x="6705648" y="2175149"/>
            <a:ext cx="4001276" cy="666178"/>
            <a:chOff x="481236" y="1624130"/>
            <a:chExt cx="4001276" cy="666178"/>
          </a:xfrm>
        </p:grpSpPr>
        <p:sp>
          <p:nvSpPr>
            <p:cNvPr id="16" name="Rectángulo redondeado 15"/>
            <p:cNvSpPr/>
            <p:nvPr/>
          </p:nvSpPr>
          <p:spPr>
            <a:xfrm>
              <a:off x="481236" y="1624130"/>
              <a:ext cx="4001276" cy="666178"/>
            </a:xfrm>
            <a:prstGeom prst="roundRect">
              <a:avLst>
                <a:gd name="adj" fmla="val 10000"/>
              </a:avLst>
            </a:prstGeom>
            <a:ln>
              <a:solidFill>
                <a:schemeClr val="accent6">
                  <a:lumMod val="5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CuadroTexto 16"/>
            <p:cNvSpPr txBox="1"/>
            <p:nvPr/>
          </p:nvSpPr>
          <p:spPr>
            <a:xfrm>
              <a:off x="500748" y="1643642"/>
              <a:ext cx="3962252" cy="627154"/>
            </a:xfrm>
            <a:prstGeom prst="rect">
              <a:avLst/>
            </a:prstGeom>
            <a:solidFill>
              <a:schemeClr val="bg1"/>
            </a:solidFill>
            <a:ln>
              <a:solidFill>
                <a:schemeClr val="accent6">
                  <a:lumMod val="50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15240" rIns="22860" bIns="15240" numCol="1" spcCol="1270" anchor="ctr" anchorCtr="0">
              <a:noAutofit/>
            </a:bodyPr>
            <a:lstStyle/>
            <a:p>
              <a:r>
                <a:rPr lang="es-CO" sz="1100" b="1" u="none" kern="1200" dirty="0" smtClean="0">
                  <a:solidFill>
                    <a:schemeClr val="tx2">
                      <a:lumMod val="50000"/>
                    </a:schemeClr>
                  </a:solidFill>
                  <a:latin typeface="Arial Narrow" panose="020B0606020202030204" pitchFamily="34" charset="0"/>
                  <a:cs typeface="Khmer UI" panose="020B0502040204020203" pitchFamily="34" charset="0"/>
                </a:rPr>
                <a:t>Unidades organizacionales: </a:t>
              </a:r>
              <a:r>
                <a:rPr lang="es-CO" sz="1100" dirty="0">
                  <a:latin typeface="Arial Narrow" panose="020B0606020202030204" pitchFamily="34" charset="0"/>
                  <a:ea typeface="Times New Roman" panose="02020603050405020304" pitchFamily="18" charset="0"/>
                  <a:cs typeface="Calibri" panose="020F0502020204030204" pitchFamily="34" charset="0"/>
                </a:rPr>
                <a:t>Facultades, programas, vicerrectorías, oficina de planeación, oficina de relaciones internacionales y todos los procesos administrativos de apoyo</a:t>
              </a:r>
              <a:endParaRPr lang="es-CO" sz="1100" dirty="0"/>
            </a:p>
          </p:txBody>
        </p:sp>
      </p:grpSp>
      <p:grpSp>
        <p:nvGrpSpPr>
          <p:cNvPr id="9" name="Grupo 8"/>
          <p:cNvGrpSpPr/>
          <p:nvPr/>
        </p:nvGrpSpPr>
        <p:grpSpPr>
          <a:xfrm>
            <a:off x="6696687" y="3010433"/>
            <a:ext cx="4022445" cy="516696"/>
            <a:chOff x="472275" y="2459414"/>
            <a:chExt cx="4022445" cy="516696"/>
          </a:xfrm>
        </p:grpSpPr>
        <p:sp>
          <p:nvSpPr>
            <p:cNvPr id="14" name="Rectángulo redondeado 13"/>
            <p:cNvSpPr/>
            <p:nvPr/>
          </p:nvSpPr>
          <p:spPr>
            <a:xfrm>
              <a:off x="472275" y="2459414"/>
              <a:ext cx="4022445" cy="516696"/>
            </a:xfrm>
            <a:prstGeom prst="roundRect">
              <a:avLst>
                <a:gd name="adj" fmla="val 10000"/>
              </a:avLst>
            </a:prstGeom>
            <a:ln>
              <a:solidFill>
                <a:schemeClr val="accent6">
                  <a:lumMod val="5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CuadroTexto 14"/>
            <p:cNvSpPr txBox="1"/>
            <p:nvPr/>
          </p:nvSpPr>
          <p:spPr>
            <a:xfrm>
              <a:off x="487409" y="2474548"/>
              <a:ext cx="3992177" cy="486428"/>
            </a:xfrm>
            <a:prstGeom prst="rect">
              <a:avLst/>
            </a:prstGeom>
            <a:ln>
              <a:solidFill>
                <a:schemeClr val="accent6">
                  <a:lumMod val="50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15240" rIns="22860" bIns="15240" numCol="1" spcCol="1270" anchor="ctr" anchorCtr="0">
              <a:noAutofit/>
            </a:bodyPr>
            <a:lstStyle/>
            <a:p>
              <a:pPr algn="just">
                <a:lnSpc>
                  <a:spcPct val="115000"/>
                </a:lnSpc>
                <a:spcAft>
                  <a:spcPts val="0"/>
                </a:spcAft>
              </a:pPr>
              <a:r>
                <a:rPr lang="es-CO" sz="1100" b="1" kern="1200" dirty="0" smtClean="0">
                  <a:solidFill>
                    <a:schemeClr val="tx2">
                      <a:lumMod val="50000"/>
                    </a:schemeClr>
                  </a:solidFill>
                  <a:latin typeface="Arial Narrow" panose="020B0606020202030204" pitchFamily="34" charset="0"/>
                  <a:cs typeface="Khmer UI" panose="020B0502040204020203" pitchFamily="34" charset="0"/>
                </a:rPr>
                <a:t>Entidades externas a la UTP: </a:t>
              </a:r>
              <a:r>
                <a:rPr lang="es-ES" sz="1100" b="1" kern="1200" dirty="0" smtClean="0">
                  <a:solidFill>
                    <a:schemeClr val="tx2">
                      <a:lumMod val="50000"/>
                    </a:schemeClr>
                  </a:solidFill>
                  <a:latin typeface="Arial Narrow" panose="020B0606020202030204" pitchFamily="34" charset="0"/>
                  <a:cs typeface="Khmer UI" panose="020B0502040204020203" pitchFamily="34" charset="0"/>
                </a:rPr>
                <a:t> </a:t>
              </a:r>
              <a:r>
                <a:rPr lang="es-CO" sz="1100" dirty="0">
                  <a:latin typeface="Arial Narrow" panose="020B0606020202030204" pitchFamily="34" charset="0"/>
                </a:rPr>
                <a:t>Egresados, empleadores, gremios, asociaciones profesionales, Ministerio de Educación Nacional</a:t>
              </a:r>
              <a:endParaRPr lang="es-CO" sz="1600" dirty="0">
                <a:latin typeface="Arial Narrow" panose="020B0606020202030204" pitchFamily="34" charset="0"/>
                <a:ea typeface="SimSun" panose="02010600030101010101" pitchFamily="2" charset="-122"/>
              </a:endParaRPr>
            </a:p>
            <a:p>
              <a:pPr lvl="0" algn="just" defTabSz="533400">
                <a:lnSpc>
                  <a:spcPct val="90000"/>
                </a:lnSpc>
                <a:spcBef>
                  <a:spcPct val="0"/>
                </a:spcBef>
                <a:spcAft>
                  <a:spcPct val="35000"/>
                </a:spcAft>
              </a:pPr>
              <a:endParaRPr lang="es-ES" sz="100" b="0" kern="1200" dirty="0">
                <a:solidFill>
                  <a:schemeClr val="tx2">
                    <a:lumMod val="50000"/>
                  </a:schemeClr>
                </a:solidFill>
                <a:latin typeface="+mn-lt"/>
                <a:cs typeface="Khmer UI" panose="020B0502040204020203" pitchFamily="34" charset="0"/>
              </a:endParaRPr>
            </a:p>
          </p:txBody>
        </p:sp>
      </p:grpSp>
      <p:sp>
        <p:nvSpPr>
          <p:cNvPr id="10" name="Conector recto 9"/>
          <p:cNvSpPr/>
          <p:nvPr/>
        </p:nvSpPr>
        <p:spPr>
          <a:xfrm>
            <a:off x="6462263" y="1873764"/>
            <a:ext cx="234424" cy="2303605"/>
          </a:xfrm>
          <a:custGeom>
            <a:avLst/>
            <a:gdLst/>
            <a:ahLst/>
            <a:cxnLst/>
            <a:rect l="0" t="0" r="0" b="0"/>
            <a:pathLst>
              <a:path>
                <a:moveTo>
                  <a:pt x="0" y="0"/>
                </a:moveTo>
                <a:lnTo>
                  <a:pt x="0" y="2057073"/>
                </a:lnTo>
                <a:lnTo>
                  <a:pt x="234424" y="2057073"/>
                </a:lnTo>
              </a:path>
            </a:pathLst>
          </a:custGeom>
          <a:noFill/>
          <a:ln w="28575">
            <a:solidFill>
              <a:schemeClr val="accent6">
                <a:lumMod val="50000"/>
              </a:schemeClr>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11" name="Grupo 10"/>
          <p:cNvGrpSpPr/>
          <p:nvPr/>
        </p:nvGrpSpPr>
        <p:grpSpPr>
          <a:xfrm>
            <a:off x="6696687" y="3677106"/>
            <a:ext cx="4036699" cy="536674"/>
            <a:chOff x="472275" y="3145215"/>
            <a:chExt cx="4036699" cy="626053"/>
          </a:xfrm>
        </p:grpSpPr>
        <p:sp>
          <p:nvSpPr>
            <p:cNvPr id="12" name="Rectángulo redondeado 11"/>
            <p:cNvSpPr/>
            <p:nvPr/>
          </p:nvSpPr>
          <p:spPr>
            <a:xfrm>
              <a:off x="472275" y="3145215"/>
              <a:ext cx="4036699" cy="626053"/>
            </a:xfrm>
            <a:prstGeom prst="roundRect">
              <a:avLst>
                <a:gd name="adj" fmla="val 10000"/>
              </a:avLst>
            </a:prstGeom>
            <a:ln>
              <a:solidFill>
                <a:schemeClr val="accent6">
                  <a:lumMod val="5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CuadroTexto 12"/>
            <p:cNvSpPr txBox="1"/>
            <p:nvPr/>
          </p:nvSpPr>
          <p:spPr>
            <a:xfrm>
              <a:off x="490611" y="3163551"/>
              <a:ext cx="4000027" cy="589381"/>
            </a:xfrm>
            <a:prstGeom prst="rect">
              <a:avLst/>
            </a:prstGeom>
            <a:ln>
              <a:solidFill>
                <a:schemeClr val="accent6">
                  <a:lumMod val="50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15240" rIns="22860" bIns="15240" numCol="1" spcCol="1270" anchor="ctr" anchorCtr="0">
              <a:noAutofit/>
            </a:bodyPr>
            <a:lstStyle/>
            <a:p>
              <a:pPr lvl="0" algn="just">
                <a:lnSpc>
                  <a:spcPct val="115000"/>
                </a:lnSpc>
                <a:spcAft>
                  <a:spcPts val="0"/>
                </a:spcAft>
              </a:pPr>
              <a:r>
                <a:rPr lang="es-CO" sz="1100" b="1" u="none" kern="1200" dirty="0" smtClean="0">
                  <a:solidFill>
                    <a:schemeClr val="tx2">
                      <a:lumMod val="50000"/>
                    </a:schemeClr>
                  </a:solidFill>
                  <a:latin typeface="Arial Narrow" panose="020B0606020202030204" pitchFamily="34" charset="0"/>
                  <a:cs typeface="Arial" panose="020B0604020202020204" pitchFamily="34" charset="0"/>
                </a:rPr>
                <a:t>Beneficiarios:</a:t>
              </a:r>
              <a:r>
                <a:rPr lang="es-CO" sz="1000" b="1" u="none" kern="1200" dirty="0" smtClean="0">
                  <a:solidFill>
                    <a:schemeClr val="tx2">
                      <a:lumMod val="50000"/>
                    </a:schemeClr>
                  </a:solidFill>
                  <a:latin typeface="Arial Narrow" panose="020B0606020202030204" pitchFamily="34" charset="0"/>
                  <a:cs typeface="Arial" panose="020B0604020202020204" pitchFamily="34" charset="0"/>
                </a:rPr>
                <a:t> </a:t>
              </a:r>
              <a:r>
                <a:rPr lang="es-CO" sz="1050" dirty="0">
                  <a:solidFill>
                    <a:srgbClr val="000000"/>
                  </a:solidFill>
                  <a:latin typeface="Arial Narrow" panose="020B0606020202030204" pitchFamily="34" charset="0"/>
                  <a:ea typeface="Times New Roman" panose="02020603050405020304" pitchFamily="18" charset="0"/>
                  <a:cs typeface="Calibri" panose="020F0502020204030204" pitchFamily="34" charset="0"/>
                </a:rPr>
                <a:t>Programas académicos de pre y </a:t>
              </a:r>
              <a:r>
                <a:rPr lang="es-CO" sz="1050" dirty="0" smtClean="0">
                  <a:solidFill>
                    <a:srgbClr val="000000"/>
                  </a:solidFill>
                  <a:latin typeface="Arial Narrow" panose="020B0606020202030204" pitchFamily="34" charset="0"/>
                  <a:ea typeface="Times New Roman" panose="02020603050405020304" pitchFamily="18" charset="0"/>
                  <a:cs typeface="Calibri" panose="020F0502020204030204" pitchFamily="34" charset="0"/>
                </a:rPr>
                <a:t>posgrado</a:t>
              </a:r>
              <a:r>
                <a:rPr lang="es-CO" sz="1050" dirty="0" smtClean="0">
                  <a:latin typeface="Calibri" panose="020F0502020204030204" pitchFamily="34" charset="0"/>
                  <a:ea typeface="Times New Roman" panose="02020603050405020304" pitchFamily="18" charset="0"/>
                  <a:cs typeface="Times New Roman" panose="02020603050405020304" pitchFamily="18" charset="0"/>
                </a:rPr>
                <a:t>. </a:t>
              </a:r>
              <a:r>
                <a:rPr lang="es-CO" sz="1050" dirty="0" smtClean="0">
                  <a:solidFill>
                    <a:srgbClr val="000000"/>
                  </a:solidFill>
                  <a:latin typeface="Arial Narrow" panose="020B0606020202030204" pitchFamily="34" charset="0"/>
                  <a:ea typeface="Times New Roman" panose="02020603050405020304" pitchFamily="18" charset="0"/>
                  <a:cs typeface="Calibri" panose="020F0502020204030204" pitchFamily="34" charset="0"/>
                </a:rPr>
                <a:t>Estudiantes</a:t>
              </a:r>
              <a:r>
                <a:rPr lang="es-CO" sz="1050" dirty="0" smtClean="0">
                  <a:latin typeface="Calibri" panose="020F0502020204030204" pitchFamily="34" charset="0"/>
                  <a:ea typeface="Times New Roman" panose="02020603050405020304" pitchFamily="18" charset="0"/>
                  <a:cs typeface="Times New Roman" panose="02020603050405020304" pitchFamily="18" charset="0"/>
                </a:rPr>
                <a:t>. </a:t>
              </a:r>
              <a:r>
                <a:rPr lang="es-CO" sz="1050" dirty="0" smtClean="0">
                  <a:solidFill>
                    <a:srgbClr val="000000"/>
                  </a:solidFill>
                  <a:latin typeface="Arial Narrow" panose="020B0606020202030204" pitchFamily="34" charset="0"/>
                  <a:ea typeface="Times New Roman" panose="02020603050405020304" pitchFamily="18" charset="0"/>
                  <a:cs typeface="Calibri" panose="020F0502020204030204" pitchFamily="34" charset="0"/>
                </a:rPr>
                <a:t>Docentes</a:t>
              </a:r>
              <a:r>
                <a:rPr lang="es-CO" sz="1050" dirty="0" smtClean="0">
                  <a:latin typeface="Calibri" panose="020F0502020204030204" pitchFamily="34" charset="0"/>
                  <a:ea typeface="Times New Roman" panose="02020603050405020304" pitchFamily="18" charset="0"/>
                  <a:cs typeface="Times New Roman" panose="02020603050405020304" pitchFamily="18" charset="0"/>
                </a:rPr>
                <a:t>. </a:t>
              </a:r>
              <a:r>
                <a:rPr lang="es-CO" sz="1050" dirty="0" smtClean="0">
                  <a:solidFill>
                    <a:srgbClr val="000000"/>
                  </a:solidFill>
                  <a:latin typeface="Arial Narrow" panose="020B0606020202030204" pitchFamily="34" charset="0"/>
                  <a:ea typeface="Times New Roman" panose="02020603050405020304" pitchFamily="18" charset="0"/>
                  <a:cs typeface="Calibri" panose="020F0502020204030204" pitchFamily="34" charset="0"/>
                </a:rPr>
                <a:t>Egresados</a:t>
              </a:r>
              <a:r>
                <a:rPr lang="es-CO" sz="1050" dirty="0" smtClean="0">
                  <a:latin typeface="Calibri" panose="020F0502020204030204" pitchFamily="34" charset="0"/>
                  <a:ea typeface="Times New Roman" panose="02020603050405020304" pitchFamily="18" charset="0"/>
                  <a:cs typeface="Times New Roman" panose="02020603050405020304" pitchFamily="18" charset="0"/>
                </a:rPr>
                <a:t>. </a:t>
              </a:r>
              <a:r>
                <a:rPr lang="es-CO" sz="1050" dirty="0" smtClean="0">
                  <a:solidFill>
                    <a:srgbClr val="000000"/>
                  </a:solidFill>
                  <a:latin typeface="Arial Narrow" panose="020B0606020202030204" pitchFamily="34" charset="0"/>
                  <a:ea typeface="Times New Roman" panose="02020603050405020304" pitchFamily="18" charset="0"/>
                  <a:cs typeface="Calibri" panose="020F0502020204030204" pitchFamily="34" charset="0"/>
                </a:rPr>
                <a:t>Empleadores</a:t>
              </a:r>
              <a:r>
                <a:rPr lang="es-CO" sz="1050" dirty="0" smtClean="0">
                  <a:latin typeface="Calibri" panose="020F0502020204030204" pitchFamily="34" charset="0"/>
                  <a:ea typeface="Times New Roman" panose="02020603050405020304" pitchFamily="18" charset="0"/>
                  <a:cs typeface="Times New Roman" panose="02020603050405020304" pitchFamily="18" charset="0"/>
                </a:rPr>
                <a:t>. </a:t>
              </a:r>
              <a:r>
                <a:rPr lang="es-CO" sz="1050" dirty="0" smtClean="0">
                  <a:solidFill>
                    <a:srgbClr val="000000"/>
                  </a:solidFill>
                  <a:latin typeface="Arial Narrow" panose="020B0606020202030204" pitchFamily="34" charset="0"/>
                  <a:ea typeface="Times New Roman" panose="02020603050405020304" pitchFamily="18" charset="0"/>
                  <a:cs typeface="Calibri" panose="020F0502020204030204" pitchFamily="34" charset="0"/>
                </a:rPr>
                <a:t>Administrativos</a:t>
              </a:r>
              <a:r>
                <a:rPr lang="es-CO" sz="1050" dirty="0" smtClean="0">
                  <a:latin typeface="Calibri" panose="020F0502020204030204" pitchFamily="34" charset="0"/>
                  <a:ea typeface="Times New Roman" panose="02020603050405020304" pitchFamily="18" charset="0"/>
                  <a:cs typeface="Times New Roman" panose="02020603050405020304" pitchFamily="18" charset="0"/>
                </a:rPr>
                <a:t>. </a:t>
              </a:r>
              <a:r>
                <a:rPr lang="es-CO" sz="1050" dirty="0" smtClean="0">
                  <a:solidFill>
                    <a:srgbClr val="000000"/>
                  </a:solidFill>
                  <a:latin typeface="Arial Narrow" panose="020B0606020202030204" pitchFamily="34" charset="0"/>
                  <a:ea typeface="Times New Roman" panose="02020603050405020304" pitchFamily="18" charset="0"/>
                  <a:cs typeface="Calibri" panose="020F0502020204030204" pitchFamily="34" charset="0"/>
                </a:rPr>
                <a:t>Directivos </a:t>
              </a:r>
              <a:r>
                <a:rPr lang="es-CO" sz="1050" dirty="0">
                  <a:solidFill>
                    <a:srgbClr val="000000"/>
                  </a:solidFill>
                  <a:latin typeface="Arial Narrow" panose="020B0606020202030204" pitchFamily="34" charset="0"/>
                  <a:ea typeface="Times New Roman" panose="02020603050405020304" pitchFamily="18" charset="0"/>
                  <a:cs typeface="Calibri" panose="020F0502020204030204" pitchFamily="34" charset="0"/>
                </a:rPr>
                <a:t>de la </a:t>
              </a:r>
              <a:r>
                <a:rPr lang="es-CO" sz="1050" dirty="0" smtClean="0">
                  <a:solidFill>
                    <a:srgbClr val="000000"/>
                  </a:solidFill>
                  <a:latin typeface="Arial Narrow" panose="020B0606020202030204" pitchFamily="34" charset="0"/>
                  <a:ea typeface="Times New Roman" panose="02020603050405020304" pitchFamily="18" charset="0"/>
                  <a:cs typeface="Calibri" panose="020F0502020204030204" pitchFamily="34" charset="0"/>
                </a:rPr>
                <a:t>Institución.</a:t>
              </a:r>
              <a:endParaRPr lang="es-CO" sz="1050" dirty="0">
                <a:latin typeface="Calibri" panose="020F0502020204030204" pitchFamily="34" charset="0"/>
                <a:ea typeface="Calibri" panose="020F0502020204030204" pitchFamily="34" charset="0"/>
                <a:cs typeface="Times New Roman" panose="02020603050405020304" pitchFamily="18" charset="0"/>
              </a:endParaRPr>
            </a:p>
          </p:txBody>
        </p:sp>
      </p:grpSp>
      <p:sp>
        <p:nvSpPr>
          <p:cNvPr id="20" name="Marco 19"/>
          <p:cNvSpPr/>
          <p:nvPr/>
        </p:nvSpPr>
        <p:spPr>
          <a:xfrm>
            <a:off x="6264480" y="1331341"/>
            <a:ext cx="2189240" cy="612273"/>
          </a:xfrm>
          <a:prstGeom prst="fram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21" name="Conector recto 3"/>
          <p:cNvSpPr/>
          <p:nvPr/>
        </p:nvSpPr>
        <p:spPr>
          <a:xfrm>
            <a:off x="6462263" y="1968137"/>
            <a:ext cx="234424" cy="521610"/>
          </a:xfrm>
          <a:custGeom>
            <a:avLst/>
            <a:gdLst/>
            <a:ahLst/>
            <a:cxnLst/>
            <a:rect l="0" t="0" r="0" b="0"/>
            <a:pathLst>
              <a:path>
                <a:moveTo>
                  <a:pt x="0" y="0"/>
                </a:moveTo>
                <a:lnTo>
                  <a:pt x="0" y="1316593"/>
                </a:lnTo>
                <a:lnTo>
                  <a:pt x="234424" y="1316593"/>
                </a:lnTo>
              </a:path>
            </a:pathLst>
          </a:custGeom>
          <a:noFill/>
          <a:ln w="28575">
            <a:solidFill>
              <a:schemeClr val="accent6">
                <a:lumMod val="50000"/>
              </a:schemeClr>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pic>
        <p:nvPicPr>
          <p:cNvPr id="22" name="Imagen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3579" y="4861802"/>
            <a:ext cx="1052554" cy="1022927"/>
          </a:xfrm>
          <a:prstGeom prst="rect">
            <a:avLst/>
          </a:prstGeom>
        </p:spPr>
      </p:pic>
      <p:sp>
        <p:nvSpPr>
          <p:cNvPr id="23" name="Rectángulo 22"/>
          <p:cNvSpPr/>
          <p:nvPr/>
        </p:nvSpPr>
        <p:spPr>
          <a:xfrm rot="16200000">
            <a:off x="-1076601" y="3531734"/>
            <a:ext cx="2614870"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02. Evaluación y aseguramiento de la calidad</a:t>
            </a:r>
            <a:endParaRPr lang="es-CO" sz="800" dirty="0">
              <a:solidFill>
                <a:schemeClr val="bg1">
                  <a:lumMod val="50000"/>
                </a:schemeClr>
              </a:solidFill>
              <a:latin typeface="Arial Rounded MT Bold" panose="020F0704030504030204" pitchFamily="34" charset="0"/>
            </a:endParaRPr>
          </a:p>
          <a:p>
            <a:pPr algn="ctr"/>
            <a:endParaRPr lang="es-CO" sz="800" dirty="0">
              <a:solidFill>
                <a:schemeClr val="bg1">
                  <a:lumMod val="50000"/>
                </a:schemeClr>
              </a:solidFill>
              <a:latin typeface="Arial Rounded MT Bold" panose="020F0704030504030204" pitchFamily="34" charset="0"/>
            </a:endParaRPr>
          </a:p>
        </p:txBody>
      </p:sp>
      <p:pic>
        <p:nvPicPr>
          <p:cNvPr id="24" name="Imagen 23"/>
          <p:cNvPicPr>
            <a:picLocks noChangeAspect="1"/>
          </p:cNvPicPr>
          <p:nvPr/>
        </p:nvPicPr>
        <p:blipFill>
          <a:blip r:embed="rId3"/>
          <a:stretch>
            <a:fillRect/>
          </a:stretch>
        </p:blipFill>
        <p:spPr>
          <a:xfrm>
            <a:off x="6392200" y="5163440"/>
            <a:ext cx="1339214" cy="1339214"/>
          </a:xfrm>
          <a:prstGeom prst="rect">
            <a:avLst/>
          </a:prstGeom>
        </p:spPr>
      </p:pic>
      <p:pic>
        <p:nvPicPr>
          <p:cNvPr id="25" name="Imagen 24"/>
          <p:cNvPicPr>
            <a:picLocks noChangeAspect="1"/>
          </p:cNvPicPr>
          <p:nvPr/>
        </p:nvPicPr>
        <p:blipFill>
          <a:blip r:embed="rId4"/>
          <a:stretch>
            <a:fillRect/>
          </a:stretch>
        </p:blipFill>
        <p:spPr>
          <a:xfrm>
            <a:off x="6306367" y="4454729"/>
            <a:ext cx="4476486" cy="671473"/>
          </a:xfrm>
          <a:prstGeom prst="rect">
            <a:avLst/>
          </a:prstGeom>
        </p:spPr>
      </p:pic>
      <p:pic>
        <p:nvPicPr>
          <p:cNvPr id="2" name="Imagen 1"/>
          <p:cNvPicPr>
            <a:picLocks noChangeAspect="1"/>
          </p:cNvPicPr>
          <p:nvPr/>
        </p:nvPicPr>
        <p:blipFill>
          <a:blip r:embed="rId5"/>
          <a:stretch>
            <a:fillRect/>
          </a:stretch>
        </p:blipFill>
        <p:spPr>
          <a:xfrm>
            <a:off x="7874176" y="5162613"/>
            <a:ext cx="1340868" cy="1340868"/>
          </a:xfrm>
          <a:prstGeom prst="rect">
            <a:avLst/>
          </a:prstGeom>
        </p:spPr>
      </p:pic>
      <p:pic>
        <p:nvPicPr>
          <p:cNvPr id="3" name="Imagen 2"/>
          <p:cNvPicPr>
            <a:picLocks noChangeAspect="1"/>
          </p:cNvPicPr>
          <p:nvPr/>
        </p:nvPicPr>
        <p:blipFill>
          <a:blip r:embed="rId6"/>
          <a:stretch>
            <a:fillRect/>
          </a:stretch>
        </p:blipFill>
        <p:spPr>
          <a:xfrm>
            <a:off x="9357806" y="5162613"/>
            <a:ext cx="1340041" cy="1340041"/>
          </a:xfrm>
          <a:prstGeom prst="rect">
            <a:avLst/>
          </a:prstGeom>
        </p:spPr>
      </p:pic>
    </p:spTree>
    <p:extLst>
      <p:ext uri="{BB962C8B-B14F-4D97-AF65-F5344CB8AC3E}">
        <p14:creationId xmlns:p14="http://schemas.microsoft.com/office/powerpoint/2010/main" val="13192828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a:extLst>
              <a:ext uri="{FF2B5EF4-FFF2-40B4-BE49-F238E27FC236}">
                <a16:creationId xmlns:a16="http://schemas.microsoft.com/office/drawing/2014/main" id="{CC540E9C-3026-4179-B918-EF96B94DC409}"/>
              </a:ext>
            </a:extLst>
          </p:cNvPr>
          <p:cNvSpPr>
            <a:spLocks noGrp="1"/>
          </p:cNvSpPr>
          <p:nvPr>
            <p:ph idx="1"/>
          </p:nvPr>
        </p:nvSpPr>
        <p:spPr>
          <a:xfrm>
            <a:off x="1246094" y="1732386"/>
            <a:ext cx="9341225" cy="992885"/>
          </a:xfrm>
        </p:spPr>
        <p:txBody>
          <a:bodyPr>
            <a:noAutofit/>
          </a:bodyPr>
          <a:lstStyle/>
          <a:p>
            <a:pPr marL="0" indent="0" algn="just">
              <a:buNone/>
            </a:pPr>
            <a:r>
              <a:rPr lang="es-CO" sz="2100" dirty="0">
                <a:latin typeface="Arial Narrow" panose="020B0606020202030204" pitchFamily="34" charset="0"/>
              </a:rPr>
              <a:t>Consolidar una cultura de la autorreflexión, la autoevaluación y la autorregulación a nivel institucional y de sus programas </a:t>
            </a:r>
            <a:r>
              <a:rPr lang="es-CO" sz="2100" dirty="0" smtClean="0">
                <a:latin typeface="Arial Narrow" panose="020B0606020202030204" pitchFamily="34" charset="0"/>
              </a:rPr>
              <a:t>académicos</a:t>
            </a:r>
            <a:endParaRPr lang="es-CO" sz="2100" dirty="0"/>
          </a:p>
          <a:p>
            <a:pPr marL="0" indent="0" algn="just">
              <a:buNone/>
            </a:pPr>
            <a:endParaRPr lang="en-US" sz="1800" dirty="0">
              <a:latin typeface="Arial Narrow" panose="020B0606020202030204" pitchFamily="34" charset="0"/>
            </a:endParaRPr>
          </a:p>
        </p:txBody>
      </p:sp>
      <p:sp>
        <p:nvSpPr>
          <p:cNvPr id="6" name="Título 1">
            <a:extLst>
              <a:ext uri="{FF2B5EF4-FFF2-40B4-BE49-F238E27FC236}">
                <a16:creationId xmlns:a16="http://schemas.microsoft.com/office/drawing/2014/main" id="{6E8F9C17-DF16-4503-A23D-C04985936785}"/>
              </a:ext>
            </a:extLst>
          </p:cNvPr>
          <p:cNvSpPr txBox="1">
            <a:spLocks/>
          </p:cNvSpPr>
          <p:nvPr/>
        </p:nvSpPr>
        <p:spPr>
          <a:xfrm>
            <a:off x="2312894" y="226313"/>
            <a:ext cx="7317441"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pPr algn="ctr"/>
            <a:r>
              <a:rPr lang="es-CO" sz="3600" dirty="0" smtClean="0">
                <a:solidFill>
                  <a:srgbClr val="CC3300"/>
                </a:solidFill>
                <a:effectLst>
                  <a:outerShdw blurRad="38100" dist="38100" dir="2700000" algn="tl">
                    <a:srgbClr val="000000">
                      <a:alpha val="43137"/>
                    </a:srgbClr>
                  </a:outerShdw>
                </a:effectLst>
              </a:rPr>
              <a:t>Objetivos del proyecto</a:t>
            </a:r>
            <a:endParaRPr lang="es-CO" sz="3600" dirty="0">
              <a:solidFill>
                <a:srgbClr val="CC3300"/>
              </a:solidFill>
              <a:effectLst>
                <a:outerShdw blurRad="38100" dist="38100" dir="2700000" algn="tl">
                  <a:srgbClr val="000000">
                    <a:alpha val="43137"/>
                  </a:srgbClr>
                </a:outerShdw>
              </a:effectLst>
            </a:endParaRPr>
          </a:p>
        </p:txBody>
      </p:sp>
      <p:sp>
        <p:nvSpPr>
          <p:cNvPr id="18" name="Título 1">
            <a:extLst>
              <a:ext uri="{FF2B5EF4-FFF2-40B4-BE49-F238E27FC236}">
                <a16:creationId xmlns:a16="http://schemas.microsoft.com/office/drawing/2014/main" id="{6E8F9C17-DF16-4503-A23D-C04985936785}"/>
              </a:ext>
            </a:extLst>
          </p:cNvPr>
          <p:cNvSpPr txBox="1">
            <a:spLocks/>
          </p:cNvSpPr>
          <p:nvPr/>
        </p:nvSpPr>
        <p:spPr>
          <a:xfrm>
            <a:off x="645459" y="1060289"/>
            <a:ext cx="3039035"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r>
              <a:rPr lang="es-CO" sz="3200" dirty="0" smtClean="0">
                <a:solidFill>
                  <a:srgbClr val="CC3300"/>
                </a:solidFill>
                <a:effectLst>
                  <a:outerShdw blurRad="38100" dist="38100" dir="2700000" algn="tl">
                    <a:srgbClr val="000000">
                      <a:alpha val="43137"/>
                    </a:srgbClr>
                  </a:outerShdw>
                </a:effectLst>
              </a:rPr>
              <a:t>General</a:t>
            </a:r>
            <a:endParaRPr lang="es-CO" sz="3200" dirty="0">
              <a:solidFill>
                <a:srgbClr val="CC3300"/>
              </a:solidFill>
              <a:effectLst>
                <a:outerShdw blurRad="38100" dist="38100" dir="2700000" algn="tl">
                  <a:srgbClr val="000000">
                    <a:alpha val="43137"/>
                  </a:srgbClr>
                </a:outerShdw>
              </a:effectLst>
            </a:endParaRPr>
          </a:p>
        </p:txBody>
      </p:sp>
      <p:sp>
        <p:nvSpPr>
          <p:cNvPr id="22" name="Título 1">
            <a:extLst>
              <a:ext uri="{FF2B5EF4-FFF2-40B4-BE49-F238E27FC236}">
                <a16:creationId xmlns:a16="http://schemas.microsoft.com/office/drawing/2014/main" id="{6E8F9C17-DF16-4503-A23D-C04985936785}"/>
              </a:ext>
            </a:extLst>
          </p:cNvPr>
          <p:cNvSpPr txBox="1">
            <a:spLocks/>
          </p:cNvSpPr>
          <p:nvPr/>
        </p:nvSpPr>
        <p:spPr>
          <a:xfrm>
            <a:off x="645459" y="2790736"/>
            <a:ext cx="3039035"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r>
              <a:rPr lang="es-CO" sz="3200" dirty="0" smtClean="0">
                <a:solidFill>
                  <a:srgbClr val="CC3300"/>
                </a:solidFill>
                <a:effectLst>
                  <a:outerShdw blurRad="38100" dist="38100" dir="2700000" algn="tl">
                    <a:srgbClr val="000000">
                      <a:alpha val="43137"/>
                    </a:srgbClr>
                  </a:outerShdw>
                </a:effectLst>
              </a:rPr>
              <a:t>Específicos</a:t>
            </a:r>
            <a:endParaRPr lang="es-CO" sz="3200" dirty="0">
              <a:solidFill>
                <a:srgbClr val="CC3300"/>
              </a:solidFill>
              <a:effectLst>
                <a:outerShdw blurRad="38100" dist="38100" dir="2700000" algn="tl">
                  <a:srgbClr val="000000">
                    <a:alpha val="43137"/>
                  </a:srgbClr>
                </a:outerShdw>
              </a:effectLst>
            </a:endParaRPr>
          </a:p>
        </p:txBody>
      </p:sp>
      <p:sp>
        <p:nvSpPr>
          <p:cNvPr id="2" name="Rectángulo 1"/>
          <p:cNvSpPr/>
          <p:nvPr/>
        </p:nvSpPr>
        <p:spPr>
          <a:xfrm>
            <a:off x="1246095" y="3576505"/>
            <a:ext cx="9341224" cy="2677656"/>
          </a:xfrm>
          <a:prstGeom prst="rect">
            <a:avLst/>
          </a:prstGeom>
        </p:spPr>
        <p:txBody>
          <a:bodyPr wrap="square">
            <a:spAutoFit/>
          </a:bodyPr>
          <a:lstStyle/>
          <a:p>
            <a:pPr marL="285750" lvl="0" indent="-285750" algn="just">
              <a:buFontTx/>
              <a:buChar char="-"/>
            </a:pPr>
            <a:r>
              <a:rPr lang="es-CO" sz="2100" dirty="0" smtClean="0">
                <a:latin typeface="Arial Narrow" panose="020B0606020202030204" pitchFamily="34" charset="0"/>
              </a:rPr>
              <a:t>Acompañar </a:t>
            </a:r>
            <a:r>
              <a:rPr lang="es-CO" sz="2100" dirty="0">
                <a:latin typeface="Arial Narrow" panose="020B0606020202030204" pitchFamily="34" charset="0"/>
              </a:rPr>
              <a:t>los programas de pregrado y posgrado en los procesos de autoevaluación con fines de acreditación en alta calidad nacional e internacional.			</a:t>
            </a:r>
            <a:endParaRPr lang="es-CO" sz="2100" dirty="0" smtClean="0">
              <a:latin typeface="Arial Narrow" panose="020B0606020202030204" pitchFamily="34" charset="0"/>
            </a:endParaRPr>
          </a:p>
          <a:p>
            <a:pPr marL="285750" lvl="0" indent="-285750" algn="just">
              <a:buFontTx/>
              <a:buChar char="-"/>
            </a:pPr>
            <a:endParaRPr lang="es-CO" sz="2100" dirty="0">
              <a:latin typeface="Arial Narrow" panose="020B0606020202030204" pitchFamily="34" charset="0"/>
            </a:endParaRPr>
          </a:p>
          <a:p>
            <a:pPr marL="285750" lvl="0" indent="-285750" algn="just">
              <a:buFontTx/>
              <a:buChar char="-"/>
            </a:pPr>
            <a:r>
              <a:rPr lang="es-CO" sz="2100" dirty="0" smtClean="0">
                <a:latin typeface="Arial Narrow" panose="020B0606020202030204" pitchFamily="34" charset="0"/>
              </a:rPr>
              <a:t>Realizar </a:t>
            </a:r>
            <a:r>
              <a:rPr lang="es-CO" sz="2100" dirty="0">
                <a:latin typeface="Arial Narrow" panose="020B0606020202030204" pitchFamily="34" charset="0"/>
              </a:rPr>
              <a:t>seguimiento y ajustes a las etapas del proceso de autoevaluación de acuerdo a cambios en la reglamentación nacional, internacional o institucional				</a:t>
            </a:r>
            <a:endParaRPr lang="es-CO" sz="2100" dirty="0" smtClean="0">
              <a:latin typeface="Arial Narrow" panose="020B0606020202030204" pitchFamily="34" charset="0"/>
            </a:endParaRPr>
          </a:p>
          <a:p>
            <a:pPr marL="285750" lvl="0" indent="-285750" algn="just">
              <a:buFontTx/>
              <a:buChar char="-"/>
            </a:pPr>
            <a:endParaRPr lang="es-CO" sz="2100" dirty="0">
              <a:latin typeface="Arial Narrow" panose="020B0606020202030204" pitchFamily="34" charset="0"/>
            </a:endParaRPr>
          </a:p>
          <a:p>
            <a:pPr marL="285750" lvl="0" indent="-285750" algn="just">
              <a:buFontTx/>
              <a:buChar char="-"/>
            </a:pPr>
            <a:r>
              <a:rPr lang="es-CO" sz="2100" dirty="0" smtClean="0">
                <a:latin typeface="Arial Narrow" panose="020B0606020202030204" pitchFamily="34" charset="0"/>
              </a:rPr>
              <a:t>Realizar </a:t>
            </a:r>
            <a:r>
              <a:rPr lang="es-CO" sz="2100" dirty="0">
                <a:latin typeface="Arial Narrow" panose="020B0606020202030204" pitchFamily="34" charset="0"/>
              </a:rPr>
              <a:t>acompañamiento en el proceso de autoevaluación con fines de acreditación institucional</a:t>
            </a:r>
            <a:r>
              <a:rPr lang="es-CO" sz="2100" dirty="0"/>
              <a:t>	</a:t>
            </a:r>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3579" y="4861802"/>
            <a:ext cx="1052554" cy="1022927"/>
          </a:xfrm>
          <a:prstGeom prst="rect">
            <a:avLst/>
          </a:prstGeom>
        </p:spPr>
      </p:pic>
      <p:sp>
        <p:nvSpPr>
          <p:cNvPr id="9" name="Rectángulo 8"/>
          <p:cNvSpPr/>
          <p:nvPr/>
        </p:nvSpPr>
        <p:spPr>
          <a:xfrm rot="16200000">
            <a:off x="-1076601" y="3531734"/>
            <a:ext cx="2614870"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02. Evaluación y aseguramiento de la calidad</a:t>
            </a:r>
            <a:endParaRPr lang="es-CO" sz="800" dirty="0">
              <a:solidFill>
                <a:schemeClr val="bg1">
                  <a:lumMod val="50000"/>
                </a:schemeClr>
              </a:solidFill>
              <a:latin typeface="Arial Rounded MT Bold" panose="020F0704030504030204" pitchFamily="34" charset="0"/>
            </a:endParaRPr>
          </a:p>
          <a:p>
            <a:pPr algn="ct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12575576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6E8F9C17-DF16-4503-A23D-C04985936785}"/>
              </a:ext>
            </a:extLst>
          </p:cNvPr>
          <p:cNvSpPr txBox="1">
            <a:spLocks/>
          </p:cNvSpPr>
          <p:nvPr/>
        </p:nvSpPr>
        <p:spPr>
          <a:xfrm>
            <a:off x="2312894" y="226313"/>
            <a:ext cx="7317441"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pPr algn="ctr"/>
            <a:r>
              <a:rPr lang="es-CO" sz="3600" dirty="0" smtClean="0">
                <a:solidFill>
                  <a:srgbClr val="CC3300"/>
                </a:solidFill>
                <a:effectLst>
                  <a:outerShdw blurRad="38100" dist="38100" dir="2700000" algn="tl">
                    <a:srgbClr val="000000">
                      <a:alpha val="43137"/>
                    </a:srgbClr>
                  </a:outerShdw>
                </a:effectLst>
              </a:rPr>
              <a:t>Planes operativos</a:t>
            </a:r>
            <a:endParaRPr lang="es-CO" sz="3600" dirty="0">
              <a:solidFill>
                <a:srgbClr val="CC3300"/>
              </a:solidFill>
              <a:effectLst>
                <a:outerShdw blurRad="38100" dist="38100" dir="2700000" algn="tl">
                  <a:srgbClr val="000000">
                    <a:alpha val="43137"/>
                  </a:srgbClr>
                </a:outerShdw>
              </a:effectLst>
            </a:endParaRPr>
          </a:p>
        </p:txBody>
      </p:sp>
      <p:graphicFrame>
        <p:nvGraphicFramePr>
          <p:cNvPr id="9" name="Tabla 8"/>
          <p:cNvGraphicFramePr>
            <a:graphicFrameLocks noGrp="1"/>
          </p:cNvGraphicFramePr>
          <p:nvPr>
            <p:extLst>
              <p:ext uri="{D42A27DB-BD31-4B8C-83A1-F6EECF244321}">
                <p14:modId xmlns:p14="http://schemas.microsoft.com/office/powerpoint/2010/main" val="3184242242"/>
              </p:ext>
            </p:extLst>
          </p:nvPr>
        </p:nvGraphicFramePr>
        <p:xfrm>
          <a:off x="1245374" y="1140199"/>
          <a:ext cx="9144719" cy="5578792"/>
        </p:xfrm>
        <a:graphic>
          <a:graphicData uri="http://schemas.openxmlformats.org/drawingml/2006/table">
            <a:tbl>
              <a:tblPr firstRow="1" firstCol="1" bandRow="1"/>
              <a:tblGrid>
                <a:gridCol w="2981157">
                  <a:extLst>
                    <a:ext uri="{9D8B030D-6E8A-4147-A177-3AD203B41FA5}">
                      <a16:colId xmlns:a16="http://schemas.microsoft.com/office/drawing/2014/main" val="622973615"/>
                    </a:ext>
                  </a:extLst>
                </a:gridCol>
                <a:gridCol w="6163562">
                  <a:extLst>
                    <a:ext uri="{9D8B030D-6E8A-4147-A177-3AD203B41FA5}">
                      <a16:colId xmlns:a16="http://schemas.microsoft.com/office/drawing/2014/main" val="2008709917"/>
                    </a:ext>
                  </a:extLst>
                </a:gridCol>
              </a:tblGrid>
              <a:tr h="33717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0"/>
                        </a:spcAft>
                      </a:pPr>
                      <a:r>
                        <a:rPr lang="es-CO" sz="2000" b="1" dirty="0" smtClean="0">
                          <a:solidFill>
                            <a:schemeClr val="tx1"/>
                          </a:solidFill>
                          <a:effectLst/>
                        </a:rPr>
                        <a:t>Plan operativo</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DBD"/>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0"/>
                        </a:spcAft>
                      </a:pPr>
                      <a:r>
                        <a:rPr lang="es-CO" sz="2000" b="1" dirty="0" smtClean="0">
                          <a:solidFill>
                            <a:schemeClr val="tx1"/>
                          </a:solidFill>
                          <a:effectLst/>
                        </a:rPr>
                        <a:t>Acciones</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DBD"/>
                    </a:solidFill>
                  </a:tcPr>
                </a:tc>
                <a:extLst>
                  <a:ext uri="{0D108BD9-81ED-4DB2-BD59-A6C34878D82A}">
                    <a16:rowId xmlns:a16="http://schemas.microsoft.com/office/drawing/2014/main" val="3686363448"/>
                  </a:ext>
                </a:extLst>
              </a:tr>
              <a:tr h="147733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0"/>
                        </a:spcAft>
                      </a:pPr>
                      <a:r>
                        <a:rPr lang="es-CO" sz="1600" b="1" kern="1200" dirty="0" smtClean="0">
                          <a:solidFill>
                            <a:schemeClr val="tx1"/>
                          </a:solidFill>
                          <a:effectLst/>
                          <a:latin typeface="+mn-lt"/>
                          <a:ea typeface="+mn-ea"/>
                          <a:cs typeface="+mn-cs"/>
                        </a:rPr>
                        <a:t>Coordinación general de los procesos de autoevaluación con fines de acreditación de programas de pregrado y posgrado</a:t>
                      </a:r>
                      <a:endParaRPr lang="es-CO" sz="1600" b="1" kern="1200" dirty="0">
                        <a:solidFill>
                          <a:schemeClr val="tx1"/>
                        </a:solidFill>
                        <a:effectLst/>
                        <a:latin typeface="+mn-lt"/>
                        <a:ea typeface="+mn-ea"/>
                        <a:cs typeface="+mn-cs"/>
                      </a:endParaRPr>
                    </a:p>
                  </a:txBody>
                  <a:tcPr marL="32592" marR="32592"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DBD"/>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179388" marR="0" lvl="1" indent="0" algn="just" defTabSz="914400" rtl="0" eaLnBrk="1" fontAlgn="auto" latinLnBrk="0" hangingPunct="1">
                        <a:lnSpc>
                          <a:spcPct val="107000"/>
                        </a:lnSpc>
                        <a:spcBef>
                          <a:spcPts val="0"/>
                        </a:spcBef>
                        <a:spcAft>
                          <a:spcPts val="0"/>
                        </a:spcAft>
                        <a:buClrTx/>
                        <a:buSzTx/>
                        <a:buFontTx/>
                        <a:buNone/>
                        <a:tabLst/>
                        <a:defRPr/>
                      </a:pPr>
                      <a:r>
                        <a:rPr lang="es-CO" sz="1300" kern="1200" dirty="0" smtClean="0">
                          <a:solidFill>
                            <a:schemeClr val="tx1"/>
                          </a:solidFill>
                          <a:effectLst/>
                          <a:latin typeface="Arial Narrow" panose="020B0606020202030204" pitchFamily="34" charset="0"/>
                          <a:ea typeface="+mn-ea"/>
                          <a:cs typeface="+mn-cs"/>
                        </a:rPr>
                        <a:t>En este plan operativo se realiza acompañamiento a los programas de pregrado y posgrado que se encuentren en proceso de autoevaluación con fines de acreditación.	</a:t>
                      </a:r>
                      <a:endParaRPr lang="es-CO" sz="1300" kern="1200" dirty="0">
                        <a:solidFill>
                          <a:schemeClr val="tx1"/>
                        </a:solidFill>
                        <a:effectLst/>
                        <a:latin typeface="Arial Narrow" panose="020B0606020202030204" pitchFamily="34" charset="0"/>
                        <a:ea typeface="+mn-ea"/>
                        <a:cs typeface="+mn-cs"/>
                      </a:endParaRPr>
                    </a:p>
                  </a:txBody>
                  <a:tcPr marL="32592" marR="32592"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BF4EB"/>
                    </a:solidFill>
                  </a:tcPr>
                </a:tc>
                <a:extLst>
                  <a:ext uri="{0D108BD9-81ED-4DB2-BD59-A6C34878D82A}">
                    <a16:rowId xmlns:a16="http://schemas.microsoft.com/office/drawing/2014/main" val="3877856177"/>
                  </a:ext>
                </a:extLst>
              </a:tr>
              <a:tr h="1955830">
                <a:tc>
                  <a:txBody>
                    <a:bodyPr/>
                    <a:lstStyle/>
                    <a:p>
                      <a:pPr algn="ctr">
                        <a:lnSpc>
                          <a:spcPct val="107000"/>
                        </a:lnSpc>
                        <a:spcAft>
                          <a:spcPts val="0"/>
                        </a:spcAft>
                      </a:pPr>
                      <a:r>
                        <a:rPr lang="es-CO" sz="1600" b="1" kern="1200" dirty="0" smtClean="0">
                          <a:solidFill>
                            <a:schemeClr val="tx1"/>
                          </a:solidFill>
                          <a:effectLst/>
                          <a:latin typeface="+mn-lt"/>
                          <a:ea typeface="+mn-ea"/>
                          <a:cs typeface="+mn-cs"/>
                        </a:rPr>
                        <a:t>Coordinación técnica del proceso de Acreditación Institucional</a:t>
                      </a:r>
                      <a:endParaRPr lang="es-CO" sz="1100" b="1" dirty="0">
                        <a:solidFill>
                          <a:srgbClr val="4B731F"/>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2592" marR="32592"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DBD"/>
                    </a:solidFill>
                  </a:tcPr>
                </a:tc>
                <a:tc>
                  <a:txBody>
                    <a:bodyPr/>
                    <a:lstStyle/>
                    <a:p>
                      <a:pPr marL="179388" lvl="0" indent="0" algn="just"/>
                      <a:r>
                        <a:rPr lang="es-CO" sz="1300" kern="1200" dirty="0" smtClean="0">
                          <a:solidFill>
                            <a:schemeClr val="tx1"/>
                          </a:solidFill>
                          <a:effectLst/>
                          <a:latin typeface="Arial Narrow" panose="020B0606020202030204" pitchFamily="34" charset="0"/>
                          <a:ea typeface="+mn-ea"/>
                          <a:cs typeface="+mn-cs"/>
                        </a:rPr>
                        <a:t>Mediante este plan operativo se desarrollan estrategias orientadas a brindar soporte técnico a los procesos de acreditación institucional y acreditación internacional, mediante:</a:t>
                      </a:r>
                    </a:p>
                    <a:p>
                      <a:pPr algn="just"/>
                      <a:r>
                        <a:rPr lang="es-CO" sz="1300" kern="1200" dirty="0" smtClean="0">
                          <a:solidFill>
                            <a:schemeClr val="tx1"/>
                          </a:solidFill>
                          <a:effectLst/>
                          <a:latin typeface="Arial Narrow" panose="020B0606020202030204" pitchFamily="34" charset="0"/>
                          <a:ea typeface="+mn-ea"/>
                          <a:cs typeface="+mn-cs"/>
                        </a:rPr>
                        <a:t> </a:t>
                      </a:r>
                    </a:p>
                    <a:p>
                      <a:pPr marL="742950" lvl="1" indent="-285750">
                        <a:buFont typeface="Wingdings" panose="05000000000000000000" pitchFamily="2" charset="2"/>
                        <a:buChar char="ü"/>
                      </a:pPr>
                      <a:r>
                        <a:rPr lang="es-CO" sz="1300" kern="1200" dirty="0" smtClean="0">
                          <a:solidFill>
                            <a:schemeClr val="tx1"/>
                          </a:solidFill>
                          <a:effectLst/>
                          <a:latin typeface="Arial Narrow" panose="020B0606020202030204" pitchFamily="34" charset="0"/>
                          <a:ea typeface="+mn-ea"/>
                          <a:cs typeface="+mn-cs"/>
                        </a:rPr>
                        <a:t>Implementación de la estrategia transversal de comunicaciones.	</a:t>
                      </a:r>
                    </a:p>
                    <a:p>
                      <a:pPr marL="742950" lvl="1" indent="-285750">
                        <a:buFont typeface="Wingdings" panose="05000000000000000000" pitchFamily="2" charset="2"/>
                        <a:buChar char="ü"/>
                      </a:pPr>
                      <a:r>
                        <a:rPr lang="es-CO" sz="1300" kern="1200" dirty="0" smtClean="0">
                          <a:solidFill>
                            <a:schemeClr val="tx1"/>
                          </a:solidFill>
                          <a:effectLst/>
                          <a:latin typeface="Arial Narrow" panose="020B0606020202030204" pitchFamily="34" charset="0"/>
                          <a:ea typeface="+mn-ea"/>
                          <a:cs typeface="+mn-cs"/>
                        </a:rPr>
                        <a:t>Revisión y actualización de los indicadores (características) del Plan de Mejoramiento Institucional de acuerdo a la normatividad vigente.	</a:t>
                      </a:r>
                    </a:p>
                    <a:p>
                      <a:pPr marL="742950" lvl="1" indent="-285750">
                        <a:buFont typeface="Wingdings" panose="05000000000000000000" pitchFamily="2" charset="2"/>
                        <a:buChar char="ü"/>
                      </a:pPr>
                      <a:r>
                        <a:rPr lang="es-CO" sz="1300" kern="1200" dirty="0" smtClean="0">
                          <a:solidFill>
                            <a:schemeClr val="tx1"/>
                          </a:solidFill>
                          <a:effectLst/>
                          <a:latin typeface="Arial Narrow" panose="020B0606020202030204" pitchFamily="34" charset="0"/>
                          <a:ea typeface="+mn-ea"/>
                          <a:cs typeface="+mn-cs"/>
                        </a:rPr>
                        <a:t>Implementación del Sistema de Seguimiento al Plan de Mejoramiento Institucional - PMI.</a:t>
                      </a:r>
                    </a:p>
                    <a:p>
                      <a:pPr marL="742950" lvl="1" indent="-285750">
                        <a:buFont typeface="Wingdings" panose="05000000000000000000" pitchFamily="2" charset="2"/>
                        <a:buChar char="ü"/>
                      </a:pPr>
                      <a:r>
                        <a:rPr lang="es-CO" sz="1300" kern="1200" dirty="0" smtClean="0">
                          <a:solidFill>
                            <a:schemeClr val="tx1"/>
                          </a:solidFill>
                          <a:effectLst/>
                          <a:latin typeface="Arial Narrow" panose="020B0606020202030204" pitchFamily="34" charset="0"/>
                          <a:ea typeface="+mn-ea"/>
                          <a:cs typeface="+mn-cs"/>
                        </a:rPr>
                        <a:t>Diseño e implementación del Sistema de Seguimiento al Plan de Mejoramiento Internacional Institucional. 	</a:t>
                      </a:r>
                    </a:p>
                    <a:p>
                      <a:pPr marL="742950" lvl="1" indent="-285750">
                        <a:buFont typeface="Wingdings" panose="05000000000000000000" pitchFamily="2" charset="2"/>
                        <a:buChar char="ü"/>
                      </a:pPr>
                      <a:r>
                        <a:rPr lang="es-CO" sz="1300" kern="1200" dirty="0" smtClean="0">
                          <a:solidFill>
                            <a:schemeClr val="tx1"/>
                          </a:solidFill>
                          <a:effectLst/>
                          <a:latin typeface="Arial Narrow" panose="020B0606020202030204" pitchFamily="34" charset="0"/>
                          <a:ea typeface="+mn-ea"/>
                          <a:cs typeface="+mn-cs"/>
                        </a:rPr>
                        <a:t>Informe de seguimiento al Plan de Mejoramiento Institucional - PMI 	Informe de seguimiento al Plan de Mejoramiento Institucional - PMI </a:t>
                      </a:r>
                    </a:p>
                    <a:p>
                      <a:pPr marL="742950" lvl="1" indent="-285750">
                        <a:buFont typeface="Wingdings" panose="05000000000000000000" pitchFamily="2" charset="2"/>
                        <a:buChar char="ü"/>
                      </a:pPr>
                      <a:r>
                        <a:rPr lang="es-CO" sz="1300" kern="1200" dirty="0" smtClean="0">
                          <a:solidFill>
                            <a:schemeClr val="tx1"/>
                          </a:solidFill>
                          <a:effectLst/>
                          <a:latin typeface="Arial Narrow" panose="020B0606020202030204" pitchFamily="34" charset="0"/>
                          <a:ea typeface="+mn-ea"/>
                          <a:cs typeface="+mn-cs"/>
                        </a:rPr>
                        <a:t>Informe de seguimiento al Plan de Mejoramiento Internacional Institucional - PMII	Informe de seguimiento al Plan de Mejoramiento Internacional Institucional – PMII</a:t>
                      </a:r>
                    </a:p>
                    <a:p>
                      <a:pPr marL="742950" lvl="1" indent="-285750">
                        <a:buFont typeface="Wingdings" panose="05000000000000000000" pitchFamily="2" charset="2"/>
                        <a:buChar char="ü"/>
                      </a:pPr>
                      <a:r>
                        <a:rPr lang="es-CO" sz="1300" kern="1200" dirty="0" smtClean="0">
                          <a:solidFill>
                            <a:schemeClr val="tx1"/>
                          </a:solidFill>
                          <a:effectLst/>
                          <a:latin typeface="Arial Narrow" panose="020B0606020202030204" pitchFamily="34" charset="0"/>
                          <a:ea typeface="+mn-ea"/>
                          <a:cs typeface="+mn-cs"/>
                        </a:rPr>
                        <a:t>Actualización de la Matriz de Análisis de indicadores para la articulación del PMI – PMII</a:t>
                      </a:r>
                    </a:p>
                    <a:p>
                      <a:pPr marL="742950" lvl="1" indent="-285750">
                        <a:buFont typeface="Wingdings" panose="05000000000000000000" pitchFamily="2" charset="2"/>
                        <a:buChar char="ü"/>
                      </a:pPr>
                      <a:r>
                        <a:rPr lang="es-CO" sz="1300" kern="1200" dirty="0" smtClean="0">
                          <a:solidFill>
                            <a:schemeClr val="tx1"/>
                          </a:solidFill>
                          <a:effectLst/>
                          <a:latin typeface="Arial Narrow" panose="020B0606020202030204" pitchFamily="34" charset="0"/>
                          <a:ea typeface="+mn-ea"/>
                          <a:cs typeface="+mn-cs"/>
                        </a:rPr>
                        <a:t>Actualización de la Matriz de Análisis de indicadores para la articulación del PMI - PMII </a:t>
                      </a:r>
                    </a:p>
                    <a:p>
                      <a:pPr marL="742950" lvl="1" indent="-285750">
                        <a:buFont typeface="Wingdings" panose="05000000000000000000" pitchFamily="2" charset="2"/>
                        <a:buChar char="ü"/>
                      </a:pPr>
                      <a:r>
                        <a:rPr lang="es-CO" sz="1300" kern="1200" dirty="0" smtClean="0">
                          <a:solidFill>
                            <a:schemeClr val="tx1"/>
                          </a:solidFill>
                          <a:effectLst/>
                          <a:latin typeface="Arial Narrow" panose="020B0606020202030204" pitchFamily="34" charset="0"/>
                          <a:ea typeface="+mn-ea"/>
                          <a:cs typeface="+mn-cs"/>
                        </a:rPr>
                        <a:t>Identificación de acciones de mejora de programas académicos que permitan identificar pautas para las acciones de mejora institucionales	Identificación de acciones de mejora de programas académicos que permitan identificar pautas para las acciones de mejora institucionales</a:t>
                      </a:r>
                      <a:endParaRPr lang="es-CO" sz="1300" kern="1200" dirty="0">
                        <a:solidFill>
                          <a:schemeClr val="tx1"/>
                        </a:solidFill>
                        <a:effectLst/>
                        <a:latin typeface="Arial Narrow" panose="020B0606020202030204" pitchFamily="34" charset="0"/>
                        <a:ea typeface="+mn-ea"/>
                        <a:cs typeface="+mn-cs"/>
                      </a:endParaRPr>
                    </a:p>
                  </a:txBody>
                  <a:tcPr marL="32592" marR="32592"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BF4EB"/>
                    </a:solidFill>
                  </a:tcPr>
                </a:tc>
                <a:extLst>
                  <a:ext uri="{0D108BD9-81ED-4DB2-BD59-A6C34878D82A}">
                    <a16:rowId xmlns:a16="http://schemas.microsoft.com/office/drawing/2014/main" val="3052261607"/>
                  </a:ext>
                </a:extLst>
              </a:tr>
            </a:tbl>
          </a:graphicData>
        </a:graphic>
      </p:graphicFrame>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3579" y="4861802"/>
            <a:ext cx="1052554" cy="1022927"/>
          </a:xfrm>
          <a:prstGeom prst="rect">
            <a:avLst/>
          </a:prstGeom>
        </p:spPr>
      </p:pic>
      <p:sp>
        <p:nvSpPr>
          <p:cNvPr id="7" name="Rectángulo 6"/>
          <p:cNvSpPr/>
          <p:nvPr/>
        </p:nvSpPr>
        <p:spPr>
          <a:xfrm rot="16200000">
            <a:off x="-1076601" y="3531734"/>
            <a:ext cx="2614870"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02. Evaluación y aseguramiento de la calidad</a:t>
            </a:r>
            <a:endParaRPr lang="es-CO" sz="800" dirty="0">
              <a:solidFill>
                <a:schemeClr val="bg1">
                  <a:lumMod val="50000"/>
                </a:schemeClr>
              </a:solidFill>
              <a:latin typeface="Arial Rounded MT Bold" panose="020F0704030504030204" pitchFamily="34" charset="0"/>
            </a:endParaRPr>
          </a:p>
          <a:p>
            <a:pPr algn="ct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31987286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86E23B3A-2FD3-4FB4-8F91-E9FFED48E944}"/>
              </a:ext>
            </a:extLst>
          </p:cNvPr>
          <p:cNvSpPr txBox="1">
            <a:spLocks/>
          </p:cNvSpPr>
          <p:nvPr/>
        </p:nvSpPr>
        <p:spPr>
          <a:xfrm>
            <a:off x="3052941" y="2147692"/>
            <a:ext cx="5888891" cy="1092404"/>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chemeClr val="tx1"/>
                </a:solidFill>
                <a:latin typeface="Myriad Pro" panose="020B0503030403020204" pitchFamily="34" charset="0"/>
                <a:ea typeface="+mj-ea"/>
                <a:cs typeface="+mj-cs"/>
              </a:defRPr>
            </a:lvl1pPr>
          </a:lstStyle>
          <a:p>
            <a:pPr algn="ctr"/>
            <a:r>
              <a:rPr lang="es-ES" sz="7200" dirty="0">
                <a:solidFill>
                  <a:schemeClr val="accent1">
                    <a:lumMod val="50000"/>
                  </a:schemeClr>
                </a:solidFill>
                <a:effectLst>
                  <a:outerShdw blurRad="38100" dist="38100" dir="2700000" algn="tl">
                    <a:srgbClr val="000000">
                      <a:alpha val="43137"/>
                    </a:srgbClr>
                  </a:outerShdw>
                </a:effectLst>
                <a:latin typeface="Arial Rounded MT Bold" panose="020F0704030504030204" pitchFamily="34" charset="0"/>
              </a:rPr>
              <a:t>¡GRACIAS!</a:t>
            </a: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39098" y="3975202"/>
            <a:ext cx="2513802" cy="2443044"/>
          </a:xfrm>
          <a:prstGeom prst="rect">
            <a:avLst/>
          </a:prstGeom>
        </p:spPr>
      </p:pic>
    </p:spTree>
    <p:extLst>
      <p:ext uri="{BB962C8B-B14F-4D97-AF65-F5344CB8AC3E}">
        <p14:creationId xmlns:p14="http://schemas.microsoft.com/office/powerpoint/2010/main" val="282632582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Verde azulado">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6309</TotalTime>
  <Words>1102</Words>
  <Application>Microsoft Office PowerPoint</Application>
  <PresentationFormat>Panorámica</PresentationFormat>
  <Paragraphs>98</Paragraphs>
  <Slides>7</Slides>
  <Notes>0</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7</vt:i4>
      </vt:variant>
    </vt:vector>
  </HeadingPairs>
  <TitlesOfParts>
    <vt:vector size="19" baseType="lpstr">
      <vt:lpstr>SimSun</vt:lpstr>
      <vt:lpstr>Arial</vt:lpstr>
      <vt:lpstr>Arial Narrow</vt:lpstr>
      <vt:lpstr>Arial Rounded MT Bold</vt:lpstr>
      <vt:lpstr>Asap Medium</vt:lpstr>
      <vt:lpstr>Calibri</vt:lpstr>
      <vt:lpstr>Calibri Light</vt:lpstr>
      <vt:lpstr>Khmer UI</vt:lpstr>
      <vt:lpstr>Open Sans Light</vt:lpstr>
      <vt:lpstr>Times New Roman</vt:lpstr>
      <vt:lpstr>Wingdings</vt:lpstr>
      <vt:lpstr>Tema de Office</vt:lpstr>
      <vt:lpstr>Presentación de PowerPoint</vt:lpstr>
      <vt:lpstr>Información general del proyecto</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UTP</dc:creator>
  <cp:lastModifiedBy>julian andrés valencia quintero</cp:lastModifiedBy>
  <cp:revision>726</cp:revision>
  <cp:lastPrinted>2017-05-16T14:27:28Z</cp:lastPrinted>
  <dcterms:created xsi:type="dcterms:W3CDTF">2017-03-06T22:18:18Z</dcterms:created>
  <dcterms:modified xsi:type="dcterms:W3CDTF">2026-03-05T16:21:51Z</dcterms:modified>
</cp:coreProperties>
</file>