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24" r:id="rId4"/>
    <p:sldId id="1119" r:id="rId5"/>
    <p:sldId id="1120" r:id="rId6"/>
    <p:sldId id="1121"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EF4"/>
    <a:srgbClr val="E0C2DA"/>
    <a:srgbClr val="D8B2D0"/>
    <a:srgbClr val="562C4D"/>
    <a:srgbClr val="C70517"/>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9/03/2026</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9/03/2026</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283359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9/03/2026</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9/03/2026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9/03/2026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9/03/2026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9/03/2026</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9/03/2026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9/03/2026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9/03/2026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9/03/2026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9/03/2026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9/03/2026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9/03/2026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9/03/2026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9/03/2026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1977323" y="3478737"/>
            <a:ext cx="4447712"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 </a:t>
            </a:r>
            <a:r>
              <a:rPr lang="es-CO" sz="2400" b="0" dirty="0" smtClean="0">
                <a:solidFill>
                  <a:schemeClr val="bg1"/>
                </a:solidFill>
              </a:rPr>
              <a:t>Implementación </a:t>
            </a:r>
            <a:r>
              <a:rPr lang="es-CO" sz="2400" b="0" dirty="0">
                <a:solidFill>
                  <a:schemeClr val="bg1"/>
                </a:solidFill>
              </a:rPr>
              <a:t>del Centro de Desarrollo Tecnológico con Enfoque en Agroindustria para el Departamento De Risaralda</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Creación, gestión y transferencia del conocimiento</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20</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3" name="Imagen 2"/>
          <p:cNvPicPr>
            <a:picLocks noChangeAspect="1"/>
          </p:cNvPicPr>
          <p:nvPr/>
        </p:nvPicPr>
        <p:blipFill>
          <a:blip r:embed="rId4"/>
          <a:stretch>
            <a:fillRect/>
          </a:stretch>
        </p:blipFill>
        <p:spPr>
          <a:xfrm>
            <a:off x="3048287" y="5570843"/>
            <a:ext cx="1703008" cy="1287157"/>
          </a:xfrm>
          <a:prstGeom prst="rect">
            <a:avLst/>
          </a:prstGeom>
        </p:spPr>
      </p:pic>
      <p:pic>
        <p:nvPicPr>
          <p:cNvPr id="15" name="Imagen 14"/>
          <p:cNvPicPr/>
          <p:nvPr/>
        </p:nvPicPr>
        <p:blipFill>
          <a:blip r:embed="rId5" cstate="print">
            <a:extLst>
              <a:ext uri="{28A0092B-C50C-407E-A947-70E740481C1C}">
                <a14:useLocalDpi xmlns:a14="http://schemas.microsoft.com/office/drawing/2010/main" val="0"/>
              </a:ext>
            </a:extLst>
          </a:blip>
          <a:stretch>
            <a:fillRect/>
          </a:stretch>
        </p:blipFill>
        <p:spPr>
          <a:xfrm>
            <a:off x="6281599" y="2814924"/>
            <a:ext cx="4954681" cy="3331509"/>
          </a:xfrm>
          <a:prstGeom prst="teardrop">
            <a:avLst/>
          </a:prstGeom>
        </p:spPr>
      </p:pic>
    </p:spTree>
    <p:extLst>
      <p:ext uri="{BB962C8B-B14F-4D97-AF65-F5344CB8AC3E}">
        <p14:creationId xmlns:p14="http://schemas.microsoft.com/office/powerpoint/2010/main" val="17806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62C4D"/>
                </a:solidFill>
                <a:effectLst>
                  <a:outerShdw blurRad="38100" dist="38100" dir="2700000" algn="tl">
                    <a:srgbClr val="000000">
                      <a:alpha val="43137"/>
                    </a:srgbClr>
                  </a:outerShdw>
                </a:effectLst>
              </a:rPr>
              <a:t>Información general del proyecto</a:t>
            </a:r>
            <a:endParaRPr lang="en-US" sz="3600" dirty="0">
              <a:solidFill>
                <a:srgbClr val="562C4D"/>
              </a:solidFill>
              <a:effectLst>
                <a:outerShdw blurRad="38100" dist="38100" dir="2700000" algn="tl">
                  <a:srgbClr val="000000">
                    <a:alpha val="43137"/>
                  </a:srgbClr>
                </a:outerShdw>
              </a:effectLst>
            </a:endParaRPr>
          </a:p>
        </p:txBody>
      </p:sp>
      <p:sp>
        <p:nvSpPr>
          <p:cNvPr id="5" name="Rectángulo 4"/>
          <p:cNvSpPr/>
          <p:nvPr/>
        </p:nvSpPr>
        <p:spPr>
          <a:xfrm rot="16200000">
            <a:off x="-1148307" y="3525381"/>
            <a:ext cx="2886639"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20. </a:t>
            </a:r>
            <a:r>
              <a:rPr lang="es-CO" sz="800" dirty="0">
                <a:solidFill>
                  <a:schemeClr val="bg1">
                    <a:lumMod val="50000"/>
                  </a:schemeClr>
                </a:solidFill>
                <a:latin typeface="Arial Rounded MT Bold" panose="020F0704030504030204" pitchFamily="34" charset="0"/>
              </a:rPr>
              <a:t>Implementación del Centro de Desarrollo Tecnológico con Enfoque en Agroindustria para el Departamento De Risaralda</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224507168"/>
              </p:ext>
            </p:extLst>
          </p:nvPr>
        </p:nvGraphicFramePr>
        <p:xfrm>
          <a:off x="1420112" y="982476"/>
          <a:ext cx="9014806" cy="5820311"/>
        </p:xfrm>
        <a:graphic>
          <a:graphicData uri="http://schemas.openxmlformats.org/drawingml/2006/table">
            <a:tbl>
              <a:tblPr firstRow="1" firstCol="1" bandRow="1"/>
              <a:tblGrid>
                <a:gridCol w="2336100">
                  <a:extLst>
                    <a:ext uri="{9D8B030D-6E8A-4147-A177-3AD203B41FA5}">
                      <a16:colId xmlns:a16="http://schemas.microsoft.com/office/drawing/2014/main" val="2023633424"/>
                    </a:ext>
                  </a:extLst>
                </a:gridCol>
                <a:gridCol w="6678706">
                  <a:extLst>
                    <a:ext uri="{9D8B030D-6E8A-4147-A177-3AD203B41FA5}">
                      <a16:colId xmlns:a16="http://schemas.microsoft.com/office/drawing/2014/main" val="1747813293"/>
                    </a:ext>
                  </a:extLst>
                </a:gridCol>
              </a:tblGrid>
              <a:tr h="10087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CGT - 20)</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236053"/>
                  </a:ext>
                </a:extLst>
              </a:tr>
              <a:tr h="10087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Rectoría</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650849"/>
                  </a:ext>
                </a:extLst>
              </a:tr>
              <a:tr h="10087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Creación, Gestión y Transferencia del conocimiento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574825"/>
                  </a:ext>
                </a:extLst>
              </a:tr>
              <a:tr h="10087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Mauricio Holguín </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937332"/>
                  </a:ext>
                </a:extLst>
              </a:tr>
              <a:tr h="28743">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del conocimiento, innovación y emprendimiento con impacto en la sociedad y reconocimiento nacional e internacional</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488349"/>
                  </a:ext>
                </a:extLst>
              </a:tr>
              <a:tr h="100879">
                <a:tc rowSpan="2">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Investigación e Innovación</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881199"/>
                  </a:ext>
                </a:extLst>
              </a:tr>
              <a:tr h="100879">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750972"/>
                  </a:ext>
                </a:extLst>
              </a:tr>
              <a:tr h="100879">
                <a:tc rowSpan="4">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Estudiantes</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8585548"/>
                  </a:ext>
                </a:extLst>
              </a:tr>
              <a:tr h="100879">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5620504"/>
                  </a:ext>
                </a:extLst>
              </a:tr>
              <a:tr h="10087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1261571"/>
                  </a:ext>
                </a:extLst>
              </a:tr>
              <a:tr h="10087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9471376"/>
                  </a:ext>
                </a:extLst>
              </a:tr>
              <a:tr h="100879">
                <a:tc rowSpan="6">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1. Política y estrategia</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5901046"/>
                  </a:ext>
                </a:extLst>
              </a:tr>
              <a:tr h="10087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2. Organización, financiación y alianzas</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3549621"/>
                  </a:ext>
                </a:extLst>
              </a:tr>
              <a:tr h="10087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3. Recursos Humanos.</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4912576"/>
                  </a:ext>
                </a:extLst>
              </a:tr>
              <a:tr h="10087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4. Recursos materiales y servicios</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0543502"/>
                  </a:ext>
                </a:extLst>
              </a:tr>
              <a:tr h="10087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6. Investigación y transferencia</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6071559"/>
                  </a:ext>
                </a:extLst>
              </a:tr>
              <a:tr h="10087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08757"/>
                  </a:ext>
                </a:extLst>
              </a:tr>
              <a:tr h="177927">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Vicerrectoría de Investigación, Innovación y Extensión, Oficina de Planeación y Facultad de Ciencias Agrarias y Agroindustria</a:t>
                      </a:r>
                      <a:endParaRPr lang="es-CO" sz="1050" dirty="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462531"/>
                  </a:ext>
                </a:extLst>
              </a:tr>
              <a:tr h="56910">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Gobernación de Risaralda, SENA</a:t>
                      </a:r>
                      <a:endParaRPr lang="es-CO" sz="1050" dirty="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891727"/>
                  </a:ext>
                </a:extLst>
              </a:tr>
              <a:tr h="100879">
                <a:tc rowSpan="5">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629043"/>
                  </a:ext>
                </a:extLst>
              </a:tr>
              <a:tr h="2017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228631"/>
                  </a:ext>
                </a:extLst>
              </a:tr>
              <a:tr h="59091">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Gestión del conocimiento, innovación y emprendimiento con impacto en la sociedad y reconocimiento nacional e internacional</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25862"/>
                  </a:ext>
                </a:extLst>
              </a:tr>
              <a:tr h="10087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Articulación interna para la gestión del contexto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99779"/>
                  </a:ext>
                </a:extLst>
              </a:tr>
              <a:tr h="2017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568721"/>
                  </a:ext>
                </a:extLst>
              </a:tr>
              <a:tr h="201759">
                <a:tc rowSpan="5">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2. Poner fin al hambre, lograr la seguridad alimentaria y la mejora de la nutrición y promover la agricultura sostenible</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487760"/>
                  </a:ext>
                </a:extLst>
              </a:tr>
              <a:tr h="2017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3. Garantizar una vida sana y promover el bienestar para todos en todas las edades</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553166"/>
                  </a:ext>
                </a:extLst>
              </a:tr>
              <a:tr h="302638">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437825"/>
                  </a:ext>
                </a:extLst>
              </a:tr>
              <a:tr h="302638">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05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612317"/>
                  </a:ext>
                </a:extLst>
              </a:tr>
              <a:tr h="201759">
                <a:tc vMerge="1">
                  <a:txBody>
                    <a:bodyPr/>
                    <a:lstStyle/>
                    <a:p>
                      <a:endParaRPr lang="es-CO"/>
                    </a:p>
                  </a:txBody>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9. Construir infraestructuras resilientes, promover la industrialización inclusiva y sostenible y fomentar la innovación</a:t>
                      </a:r>
                      <a:endParaRPr lang="es-CO" sz="1050" dirty="0">
                        <a:effectLst/>
                        <a:latin typeface="Times New Roman" panose="02020603050405020304" pitchFamily="18" charset="0"/>
                        <a:ea typeface="SimSun" panose="02010600030101010101" pitchFamily="2" charset="-122"/>
                      </a:endParaRPr>
                    </a:p>
                  </a:txBody>
                  <a:tcPr marL="25585" marR="25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522626"/>
                  </a:ext>
                </a:extLst>
              </a:tr>
            </a:tbl>
          </a:graphicData>
        </a:graphic>
      </p:graphicFrame>
    </p:spTree>
    <p:extLst>
      <p:ext uri="{BB962C8B-B14F-4D97-AF65-F5344CB8AC3E}">
        <p14:creationId xmlns:p14="http://schemas.microsoft.com/office/powerpoint/2010/main" val="366591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923363" y="1116001"/>
            <a:ext cx="10560426" cy="954107"/>
          </a:xfrm>
          <a:prstGeom prst="rect">
            <a:avLst/>
          </a:prstGeom>
        </p:spPr>
        <p:txBody>
          <a:bodyPr wrap="square">
            <a:spAutoFit/>
          </a:bodyPr>
          <a:lstStyle/>
          <a:p>
            <a:pPr algn="just"/>
            <a:r>
              <a:rPr lang="es-CO" sz="1400" dirty="0">
                <a:latin typeface="Arial Narrow" panose="020B0606020202030204" pitchFamily="34" charset="0"/>
              </a:rPr>
              <a:t>Se evidencia la falta de desarrollo tecnológico aplicado al sector agroindustrial y básicamente enfocado a 4 cadenas priorizadas en el departamento (aguacate, cacao, mora y plátano). Esto ha generado que los productos descritos anteriormente carezcan de valor agregado y sean aún comercializados como Commodities. Lo anterior debido a los altos costos de inversión para la generación de infraestructura física y tecnológica para el desarrollo tecnológico, el déficit de servicios de apoyo para el desarrollo tecnológico de las cadenas agroindustriales y la baja capacidad socio organizacional en las cadenas productivas.</a:t>
            </a:r>
          </a:p>
        </p:txBody>
      </p:sp>
      <p:sp>
        <p:nvSpPr>
          <p:cNvPr id="8" name="Rectángulo 7"/>
          <p:cNvSpPr/>
          <p:nvPr/>
        </p:nvSpPr>
        <p:spPr>
          <a:xfrm rot="16200000">
            <a:off x="-1148307" y="3525381"/>
            <a:ext cx="2886639"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20. </a:t>
            </a:r>
            <a:r>
              <a:rPr lang="es-CO" sz="800" dirty="0">
                <a:solidFill>
                  <a:schemeClr val="bg1">
                    <a:lumMod val="50000"/>
                  </a:schemeClr>
                </a:solidFill>
                <a:latin typeface="Arial Rounded MT Bold" panose="020F0704030504030204" pitchFamily="34" charset="0"/>
              </a:rPr>
              <a:t>Implementación del Centro de Desarrollo Tecnológico con Enfoque en Agroindustria para el Departamento De Risaralda</a:t>
            </a:r>
          </a:p>
        </p:txBody>
      </p:sp>
      <p:graphicFrame>
        <p:nvGraphicFramePr>
          <p:cNvPr id="4" name="Tabla 3"/>
          <p:cNvGraphicFramePr>
            <a:graphicFrameLocks noGrp="1"/>
          </p:cNvGraphicFramePr>
          <p:nvPr>
            <p:extLst>
              <p:ext uri="{D42A27DB-BD31-4B8C-83A1-F6EECF244321}">
                <p14:modId xmlns:p14="http://schemas.microsoft.com/office/powerpoint/2010/main" val="64328200"/>
              </p:ext>
            </p:extLst>
          </p:nvPr>
        </p:nvGraphicFramePr>
        <p:xfrm>
          <a:off x="1213078" y="2239492"/>
          <a:ext cx="9580427" cy="4232529"/>
        </p:xfrm>
        <a:graphic>
          <a:graphicData uri="http://schemas.openxmlformats.org/drawingml/2006/table">
            <a:tbl>
              <a:tblPr firstRow="1" firstCol="1" bandRow="1"/>
              <a:tblGrid>
                <a:gridCol w="1749861">
                  <a:extLst>
                    <a:ext uri="{9D8B030D-6E8A-4147-A177-3AD203B41FA5}">
                      <a16:colId xmlns:a16="http://schemas.microsoft.com/office/drawing/2014/main" val="3446849572"/>
                    </a:ext>
                  </a:extLst>
                </a:gridCol>
                <a:gridCol w="2362096">
                  <a:extLst>
                    <a:ext uri="{9D8B030D-6E8A-4147-A177-3AD203B41FA5}">
                      <a16:colId xmlns:a16="http://schemas.microsoft.com/office/drawing/2014/main" val="2950482008"/>
                    </a:ext>
                  </a:extLst>
                </a:gridCol>
                <a:gridCol w="5468470">
                  <a:extLst>
                    <a:ext uri="{9D8B030D-6E8A-4147-A177-3AD203B41FA5}">
                      <a16:colId xmlns:a16="http://schemas.microsoft.com/office/drawing/2014/main" val="3923460007"/>
                    </a:ext>
                  </a:extLst>
                </a:gridCol>
              </a:tblGrid>
              <a:tr h="109550">
                <a:tc>
                  <a:txBody>
                    <a:bodyPr/>
                    <a:lstStyle/>
                    <a:p>
                      <a:pPr algn="ctr">
                        <a:lnSpc>
                          <a:spcPct val="115000"/>
                        </a:lnSpc>
                        <a:spcAft>
                          <a:spcPts val="0"/>
                        </a:spcAft>
                      </a:pPr>
                      <a:r>
                        <a:rPr lang="es-CO" sz="11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1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1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3120689245"/>
                  </a:ext>
                </a:extLst>
              </a:tr>
              <a:tr h="556262">
                <a:tc rowSpan="6">
                  <a:txBody>
                    <a:bodyPr/>
                    <a:lstStyle/>
                    <a:p>
                      <a:pPr algn="ctr">
                        <a:lnSpc>
                          <a:spcPct val="115000"/>
                        </a:lnSpc>
                        <a:spcAft>
                          <a:spcPts val="0"/>
                        </a:spcAft>
                      </a:pPr>
                      <a:r>
                        <a:rPr lang="es-CO" sz="1150" dirty="0" smtClean="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Débiles </a:t>
                      </a:r>
                      <a: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capacidades en desarrollo tecnológico para la competitividad del sector agroindustrial en el Departamento de Risaralda</a:t>
                      </a:r>
                      <a:endParaRPr lang="es-CO" sz="1150" dirty="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Insuficiente infraestructura física y tecnológica para el apoyo a los procesos de desarrollo tecnológico agroindustrial</a:t>
                      </a:r>
                      <a:endParaRPr lang="es-CO" sz="1150" dirty="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La infraestructura física y tecnológica actual en el departamento está enfocada a desarrollar procesos básicos de investigación básica y aplicada como soporte a la academia sin llegar a desarrollo tecnológico</a:t>
                      </a:r>
                      <a:b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Altos costos de inversión para la generación de infraestructura física y tecnológica para el desarrollo tecnológico</a:t>
                      </a:r>
                      <a:b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Poco reconocimiento y conocimiento de la importancia de una nueva infraestructura científico tecnológica  que permita potenciar los procesos de desarrollo tecnológico en el sector agroindustrial </a:t>
                      </a:r>
                      <a:endParaRPr lang="es-CO" sz="1150" dirty="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788613"/>
                  </a:ext>
                </a:extLst>
              </a:tr>
              <a:tr h="457200">
                <a:tc vMerge="1">
                  <a:txBody>
                    <a:bodyPr/>
                    <a:lstStyle/>
                    <a:p>
                      <a:endParaRPr lang="es-CO"/>
                    </a:p>
                  </a:txBody>
                  <a:tcPr/>
                </a:tc>
                <a:tc>
                  <a:txBody>
                    <a:bodyPr/>
                    <a:lstStyle/>
                    <a:p>
                      <a:pPr>
                        <a:lnSpc>
                          <a:spcPct val="115000"/>
                        </a:lnSpc>
                        <a:spcAft>
                          <a:spcPts val="0"/>
                        </a:spcAft>
                      </a:pP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Incipientes procedimientos y procesos para la agregación de valor a las cadenas agroindustriales del departamento</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Déficit de servicios de apoyo para el desarrollo tecnológico  de las cadenas agroindustriales</a:t>
                      </a:r>
                      <a:b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Masa crítica de actores del sector agroindustrial poco focalizada en procesos de desarrollo tecnológico para la competitividad</a:t>
                      </a:r>
                      <a:b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Baja divulgación de los resultados de la I+D  para su aplicación en las cadenas agroindustriales</a:t>
                      </a:r>
                      <a:b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Baja capacidad socio organizacional en las cadenas productivas</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492468"/>
                  </a:ext>
                </a:extLst>
              </a:tr>
              <a:tr h="109550">
                <a:tc vMerge="1">
                  <a:txBody>
                    <a:bodyPr/>
                    <a:lstStyle/>
                    <a:p>
                      <a:endParaRPr lang="es-CO"/>
                    </a:p>
                  </a:txBody>
                  <a:tcPr/>
                </a:tc>
                <a:tc>
                  <a:txBody>
                    <a:bodyPr/>
                    <a:lstStyle/>
                    <a:p>
                      <a:pPr algn="ctr">
                        <a:lnSpc>
                          <a:spcPct val="115000"/>
                        </a:lnSpc>
                        <a:spcAft>
                          <a:spcPts val="0"/>
                        </a:spcAft>
                      </a:pPr>
                      <a:r>
                        <a:rPr lang="es-CO" sz="11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1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3246755176"/>
                  </a:ext>
                </a:extLst>
              </a:tr>
              <a:tr h="302359">
                <a:tc vMerge="1">
                  <a:txBody>
                    <a:bodyPr/>
                    <a:lstStyle/>
                    <a:p>
                      <a:endParaRPr lang="es-CO"/>
                    </a:p>
                  </a:txBody>
                  <a:tcPr/>
                </a:tc>
                <a:tc>
                  <a:txBody>
                    <a:bodyPr/>
                    <a:lstStyle/>
                    <a:p>
                      <a:pPr>
                        <a:lnSpc>
                          <a:spcPct val="115000"/>
                        </a:lnSpc>
                        <a:spcAft>
                          <a:spcPts val="0"/>
                        </a:spcAft>
                      </a:pP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Rezago en el desarrollo tecnológico del sector agroindustrial</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Estancamiento  de las capacidades de apalancamiento a la competitividad regional</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780897"/>
                  </a:ext>
                </a:extLst>
              </a:tr>
              <a:tr h="0">
                <a:tc vMerge="1">
                  <a:txBody>
                    <a:bodyPr/>
                    <a:lstStyle/>
                    <a:p>
                      <a:endParaRPr lang="es-CO"/>
                    </a:p>
                  </a:txBody>
                  <a:tcPr/>
                </a:tc>
                <a:tc>
                  <a:txBody>
                    <a:bodyPr/>
                    <a:lstStyle/>
                    <a:p>
                      <a:pPr>
                        <a:lnSpc>
                          <a:spcPct val="115000"/>
                        </a:lnSpc>
                        <a:spcAft>
                          <a:spcPts val="0"/>
                        </a:spcAft>
                      </a:pP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Negocios agroindustriales de poca rentabilidad</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Bajos niveles de ingresos en las cadenas agroindustriales</a:t>
                      </a:r>
                      <a:b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Baja contribución del sector agroindustrial a la competitividad regional</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485485"/>
                  </a:ext>
                </a:extLst>
              </a:tr>
              <a:tr h="237998">
                <a:tc vMerge="1">
                  <a:txBody>
                    <a:bodyPr/>
                    <a:lstStyle/>
                    <a:p>
                      <a:endParaRPr lang="es-CO"/>
                    </a:p>
                  </a:txBody>
                  <a:tcPr/>
                </a:tc>
                <a:tc>
                  <a:txBody>
                    <a:bodyPr/>
                    <a:lstStyle/>
                    <a:p>
                      <a:pPr>
                        <a:lnSpc>
                          <a:spcPct val="115000"/>
                        </a:lnSpc>
                        <a:spcAft>
                          <a:spcPts val="0"/>
                        </a:spcAft>
                      </a:pPr>
                      <a:r>
                        <a:rPr lang="es-CO" sz="11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Atraso en  conocimiento tecnológico y científico aplicado en el sector agroindustrial </a:t>
                      </a:r>
                      <a:endParaRPr lang="es-CO" sz="115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Pérdidas de valor en las cadenas agroindustriales</a:t>
                      </a:r>
                      <a:b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Productos básicos </a:t>
                      </a:r>
                      <a:r>
                        <a:rPr lang="es-CO" sz="1150" dirty="0" smtClean="0">
                          <a:solidFill>
                            <a:srgbClr val="000000"/>
                          </a:solidFill>
                          <a:effectLst/>
                          <a:latin typeface="Arial Narrow" panose="020B0606020202030204" pitchFamily="34" charset="0"/>
                          <a:ea typeface="SimSun" panose="02010600030101010101" pitchFamily="2" charset="-122"/>
                          <a:cs typeface="Calibri" panose="020F0502020204030204" pitchFamily="34" charset="0"/>
                        </a:rPr>
                        <a:t>(Commodities) </a:t>
                      </a:r>
                      <a:r>
                        <a:rPr lang="es-CO" sz="11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o con incipientes elementos de diferenciación (Bajo valor agregado)</a:t>
                      </a:r>
                      <a:endParaRPr lang="es-CO" sz="1150" dirty="0">
                        <a:effectLst/>
                        <a:latin typeface="Times New Roman" panose="02020603050405020304" pitchFamily="18" charset="0"/>
                        <a:ea typeface="SimSun" panose="02010600030101010101" pitchFamily="2" charset="-122"/>
                      </a:endParaRPr>
                    </a:p>
                  </a:txBody>
                  <a:tcPr marL="23238" marR="23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976612"/>
                  </a:ext>
                </a:extLst>
              </a:tr>
            </a:tbl>
          </a:graphicData>
        </a:graphic>
      </p:graphicFrame>
    </p:spTree>
    <p:extLst>
      <p:ext uri="{BB962C8B-B14F-4D97-AF65-F5344CB8AC3E}">
        <p14:creationId xmlns:p14="http://schemas.microsoft.com/office/powerpoint/2010/main" val="1912864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05697" y="2146287"/>
            <a:ext cx="2538303" cy="0"/>
          </a:xfrm>
          <a:prstGeom prst="line">
            <a:avLst/>
          </a:prstGeom>
          <a:ln w="28575">
            <a:solidFill>
              <a:srgbClr val="562C4D"/>
            </a:solidFill>
          </a:ln>
        </p:spPr>
        <p:style>
          <a:lnRef idx="1">
            <a:schemeClr val="accent1"/>
          </a:lnRef>
          <a:fillRef idx="0">
            <a:schemeClr val="accent1"/>
          </a:fillRef>
          <a:effectRef idx="0">
            <a:schemeClr val="accent1"/>
          </a:effectRef>
          <a:fontRef idx="minor">
            <a:schemeClr val="tx1"/>
          </a:fontRef>
        </p:style>
      </p:cxnSp>
      <p:sp>
        <p:nvSpPr>
          <p:cNvPr id="10"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863462" y="1741548"/>
            <a:ext cx="4876601" cy="3759386"/>
          </a:xfrm>
        </p:spPr>
        <p:txBody>
          <a:bodyPr>
            <a:noAutofit/>
          </a:bodyPr>
          <a:lstStyle/>
          <a:p>
            <a:pPr marL="0" indent="0" algn="just">
              <a:buNone/>
            </a:pPr>
            <a:r>
              <a:rPr lang="es-CO" sz="2000" dirty="0">
                <a:latin typeface="Arial Narrow" panose="020B0606020202030204" pitchFamily="34" charset="0"/>
              </a:rPr>
              <a:t>El proyecto consiste en la "creación" o implementación de un Centro de Desarrollo Tecnológico que potencie la agroindustria a través de la madurez de los niveles tecnológicos de cada una de las cadenas y los prototipos a desarrollar. El proyecto plantea el aumento del valor agregado a las 4 cadenas </a:t>
            </a:r>
            <a:r>
              <a:rPr lang="es-CO" sz="2000" dirty="0" smtClean="0">
                <a:latin typeface="Arial Narrow" panose="020B0606020202030204" pitchFamily="34" charset="0"/>
              </a:rPr>
              <a:t>priorizadas (aguacate, cacao, mora y plátano) </a:t>
            </a:r>
            <a:r>
              <a:rPr lang="es-CO" sz="2000" dirty="0">
                <a:latin typeface="Arial Narrow" panose="020B0606020202030204" pitchFamily="34" charset="0"/>
              </a:rPr>
              <a:t>mediante una infraestructura tecnológica generando servicios y paquetes tecnológicos transferibles a la población objetivo identificada en el proyecto (personas, actores de las cadenas agroindustriales priorizadas)</a:t>
            </a:r>
          </a:p>
          <a:p>
            <a:pPr marL="0" indent="0" algn="just">
              <a:buNone/>
            </a:pPr>
            <a:endParaRPr lang="en-US" sz="1400" dirty="0">
              <a:latin typeface="Arial Narrow" panose="020B0606020202030204" pitchFamily="34" charset="0"/>
            </a:endParaRPr>
          </a:p>
        </p:txBody>
      </p:sp>
      <p:sp>
        <p:nvSpPr>
          <p:cNvPr id="11" name="CuadroTexto 10"/>
          <p:cNvSpPr txBox="1"/>
          <p:nvPr/>
        </p:nvSpPr>
        <p:spPr>
          <a:xfrm>
            <a:off x="6350226" y="104404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62C4D"/>
                </a:solidFill>
                <a:effectLst>
                  <a:outerShdw blurRad="38100" dist="38100" dir="2700000" algn="tl">
                    <a:srgbClr val="000000">
                      <a:alpha val="43137"/>
                    </a:srgbClr>
                  </a:outerShdw>
                </a:effectLst>
                <a:latin typeface="+mj-lt"/>
                <a:ea typeface="+mj-ea"/>
                <a:cs typeface="+mj-cs"/>
              </a:rPr>
              <a:t>Involucrados</a:t>
            </a:r>
          </a:p>
        </p:txBody>
      </p:sp>
      <p:grpSp>
        <p:nvGrpSpPr>
          <p:cNvPr id="12" name="Grupo 11"/>
          <p:cNvGrpSpPr/>
          <p:nvPr/>
        </p:nvGrpSpPr>
        <p:grpSpPr>
          <a:xfrm>
            <a:off x="6841201" y="1833263"/>
            <a:ext cx="4697460" cy="647266"/>
            <a:chOff x="481236" y="1624130"/>
            <a:chExt cx="4001276" cy="666178"/>
          </a:xfrm>
        </p:grpSpPr>
        <p:sp>
          <p:nvSpPr>
            <p:cNvPr id="13" name="Rectángulo redondeado 12"/>
            <p:cNvSpPr/>
            <p:nvPr/>
          </p:nvSpPr>
          <p:spPr>
            <a:xfrm>
              <a:off x="481236" y="1624130"/>
              <a:ext cx="4001276" cy="666178"/>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500748" y="1643642"/>
              <a:ext cx="3962252" cy="627154"/>
            </a:xfrm>
            <a:prstGeom prst="rect">
              <a:avLst/>
            </a:prstGeom>
            <a:solidFill>
              <a:schemeClr val="bg1"/>
            </a:solidFill>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Vicerrectoría de Investigación, Innovación y Extensión, Oficina de Planeación y Facultad de Ciencias Agrarias y Agroindustria</a:t>
              </a:r>
              <a:endParaRPr lang="es-CO" sz="1200" dirty="0">
                <a:latin typeface="Times New Roman" panose="02020603050405020304" pitchFamily="18" charset="0"/>
                <a:ea typeface="SimSun" panose="02010600030101010101" pitchFamily="2" charset="-122"/>
              </a:endParaRPr>
            </a:p>
          </p:txBody>
        </p:sp>
      </p:grpSp>
      <p:grpSp>
        <p:nvGrpSpPr>
          <p:cNvPr id="15" name="Grupo 14"/>
          <p:cNvGrpSpPr/>
          <p:nvPr/>
        </p:nvGrpSpPr>
        <p:grpSpPr>
          <a:xfrm>
            <a:off x="6846553" y="2734291"/>
            <a:ext cx="4697460" cy="452871"/>
            <a:chOff x="472275" y="2459414"/>
            <a:chExt cx="4022445" cy="516696"/>
          </a:xfrm>
        </p:grpSpPr>
        <p:sp>
          <p:nvSpPr>
            <p:cNvPr id="16" name="Rectángulo redondeado 15"/>
            <p:cNvSpPr/>
            <p:nvPr/>
          </p:nvSpPr>
          <p:spPr>
            <a:xfrm>
              <a:off x="472275" y="2459414"/>
              <a:ext cx="4022445" cy="516696"/>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87409" y="2474548"/>
              <a:ext cx="3992177" cy="486428"/>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CO" sz="1100" dirty="0">
                  <a:latin typeface="Arial Narrow" panose="020B0606020202030204" pitchFamily="34" charset="0"/>
                  <a:ea typeface="Times New Roman" panose="02020603050405020304" pitchFamily="18" charset="0"/>
                  <a:cs typeface="Calibri" panose="020F0502020204030204" pitchFamily="34" charset="0"/>
                </a:rPr>
                <a:t>Gobernación de Risaralda, SENA</a:t>
              </a:r>
              <a:endParaRPr lang="es-CO" sz="12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8" name="Conector recto 9"/>
          <p:cNvSpPr/>
          <p:nvPr/>
        </p:nvSpPr>
        <p:spPr>
          <a:xfrm>
            <a:off x="6605697" y="1971790"/>
            <a:ext cx="234424" cy="1649452"/>
          </a:xfrm>
          <a:custGeom>
            <a:avLst/>
            <a:gdLst/>
            <a:ahLst/>
            <a:cxnLst/>
            <a:rect l="0" t="0" r="0" b="0"/>
            <a:pathLst>
              <a:path>
                <a:moveTo>
                  <a:pt x="0" y="0"/>
                </a:moveTo>
                <a:lnTo>
                  <a:pt x="0" y="2057073"/>
                </a:lnTo>
                <a:lnTo>
                  <a:pt x="234424" y="205707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upo 18"/>
          <p:cNvGrpSpPr/>
          <p:nvPr/>
        </p:nvGrpSpPr>
        <p:grpSpPr>
          <a:xfrm>
            <a:off x="6825143" y="3373585"/>
            <a:ext cx="4713518" cy="997043"/>
            <a:chOff x="472275" y="3145215"/>
            <a:chExt cx="4036699" cy="626053"/>
          </a:xfrm>
        </p:grpSpPr>
        <p:sp>
          <p:nvSpPr>
            <p:cNvPr id="20" name="Rectángulo redondeado 19"/>
            <p:cNvSpPr/>
            <p:nvPr/>
          </p:nvSpPr>
          <p:spPr>
            <a:xfrm>
              <a:off x="472275" y="3145215"/>
              <a:ext cx="4036699" cy="626053"/>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p:cNvSpPr txBox="1"/>
            <p:nvPr/>
          </p:nvSpPr>
          <p:spPr>
            <a:xfrm>
              <a:off x="490611" y="3163551"/>
              <a:ext cx="4000027" cy="589381"/>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r>
                <a:rPr lang="es-CO" sz="1100" b="1" dirty="0">
                  <a:solidFill>
                    <a:schemeClr val="tx2">
                      <a:lumMod val="50000"/>
                    </a:schemeClr>
                  </a:solidFill>
                  <a:latin typeface="Arial Narrow" panose="020B0606020202030204" pitchFamily="34" charset="0"/>
                  <a:cs typeface="Khmer UI" panose="020B0502040204020203" pitchFamily="34" charset="0"/>
                </a:rPr>
                <a:t>Beneficiarios: </a:t>
              </a:r>
              <a:r>
                <a:rPr lang="es-CO" sz="1100" dirty="0">
                  <a:latin typeface="Arial Narrow" panose="020B0606020202030204" pitchFamily="34" charset="0"/>
                  <a:ea typeface="Times New Roman" panose="02020603050405020304" pitchFamily="18" charset="0"/>
                  <a:cs typeface="Calibri" panose="020F0502020204030204" pitchFamily="34" charset="0"/>
                </a:rPr>
                <a:t>Del total de la población afectada, la población objetivo de intervención por el proyecto corresponde a 2.076 beneficiarios que corresponde al 74% de la población afectada por el problema. Asociados de las cadenas del aguacate, cacao, mora y plátano, famiempresas, micro y pequeñas empresas agroindustriales del Departamento de Risaralda.	</a:t>
              </a:r>
            </a:p>
          </p:txBody>
        </p:sp>
      </p:grpSp>
      <p:sp>
        <p:nvSpPr>
          <p:cNvPr id="22" name="Marco 21"/>
          <p:cNvSpPr/>
          <p:nvPr/>
        </p:nvSpPr>
        <p:spPr>
          <a:xfrm>
            <a:off x="6407914" y="1068564"/>
            <a:ext cx="2189240" cy="612273"/>
          </a:xfrm>
          <a:prstGeom prst="frame">
            <a:avLst/>
          </a:prstGeom>
          <a:solidFill>
            <a:srgbClr val="562C4D"/>
          </a:solidFill>
          <a:ln>
            <a:solidFill>
              <a:srgbClr val="562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Conector recto 3"/>
          <p:cNvSpPr/>
          <p:nvPr/>
        </p:nvSpPr>
        <p:spPr>
          <a:xfrm>
            <a:off x="6605697" y="1667201"/>
            <a:ext cx="262897" cy="419916"/>
          </a:xfrm>
          <a:custGeom>
            <a:avLst/>
            <a:gdLst/>
            <a:ahLst/>
            <a:cxnLst/>
            <a:rect l="0" t="0" r="0" b="0"/>
            <a:pathLst>
              <a:path>
                <a:moveTo>
                  <a:pt x="0" y="0"/>
                </a:moveTo>
                <a:lnTo>
                  <a:pt x="0" y="1316593"/>
                </a:lnTo>
                <a:lnTo>
                  <a:pt x="234424" y="131659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5" name="Imagen 24"/>
          <p:cNvPicPr>
            <a:picLocks noChangeAspect="1"/>
          </p:cNvPicPr>
          <p:nvPr/>
        </p:nvPicPr>
        <p:blipFill>
          <a:blip r:embed="rId3"/>
          <a:stretch>
            <a:fillRect/>
          </a:stretch>
        </p:blipFill>
        <p:spPr>
          <a:xfrm>
            <a:off x="5849361" y="4549706"/>
            <a:ext cx="4476486" cy="671473"/>
          </a:xfrm>
          <a:prstGeom prst="rect">
            <a:avLst/>
          </a:prstGeom>
        </p:spPr>
      </p:pic>
      <p:pic>
        <p:nvPicPr>
          <p:cNvPr id="5" name="Imagen 4"/>
          <p:cNvPicPr>
            <a:picLocks noChangeAspect="1"/>
          </p:cNvPicPr>
          <p:nvPr/>
        </p:nvPicPr>
        <p:blipFill>
          <a:blip r:embed="rId4"/>
          <a:stretch>
            <a:fillRect/>
          </a:stretch>
        </p:blipFill>
        <p:spPr>
          <a:xfrm>
            <a:off x="7874715" y="5345107"/>
            <a:ext cx="1415753" cy="1415753"/>
          </a:xfrm>
          <a:prstGeom prst="rect">
            <a:avLst/>
          </a:prstGeom>
        </p:spPr>
      </p:pic>
      <p:sp>
        <p:nvSpPr>
          <p:cNvPr id="24" name="Rectángulo 23"/>
          <p:cNvSpPr/>
          <p:nvPr/>
        </p:nvSpPr>
        <p:spPr>
          <a:xfrm rot="16200000">
            <a:off x="-1148307" y="3525381"/>
            <a:ext cx="2886639"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20. </a:t>
            </a:r>
            <a:r>
              <a:rPr lang="es-CO" sz="800" dirty="0">
                <a:solidFill>
                  <a:schemeClr val="bg1">
                    <a:lumMod val="50000"/>
                  </a:schemeClr>
                </a:solidFill>
                <a:latin typeface="Arial Rounded MT Bold" panose="020F0704030504030204" pitchFamily="34" charset="0"/>
              </a:rPr>
              <a:t>Implementación del Centro de Desarrollo Tecnológico con Enfoque en Agroindustria para el Departamento De Risaralda</a:t>
            </a:r>
          </a:p>
        </p:txBody>
      </p:sp>
      <p:pic>
        <p:nvPicPr>
          <p:cNvPr id="2" name="Imagen 1"/>
          <p:cNvPicPr>
            <a:picLocks noChangeAspect="1"/>
          </p:cNvPicPr>
          <p:nvPr/>
        </p:nvPicPr>
        <p:blipFill>
          <a:blip r:embed="rId5"/>
          <a:stretch>
            <a:fillRect/>
          </a:stretch>
        </p:blipFill>
        <p:spPr>
          <a:xfrm>
            <a:off x="3195358" y="5339394"/>
            <a:ext cx="1421466" cy="1421466"/>
          </a:xfrm>
          <a:prstGeom prst="rect">
            <a:avLst/>
          </a:prstGeom>
        </p:spPr>
      </p:pic>
      <p:pic>
        <p:nvPicPr>
          <p:cNvPr id="4" name="Imagen 3"/>
          <p:cNvPicPr>
            <a:picLocks noChangeAspect="1"/>
          </p:cNvPicPr>
          <p:nvPr/>
        </p:nvPicPr>
        <p:blipFill>
          <a:blip r:embed="rId6"/>
          <a:stretch>
            <a:fillRect/>
          </a:stretch>
        </p:blipFill>
        <p:spPr>
          <a:xfrm>
            <a:off x="4753304" y="5339394"/>
            <a:ext cx="1421466" cy="1421466"/>
          </a:xfrm>
          <a:prstGeom prst="rect">
            <a:avLst/>
          </a:prstGeom>
        </p:spPr>
      </p:pic>
      <p:pic>
        <p:nvPicPr>
          <p:cNvPr id="8" name="Imagen 7"/>
          <p:cNvPicPr>
            <a:picLocks noChangeAspect="1"/>
          </p:cNvPicPr>
          <p:nvPr/>
        </p:nvPicPr>
        <p:blipFill>
          <a:blip r:embed="rId7"/>
          <a:stretch>
            <a:fillRect/>
          </a:stretch>
        </p:blipFill>
        <p:spPr>
          <a:xfrm>
            <a:off x="6319338" y="5339394"/>
            <a:ext cx="1421466" cy="1421466"/>
          </a:xfrm>
          <a:prstGeom prst="rect">
            <a:avLst/>
          </a:prstGeom>
        </p:spPr>
      </p:pic>
      <p:pic>
        <p:nvPicPr>
          <p:cNvPr id="27" name="Imagen 26"/>
          <p:cNvPicPr>
            <a:picLocks noChangeAspect="1"/>
          </p:cNvPicPr>
          <p:nvPr/>
        </p:nvPicPr>
        <p:blipFill>
          <a:blip r:embed="rId8"/>
          <a:stretch>
            <a:fillRect/>
          </a:stretch>
        </p:blipFill>
        <p:spPr>
          <a:xfrm>
            <a:off x="9435036" y="5339393"/>
            <a:ext cx="1413367" cy="1413367"/>
          </a:xfrm>
          <a:prstGeom prst="rect">
            <a:avLst/>
          </a:prstGeom>
        </p:spPr>
      </p:pic>
    </p:spTree>
    <p:extLst>
      <p:ext uri="{BB962C8B-B14F-4D97-AF65-F5344CB8AC3E}">
        <p14:creationId xmlns:p14="http://schemas.microsoft.com/office/powerpoint/2010/main" val="311420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37130" y="1827408"/>
            <a:ext cx="10148047" cy="428108"/>
          </a:xfrm>
        </p:spPr>
        <p:txBody>
          <a:bodyPr>
            <a:noAutofit/>
          </a:bodyPr>
          <a:lstStyle/>
          <a:p>
            <a:pPr marL="0" indent="0">
              <a:buNone/>
            </a:pPr>
            <a:r>
              <a:rPr lang="es-CO" sz="1800" dirty="0">
                <a:latin typeface="Arial Narrow" panose="020B0606020202030204" pitchFamily="34" charset="0"/>
              </a:rPr>
              <a:t>Fortalecer las capacidades en desarrollo tecnológico para la competitividad del sector agroindustrial en el Departamento de Risaralda.</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General</a:t>
            </a:r>
            <a:endParaRPr lang="es-CO" sz="3200" dirty="0">
              <a:solidFill>
                <a:srgbClr val="562C4D"/>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557653"/>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Específicos</a:t>
            </a:r>
            <a:endParaRPr lang="es-CO" sz="3200" dirty="0">
              <a:solidFill>
                <a:srgbClr val="562C4D"/>
              </a:solidFill>
              <a:effectLst>
                <a:outerShdw blurRad="38100" dist="38100" dir="2700000" algn="tl">
                  <a:srgbClr val="000000">
                    <a:alpha val="43137"/>
                  </a:srgbClr>
                </a:outerShdw>
              </a:effectLst>
            </a:endParaRPr>
          </a:p>
        </p:txBody>
      </p:sp>
      <p:sp>
        <p:nvSpPr>
          <p:cNvPr id="12" name="Rectángulo 11"/>
          <p:cNvSpPr/>
          <p:nvPr/>
        </p:nvSpPr>
        <p:spPr>
          <a:xfrm>
            <a:off x="1157567" y="3445207"/>
            <a:ext cx="9628094" cy="1477328"/>
          </a:xfrm>
          <a:prstGeom prst="rect">
            <a:avLst/>
          </a:prstGeom>
        </p:spPr>
        <p:txBody>
          <a:bodyPr wrap="square">
            <a:spAutoFit/>
          </a:bodyPr>
          <a:lstStyle/>
          <a:p>
            <a:pPr marL="285750" lvl="0" indent="-285750" algn="just">
              <a:buFontTx/>
              <a:buChar char="-"/>
            </a:pPr>
            <a:r>
              <a:rPr lang="es-CO" dirty="0">
                <a:latin typeface="Arial Narrow" panose="020B0606020202030204" pitchFamily="34" charset="0"/>
              </a:rPr>
              <a:t>Construir la infraestructura física y tecnológica para el apoyo a los procesos de desarrollo tecnológico agroindustrial del departamento.		</a:t>
            </a: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a:latin typeface="Arial Narrow" panose="020B0606020202030204" pitchFamily="34" charset="0"/>
              </a:rPr>
              <a:t>Desarrollar servicios, procesos y productos para la agregación de valor en las cadenas agroindustriales priorizadas en el departamento (Aguacate, Cacao, Mora y Plátano)	</a:t>
            </a:r>
          </a:p>
        </p:txBody>
      </p:sp>
      <p:sp>
        <p:nvSpPr>
          <p:cNvPr id="13" name="Rectángulo 12"/>
          <p:cNvSpPr/>
          <p:nvPr/>
        </p:nvSpPr>
        <p:spPr>
          <a:xfrm rot="16200000">
            <a:off x="-1148307" y="3525381"/>
            <a:ext cx="2886639"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20. </a:t>
            </a:r>
            <a:r>
              <a:rPr lang="es-CO" sz="800" dirty="0">
                <a:solidFill>
                  <a:schemeClr val="bg1">
                    <a:lumMod val="50000"/>
                  </a:schemeClr>
                </a:solidFill>
                <a:latin typeface="Arial Rounded MT Bold" panose="020F0704030504030204" pitchFamily="34" charset="0"/>
              </a:rPr>
              <a:t>Implementación del Centro de Desarrollo Tecnológico con Enfoque en Agroindustria para el Departamento De Risaralda</a:t>
            </a:r>
          </a:p>
        </p:txBody>
      </p:sp>
    </p:spTree>
    <p:extLst>
      <p:ext uri="{BB962C8B-B14F-4D97-AF65-F5344CB8AC3E}">
        <p14:creationId xmlns:p14="http://schemas.microsoft.com/office/powerpoint/2010/main" val="2913582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1540404048"/>
              </p:ext>
            </p:extLst>
          </p:nvPr>
        </p:nvGraphicFramePr>
        <p:xfrm>
          <a:off x="671382" y="1013535"/>
          <a:ext cx="10246659" cy="5659344"/>
        </p:xfrm>
        <a:graphic>
          <a:graphicData uri="http://schemas.openxmlformats.org/drawingml/2006/table">
            <a:tbl>
              <a:tblPr firstRow="1" firstCol="1" bandRow="1"/>
              <a:tblGrid>
                <a:gridCol w="3460376">
                  <a:extLst>
                    <a:ext uri="{9D8B030D-6E8A-4147-A177-3AD203B41FA5}">
                      <a16:colId xmlns:a16="http://schemas.microsoft.com/office/drawing/2014/main" val="622973615"/>
                    </a:ext>
                  </a:extLst>
                </a:gridCol>
                <a:gridCol w="6786283">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97322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O" sz="1600" b="1" kern="1200" dirty="0" smtClean="0">
                          <a:solidFill>
                            <a:schemeClr val="tx1"/>
                          </a:solidFill>
                          <a:effectLst/>
                          <a:latin typeface="Calibri" panose="020F0502020204030204"/>
                          <a:ea typeface="+mn-ea"/>
                          <a:cs typeface="+mn-cs"/>
                        </a:rPr>
                        <a:t>Construcción de la infraestructura física y tecnológica para el apoyo a los procesos de desarrollo tecnológico agroindustrial del departamento</a:t>
                      </a:r>
                      <a:endParaRPr lang="es-CO" sz="12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Arial Narrow" panose="020B0606020202030204" pitchFamily="34" charset="0"/>
                          <a:ea typeface="+mn-ea"/>
                          <a:cs typeface="+mn-cs"/>
                        </a:rPr>
                        <a:t>Construir y amoblar la infraestructura física para el CDT agroindustria. Realizar dotación y puesta en funcionamiento de la infraestructura tecnológica con laboratorios de soporte para el desarrollo tecnológico del sector agroindustrial de Risaralda. Llevar a cabo actividades asociadas a la ejecución administrativa del proyecto. Desarrollar la interventoría del proyecto.	</a:t>
                      </a:r>
                      <a:endParaRPr lang="es-CO" sz="12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r h="1363442">
                <a:tc>
                  <a:txBody>
                    <a:bodyPr/>
                    <a:lstStyle/>
                    <a:p>
                      <a:pPr algn="ctr">
                        <a:lnSpc>
                          <a:spcPct val="107000"/>
                        </a:lnSpc>
                        <a:spcAft>
                          <a:spcPts val="0"/>
                        </a:spcAft>
                      </a:pPr>
                      <a:r>
                        <a:rPr lang="es-CO" sz="1600" b="1" kern="1200" dirty="0" smtClean="0">
                          <a:solidFill>
                            <a:schemeClr val="tx1"/>
                          </a:solidFill>
                          <a:effectLst/>
                          <a:latin typeface="+mn-lt"/>
                          <a:ea typeface="+mn-ea"/>
                          <a:cs typeface="+mn-cs"/>
                        </a:rPr>
                        <a:t>Ejecución de servicios, procesos y productos para la agregación de valor en las cadenas agroindustriales priorizadas en el departamento (Aguacate, Cacao, Mora y Plátano)</a:t>
                      </a:r>
                      <a:endParaRPr lang="es-CO" sz="11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lvl="0" algn="just"/>
                      <a:r>
                        <a:rPr lang="es-CO" sz="1200" kern="1200" dirty="0" smtClean="0">
                          <a:solidFill>
                            <a:schemeClr val="tx1"/>
                          </a:solidFill>
                          <a:effectLst/>
                          <a:latin typeface="Arial Narrow" panose="020B0606020202030204" pitchFamily="34" charset="0"/>
                          <a:ea typeface="+mn-ea"/>
                          <a:cs typeface="+mn-cs"/>
                        </a:rPr>
                        <a:t>Desarrollar prototipos para la generación de desarrollo tecnológico en las cadenas agroindustriales de: Aguacate, cacao, mora y plátano. Desarrollar actividades de gestión tecnológica en las cadenas agroindustriales de aguacate, cacao, mora y plátano. Transferir los resultados de los desarrollos de los prototipos a las asociaciones agroempresariales de las cuatro cadenas agroindustriales priorizadas. Desarrollar un foro regional en Desarrollo Tecnológico Agroindustrial y un evento internacional en Desarrollo Agroindustrial. Desarrollar diplomados a los actores de la cadena de valor en: Desarrollo Tecnológico de productos agroindustriales, Diseño y Desarrollo Tecnológico de productos derivados de Aguacate, Cacao, Mora y plátano, Desarrollo Tecnológico y asociatividad para el encadenamiento competitivo de las agroindustrias del Departamento de Risaralda, y Tecnologías emergentes aplicadas al desarrollo de productos innovadores y mejoramiento de los existentes: contexto Colombia y Risaralda. Desarrollar cursos de capacitación técnica en: “Gestión del Desarrollo Tecnológico desde una visión mundial hacia la agro-empresa en la agroindustria colombiana y Risaraldense, Factores tecnológicos, legales, económicos y sociales de desempeño exitoso en agro-empresas del sector agroindustrial en latino américa y Escalamiento de nuevos productos, productos mejorados o innovadores para el mercado nacional e internacional.</a:t>
                      </a:r>
                      <a:r>
                        <a:rPr lang="es-CO" sz="1200" kern="1200" baseline="0" dirty="0" smtClean="0">
                          <a:solidFill>
                            <a:schemeClr val="tx1"/>
                          </a:solidFill>
                          <a:effectLst/>
                          <a:latin typeface="Arial Narrow" panose="020B0606020202030204" pitchFamily="34" charset="0"/>
                          <a:ea typeface="+mn-ea"/>
                          <a:cs typeface="+mn-cs"/>
                        </a:rPr>
                        <a:t> </a:t>
                      </a:r>
                      <a:r>
                        <a:rPr lang="es-CO" sz="1200" kern="1200" dirty="0" smtClean="0">
                          <a:solidFill>
                            <a:schemeClr val="tx1"/>
                          </a:solidFill>
                          <a:effectLst/>
                          <a:latin typeface="Arial Narrow" panose="020B0606020202030204" pitchFamily="34" charset="0"/>
                          <a:ea typeface="+mn-ea"/>
                          <a:cs typeface="+mn-cs"/>
                        </a:rPr>
                        <a:t>Realizar el acompañamiento del desarrollo tecnológico a iniciativas, emprendimientos e investigaciones aplicadas de la estrategia Barranqueros y otras de la Vicerrectoría de Investigación, innovación y Extensión de la Universidad. Diseñar e implementar actividades de extensión al sector agroindustrial del territorio alineado a las metas del PDI. Participar en estrategias territoriales de CTeI para el sector agroindustrial alimentario.	</a:t>
                      </a:r>
                      <a:endParaRPr lang="es-CO" sz="12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600" b="1" kern="1200" dirty="0" smtClean="0">
                          <a:solidFill>
                            <a:schemeClr val="tx1"/>
                          </a:solidFill>
                          <a:effectLst/>
                          <a:latin typeface="+mn-lt"/>
                          <a:ea typeface="+mn-ea"/>
                          <a:cs typeface="+mn-cs"/>
                        </a:rPr>
                        <a:t>Ejecución de estrategias de sostenibilidad del Centro</a:t>
                      </a:r>
                      <a:endParaRPr lang="es-CO" sz="11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Arial Narrow" panose="020B0606020202030204" pitchFamily="34" charset="0"/>
                          <a:ea typeface="+mn-ea"/>
                          <a:cs typeface="+mn-cs"/>
                        </a:rPr>
                        <a:t>Fortalecer el relacionamiento interinstitucional, sector productivo académico y comercial para la contextualización, visualización y venta de servicios del Centro. Incrementar el ingreso de recursos por número de ventas de servicios del portafolio definido por el Centro. Incrementar el ingreso de recursos por número de ventas de servicios del portafolio definido por el Centro. Formular proyectos de impacto social y financiero al territorio. Formular proyectos de impacto social y financiero al territorio. Dinamizar convenios, redes y alianzas de trabajo conjunto para el fortalecimiento del centro	. Dinamizar convenios, redes y alianzas de trabajo conjunto para el fortalecimiento del centro.</a:t>
                      </a:r>
                      <a:endParaRPr lang="es-CO" sz="12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10" name="Rectángulo 9"/>
          <p:cNvSpPr/>
          <p:nvPr/>
        </p:nvSpPr>
        <p:spPr>
          <a:xfrm rot="16200000">
            <a:off x="-1148307" y="3525381"/>
            <a:ext cx="2886639"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20. </a:t>
            </a:r>
            <a:r>
              <a:rPr lang="es-CO" sz="800" dirty="0">
                <a:solidFill>
                  <a:schemeClr val="bg1">
                    <a:lumMod val="50000"/>
                  </a:schemeClr>
                </a:solidFill>
                <a:latin typeface="Arial Rounded MT Bold" panose="020F0704030504030204" pitchFamily="34" charset="0"/>
              </a:rPr>
              <a:t>Implementación del Centro de Desarrollo Tecnológico con Enfoque en Agroindustria para el Departamento De Risaralda</a:t>
            </a:r>
          </a:p>
        </p:txBody>
      </p:sp>
    </p:spTree>
    <p:extLst>
      <p:ext uri="{BB962C8B-B14F-4D97-AF65-F5344CB8AC3E}">
        <p14:creationId xmlns:p14="http://schemas.microsoft.com/office/powerpoint/2010/main" val="34256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62C4D"/>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6417</TotalTime>
  <Words>1622</Words>
  <Application>Microsoft Office PowerPoint</Application>
  <PresentationFormat>Panorámica</PresentationFormat>
  <Paragraphs>93</Paragraphs>
  <Slides>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769</cp:revision>
  <cp:lastPrinted>2017-05-16T14:27:28Z</cp:lastPrinted>
  <dcterms:created xsi:type="dcterms:W3CDTF">2017-03-06T22:18:18Z</dcterms:created>
  <dcterms:modified xsi:type="dcterms:W3CDTF">2026-03-09T14:16:06Z</dcterms:modified>
</cp:coreProperties>
</file>