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9" r:id="rId4"/>
    <p:sldId id="1120" r:id="rId5"/>
    <p:sldId id="1121" r:id="rId6"/>
    <p:sldId id="1122" r:id="rId7"/>
    <p:sldId id="1123"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4FEDD"/>
    <a:srgbClr val="E1FFF1"/>
    <a:srgbClr val="00421E"/>
    <a:srgbClr val="D9FFEE"/>
    <a:srgbClr val="EBFFF6"/>
    <a:srgbClr val="C70517"/>
    <a:srgbClr val="ABE9FF"/>
    <a:srgbClr val="18355E"/>
    <a:srgbClr val="E4061B"/>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2006877" y="4360737"/>
            <a:ext cx="4851123"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800" b="0" dirty="0" smtClean="0">
                <a:solidFill>
                  <a:schemeClr val="bg1"/>
                </a:solidFill>
              </a:rPr>
              <a:t>Articulación </a:t>
            </a:r>
            <a:r>
              <a:rPr lang="es-CO" sz="2800" b="0" dirty="0">
                <a:solidFill>
                  <a:schemeClr val="bg1"/>
                </a:solidFill>
              </a:rPr>
              <a:t>interna para la participación en escenarios externos y el desarrollo profesional del egresado</a:t>
            </a: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366473" y="792832"/>
            <a:ext cx="6399704"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smtClean="0">
                <a:solidFill>
                  <a:schemeClr val="bg1"/>
                </a:solidFill>
                <a:latin typeface="Asap Medium" panose="020F0604030102060203" pitchFamily="2" charset="0"/>
              </a:rPr>
              <a:t>Gestión del contexto y visibilidad nacional e internacional</a:t>
            </a:r>
            <a:endParaRPr lang="es-ES" sz="36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8440185" y="818717"/>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smtClean="0">
                <a:solidFill>
                  <a:schemeClr val="bg1"/>
                </a:solidFill>
                <a:latin typeface="Asap Medium" panose="020F0604030102060203" pitchFamily="2" charset="0"/>
              </a:rPr>
              <a:t>2025 - 2028</a:t>
            </a:r>
            <a:endParaRPr lang="es-ES" sz="16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rgbClr val="ABE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21</a:t>
            </a:r>
            <a:endParaRPr lang="es-ES" sz="4800" b="1" dirty="0">
              <a:solidFill>
                <a:schemeClr val="bg1"/>
              </a:solidFill>
              <a:latin typeface="Arial Rounded MT Bold" panose="020F0704030504030204" pitchFamily="34" charset="0"/>
              <a:ea typeface="+mj-ea"/>
              <a:cs typeface="+mj-cs"/>
            </a:endParaRPr>
          </a:p>
        </p:txBody>
      </p:sp>
      <p:pic>
        <p:nvPicPr>
          <p:cNvPr id="13" name="Imagen 1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440185" y="177857"/>
            <a:ext cx="1055100" cy="1025401"/>
          </a:xfrm>
          <a:prstGeom prst="rect">
            <a:avLst/>
          </a:prstGeom>
        </p:spPr>
      </p:pic>
      <p:pic>
        <p:nvPicPr>
          <p:cNvPr id="14" name="Imagen 13"/>
          <p:cNvPicPr/>
          <p:nvPr/>
        </p:nvPicPr>
        <p:blipFill>
          <a:blip r:embed="rId3" cstate="screen">
            <a:extLst>
              <a:ext uri="{28A0092B-C50C-407E-A947-70E740481C1C}">
                <a14:useLocalDpi xmlns:a14="http://schemas.microsoft.com/office/drawing/2010/main"/>
              </a:ext>
            </a:extLst>
          </a:blip>
          <a:stretch>
            <a:fillRect/>
          </a:stretch>
        </p:blipFill>
        <p:spPr>
          <a:xfrm>
            <a:off x="6640584" y="3092249"/>
            <a:ext cx="4654302" cy="3233603"/>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6E8F9C17-DF16-4503-A23D-C04985936785}"/>
              </a:ext>
            </a:extLst>
          </p:cNvPr>
          <p:cNvSpPr txBox="1">
            <a:spLocks/>
          </p:cNvSpPr>
          <p:nvPr/>
        </p:nvSpPr>
        <p:spPr>
          <a:xfrm>
            <a:off x="2669241" y="154595"/>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rgbClr val="00421E"/>
                </a:solidFill>
                <a:effectLst>
                  <a:outerShdw blurRad="38100" dist="38100" dir="2700000" algn="tl">
                    <a:srgbClr val="000000">
                      <a:alpha val="43137"/>
                    </a:srgbClr>
                  </a:outerShdw>
                </a:effectLst>
              </a:rPr>
              <a:t>Información general del proyecto</a:t>
            </a:r>
            <a:endParaRPr lang="en-US" sz="3600" dirty="0">
              <a:solidFill>
                <a:srgbClr val="00421E"/>
              </a:solidFill>
              <a:effectLst>
                <a:outerShdw blurRad="38100" dist="38100" dir="2700000" algn="tl">
                  <a:srgbClr val="000000">
                    <a:alpha val="43137"/>
                  </a:srgbClr>
                </a:outerShdw>
              </a:effectLst>
            </a:endParaRPr>
          </a:p>
        </p:txBody>
      </p:sp>
      <p:sp>
        <p:nvSpPr>
          <p:cNvPr id="6" name="Rectángulo 5"/>
          <p:cNvSpPr/>
          <p:nvPr/>
        </p:nvSpPr>
        <p:spPr>
          <a:xfrm rot="16200000">
            <a:off x="-951095"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21. </a:t>
            </a:r>
            <a:r>
              <a:rPr lang="es-CO" sz="800" dirty="0">
                <a:solidFill>
                  <a:schemeClr val="bg1">
                    <a:lumMod val="50000"/>
                  </a:schemeClr>
                </a:solidFill>
                <a:latin typeface="Arial Rounded MT Bold" panose="020F0704030504030204" pitchFamily="34" charset="0"/>
              </a:rPr>
              <a:t>Articulación interna para la participación en escenarios externos y el desarrollo profesional del egresado</a:t>
            </a:r>
          </a:p>
        </p:txBody>
      </p:sp>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graphicFrame>
        <p:nvGraphicFramePr>
          <p:cNvPr id="9" name="Tabla 8"/>
          <p:cNvGraphicFramePr>
            <a:graphicFrameLocks noGrp="1"/>
          </p:cNvGraphicFramePr>
          <p:nvPr>
            <p:extLst>
              <p:ext uri="{D42A27DB-BD31-4B8C-83A1-F6EECF244321}">
                <p14:modId xmlns:p14="http://schemas.microsoft.com/office/powerpoint/2010/main" val="2099409875"/>
              </p:ext>
            </p:extLst>
          </p:nvPr>
        </p:nvGraphicFramePr>
        <p:xfrm>
          <a:off x="1339460" y="1165914"/>
          <a:ext cx="9427151" cy="5221260"/>
        </p:xfrm>
        <a:graphic>
          <a:graphicData uri="http://schemas.openxmlformats.org/drawingml/2006/table">
            <a:tbl>
              <a:tblPr firstRow="1" firstCol="1" bandRow="1"/>
              <a:tblGrid>
                <a:gridCol w="2377499">
                  <a:extLst>
                    <a:ext uri="{9D8B030D-6E8A-4147-A177-3AD203B41FA5}">
                      <a16:colId xmlns:a16="http://schemas.microsoft.com/office/drawing/2014/main" val="4030249203"/>
                    </a:ext>
                  </a:extLst>
                </a:gridCol>
                <a:gridCol w="7049652">
                  <a:extLst>
                    <a:ext uri="{9D8B030D-6E8A-4147-A177-3AD203B41FA5}">
                      <a16:colId xmlns:a16="http://schemas.microsoft.com/office/drawing/2014/main" val="4075982615"/>
                    </a:ext>
                  </a:extLst>
                </a:gridCol>
              </a:tblGrid>
              <a:tr h="149531">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200" dirty="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GCV - 21)</a:t>
                      </a:r>
                      <a:endParaRPr lang="es-CO" sz="120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829425"/>
                  </a:ext>
                </a:extLst>
              </a:tr>
              <a:tr h="164484">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200" dirty="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Planeación</a:t>
                      </a:r>
                      <a:endParaRPr lang="es-CO" sz="120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7408598"/>
                  </a:ext>
                </a:extLst>
              </a:tr>
              <a:tr h="149531">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200" dirty="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Gestión del Contexto y visibilidad nacional e internacional</a:t>
                      </a:r>
                      <a:endParaRPr lang="es-CO" sz="120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2193925"/>
                  </a:ext>
                </a:extLst>
              </a:tr>
              <a:tr h="149531">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200" dirty="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Francisco Uribe</a:t>
                      </a:r>
                      <a:endParaRPr lang="es-CO" sz="120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497250"/>
                  </a:ext>
                </a:extLst>
              </a:tr>
              <a:tr h="149531">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200" dirty="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Articulación interna para la gestión del contexto</a:t>
                      </a:r>
                      <a:endParaRPr lang="es-CO" sz="120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4388460"/>
                  </a:ext>
                </a:extLst>
              </a:tr>
              <a:tr h="149531">
                <a:tc rowSpan="3">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200" dirty="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Estratégico - Direccionamiento Institucional</a:t>
                      </a:r>
                      <a:endParaRPr lang="es-CO" sz="120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1289116"/>
                  </a:ext>
                </a:extLst>
              </a:tr>
              <a:tr h="149531">
                <a:tc vMerge="1">
                  <a:txBody>
                    <a:bodyPr/>
                    <a:lstStyle/>
                    <a:p>
                      <a:endParaRPr lang="es-CO"/>
                    </a:p>
                  </a:txBody>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apoyo - Administración institucional</a:t>
                      </a:r>
                      <a:endParaRPr lang="es-CO" sz="120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7846206"/>
                  </a:ext>
                </a:extLst>
              </a:tr>
              <a:tr h="149531">
                <a:tc vMerge="1">
                  <a:txBody>
                    <a:bodyPr/>
                    <a:lstStyle/>
                    <a:p>
                      <a:endParaRPr lang="es-CO"/>
                    </a:p>
                  </a:txBody>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apoyo - Egresados</a:t>
                      </a:r>
                      <a:endParaRPr lang="es-CO" sz="120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2820327"/>
                  </a:ext>
                </a:extLst>
              </a:tr>
              <a:tr h="149531">
                <a:tc rowSpan="2">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200" dirty="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7. Pertinencia e impacto social</a:t>
                      </a:r>
                      <a:endParaRPr lang="es-CO" sz="120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2866834"/>
                  </a:ext>
                </a:extLst>
              </a:tr>
              <a:tr h="149531">
                <a:tc vMerge="1">
                  <a:txBody>
                    <a:bodyPr/>
                    <a:lstStyle/>
                    <a:p>
                      <a:endParaRPr lang="es-CO"/>
                    </a:p>
                  </a:txBody>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10. Organización, gestión y administración</a:t>
                      </a:r>
                      <a:endParaRPr lang="es-CO" sz="120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88275225"/>
                  </a:ext>
                </a:extLst>
              </a:tr>
              <a:tr h="149531">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200" dirty="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7. Vinculación con el entorno</a:t>
                      </a:r>
                      <a:endParaRPr lang="es-CO" sz="120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69741569"/>
                  </a:ext>
                </a:extLst>
              </a:tr>
              <a:tr h="448592">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200" dirty="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dirty="0">
                          <a:effectLst/>
                          <a:latin typeface="Arial Narrow" panose="020B0606020202030204" pitchFamily="34" charset="0"/>
                          <a:ea typeface="Times New Roman" panose="02020603050405020304" pitchFamily="18" charset="0"/>
                          <a:cs typeface="Calibri" panose="020F0502020204030204" pitchFamily="34" charset="0"/>
                        </a:rPr>
                        <a:t>Todas las vicerrectorías</a:t>
                      </a:r>
                      <a:br>
                        <a:rPr lang="es-CO" sz="1100" dirty="0">
                          <a:effectLst/>
                          <a:latin typeface="Arial Narrow" panose="020B0606020202030204" pitchFamily="34" charset="0"/>
                          <a:ea typeface="Times New Roman" panose="02020603050405020304" pitchFamily="18" charset="0"/>
                          <a:cs typeface="Calibri" panose="020F0502020204030204" pitchFamily="34" charset="0"/>
                        </a:rPr>
                      </a:br>
                      <a:r>
                        <a:rPr lang="es-CO" sz="1100" dirty="0">
                          <a:effectLst/>
                          <a:latin typeface="Arial Narrow" panose="020B0606020202030204" pitchFamily="34" charset="0"/>
                          <a:ea typeface="Times New Roman" panose="02020603050405020304" pitchFamily="18" charset="0"/>
                          <a:cs typeface="Calibri" panose="020F0502020204030204" pitchFamily="34" charset="0"/>
                        </a:rPr>
                        <a:t>Facultades</a:t>
                      </a:r>
                      <a:br>
                        <a:rPr lang="es-CO" sz="1100" dirty="0">
                          <a:effectLst/>
                          <a:latin typeface="Arial Narrow" panose="020B0606020202030204" pitchFamily="34" charset="0"/>
                          <a:ea typeface="Times New Roman" panose="02020603050405020304" pitchFamily="18" charset="0"/>
                          <a:cs typeface="Calibri" panose="020F0502020204030204" pitchFamily="34" charset="0"/>
                        </a:rPr>
                      </a:br>
                      <a:r>
                        <a:rPr lang="es-CO" sz="1100" dirty="0">
                          <a:effectLst/>
                          <a:latin typeface="Arial Narrow" panose="020B0606020202030204" pitchFamily="34" charset="0"/>
                          <a:ea typeface="Times New Roman" panose="02020603050405020304" pitchFamily="18" charset="0"/>
                          <a:cs typeface="Calibri" panose="020F0502020204030204" pitchFamily="34" charset="0"/>
                        </a:rPr>
                        <a:t>Asociación de Egresados ASEUTP</a:t>
                      </a:r>
                      <a:endParaRPr lang="es-CO" sz="1200" dirty="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0494750"/>
                  </a:ext>
                </a:extLst>
              </a:tr>
              <a:tr h="448592">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200" dirty="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dirty="0">
                          <a:effectLst/>
                          <a:latin typeface="Arial Narrow" panose="020B0606020202030204" pitchFamily="34" charset="0"/>
                          <a:ea typeface="Times New Roman" panose="02020603050405020304" pitchFamily="18" charset="0"/>
                          <a:cs typeface="Calibri" panose="020F0502020204030204" pitchFamily="34" charset="0"/>
                        </a:rPr>
                        <a:t>Empresas, entidades e instituciones que puedan emplear a los egresados de nivel local, nacional e internacional.</a:t>
                      </a:r>
                      <a:br>
                        <a:rPr lang="es-CO" sz="1100" dirty="0">
                          <a:effectLst/>
                          <a:latin typeface="Arial Narrow" panose="020B0606020202030204" pitchFamily="34" charset="0"/>
                          <a:ea typeface="Times New Roman" panose="02020603050405020304" pitchFamily="18" charset="0"/>
                          <a:cs typeface="Calibri" panose="020F0502020204030204" pitchFamily="34" charset="0"/>
                        </a:rPr>
                      </a:br>
                      <a:r>
                        <a:rPr lang="es-CO" sz="1100" dirty="0">
                          <a:effectLst/>
                          <a:latin typeface="Arial Narrow" panose="020B0606020202030204" pitchFamily="34" charset="0"/>
                          <a:ea typeface="Times New Roman" panose="02020603050405020304" pitchFamily="18" charset="0"/>
                          <a:cs typeface="Calibri" panose="020F0502020204030204" pitchFamily="34" charset="0"/>
                        </a:rPr>
                        <a:t>Entidades territoriales</a:t>
                      </a:r>
                      <a:endParaRPr lang="es-CO" sz="1200" dirty="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3251641"/>
                  </a:ext>
                </a:extLst>
              </a:tr>
              <a:tr h="299061">
                <a:tc rowSpan="3">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200" dirty="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Consolidación de la Extensión institucional con impacto en la sociedad y reconocimiento nacional e internacional</a:t>
                      </a:r>
                      <a:endParaRPr lang="es-CO" sz="120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1670593"/>
                  </a:ext>
                </a:extLst>
              </a:tr>
              <a:tr h="149531">
                <a:tc vMerge="1">
                  <a:txBody>
                    <a:bodyPr/>
                    <a:lstStyle/>
                    <a:p>
                      <a:endParaRPr lang="es-CO"/>
                    </a:p>
                  </a:txBody>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Sostenibilidad financiera</a:t>
                      </a:r>
                      <a:endParaRPr lang="es-CO" sz="120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1126589"/>
                  </a:ext>
                </a:extLst>
              </a:tr>
              <a:tr h="149531">
                <a:tc vMerge="1">
                  <a:txBody>
                    <a:bodyPr/>
                    <a:lstStyle/>
                    <a:p>
                      <a:endParaRPr lang="es-CO"/>
                    </a:p>
                  </a:txBody>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Gestión de egresados</a:t>
                      </a:r>
                      <a:endParaRPr lang="es-CO" sz="120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768546"/>
                  </a:ext>
                </a:extLst>
              </a:tr>
              <a:tr h="299061">
                <a:tc rowSpan="3">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200" dirty="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1. Poner fin a la pobreza en todas sus formas en todo el mundo</a:t>
                      </a:r>
                      <a:endParaRPr lang="es-CO" sz="120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104874"/>
                  </a:ext>
                </a:extLst>
              </a:tr>
              <a:tr h="448592">
                <a:tc vMerge="1">
                  <a:txBody>
                    <a:bodyPr/>
                    <a:lstStyle/>
                    <a:p>
                      <a:endParaRPr lang="es-CO"/>
                    </a:p>
                  </a:txBody>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20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1278123"/>
                  </a:ext>
                </a:extLst>
              </a:tr>
              <a:tr h="448592">
                <a:tc vMerge="1">
                  <a:txBody>
                    <a:bodyPr/>
                    <a:lstStyle/>
                    <a:p>
                      <a:endParaRPr lang="es-CO"/>
                    </a:p>
                  </a:txBody>
                  <a:tcPr/>
                </a:tc>
                <a:tc>
                  <a:txBody>
                    <a:bodyPr/>
                    <a:lstStyle/>
                    <a:p>
                      <a:pPr>
                        <a:lnSpc>
                          <a:spcPct val="115000"/>
                        </a:lnSpc>
                        <a:spcAft>
                          <a:spcPts val="0"/>
                        </a:spcAft>
                      </a:pPr>
                      <a:r>
                        <a:rPr lang="es-CO" sz="1100" dirty="0">
                          <a:effectLst/>
                          <a:latin typeface="Arial Narrow" panose="020B0606020202030204" pitchFamily="34" charset="0"/>
                          <a:ea typeface="Times New Roman" panose="02020603050405020304" pitchFamily="18" charset="0"/>
                          <a:cs typeface="Calibri" panose="020F0502020204030204" pitchFamily="34" charset="0"/>
                        </a:rPr>
                        <a:t>8. Promover el crecimiento económico sostenido, inclusivo y sostenible, el empleo pleno y productivo y el trabajo decente para todos</a:t>
                      </a:r>
                      <a:endParaRPr lang="es-CO" sz="1200" dirty="0">
                        <a:effectLst/>
                        <a:latin typeface="Times New Roman" panose="02020603050405020304" pitchFamily="18" charset="0"/>
                        <a:ea typeface="SimSun" panose="02010600030101010101" pitchFamily="2" charset="-122"/>
                      </a:endParaRPr>
                    </a:p>
                  </a:txBody>
                  <a:tcPr marL="37924" marR="379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5754402"/>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rot="16200000">
            <a:off x="-951095"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21. </a:t>
            </a:r>
            <a:r>
              <a:rPr lang="es-CO" sz="800" dirty="0">
                <a:solidFill>
                  <a:schemeClr val="bg1">
                    <a:lumMod val="50000"/>
                  </a:schemeClr>
                </a:solidFill>
                <a:latin typeface="Arial Rounded MT Bold" panose="020F0704030504030204" pitchFamily="34" charset="0"/>
              </a:rPr>
              <a:t>Articulación interna para la participación en escenarios externos y el desarrollo profesional del egresado</a:t>
            </a:r>
          </a:p>
        </p:txBody>
      </p:sp>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97741" y="369748"/>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Identificación del problema, necesidad u oportunidad </a:t>
            </a:r>
          </a:p>
        </p:txBody>
      </p:sp>
      <p:sp>
        <p:nvSpPr>
          <p:cNvPr id="2" name="Rectángulo 1"/>
          <p:cNvSpPr/>
          <p:nvPr/>
        </p:nvSpPr>
        <p:spPr>
          <a:xfrm>
            <a:off x="747029" y="1320150"/>
            <a:ext cx="10842827" cy="1123384"/>
          </a:xfrm>
          <a:prstGeom prst="rect">
            <a:avLst/>
          </a:prstGeom>
        </p:spPr>
        <p:txBody>
          <a:bodyPr wrap="square">
            <a:spAutoFit/>
          </a:bodyPr>
          <a:lstStyle/>
          <a:p>
            <a:pPr algn="just">
              <a:spcAft>
                <a:spcPts val="0"/>
              </a:spcAft>
            </a:pP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Se identifican </a:t>
            </a:r>
            <a:r>
              <a:rPr lang="es-CO" sz="1100"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debilidades </a:t>
            </a: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en la articulación interna para la participación e incidencia en políticas públicas, programas, proyectos y acciones, que son pertinentes a las capacidades académicas e investigativas de la universidad, dado que, si bien se cuenta con un inventario de los espacios de deliberación y representación en los que tienen asiento la Universidad, aún no se articulan de forma adecuada los procesos y la información de lo que sucede en esos espacios no es de amplio conocimiento y manejo. Así mismo, se tiene un desconocimiento de lo que realizan los diferentes actores de la universidad en participación e incidencia de políticas públicas, programas, proyectos y </a:t>
            </a:r>
            <a:r>
              <a:rPr lang="es-CO" sz="1100"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acciones.</a:t>
            </a:r>
            <a:r>
              <a:rPr lang="es-CO" sz="1200" dirty="0" smtClean="0">
                <a:latin typeface="Times New Roman" panose="02020603050405020304" pitchFamily="18" charset="0"/>
                <a:ea typeface="SimSun" panose="02010600030101010101" pitchFamily="2" charset="-122"/>
              </a:rPr>
              <a:t> </a:t>
            </a:r>
            <a:r>
              <a:rPr lang="es-CO" sz="1100"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De </a:t>
            </a: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otro lado, existen dificultades en algunos egresados para la inserción laboral por un desconocimiento de la oferta de empleos existentes en el medio, sus características y su relación con los perfiles profesionales de los egresados UTP y una debilidad en los egresados respecto a competencias blandas y esenciales y su gestión para la empleabilidad.</a:t>
            </a:r>
            <a:endParaRPr lang="es-CO" sz="1200" dirty="0">
              <a:effectLst/>
              <a:latin typeface="Times New Roman" panose="02020603050405020304" pitchFamily="18" charset="0"/>
              <a:ea typeface="SimSun" panose="02010600030101010101" pitchFamily="2" charset="-122"/>
            </a:endParaRPr>
          </a:p>
        </p:txBody>
      </p:sp>
      <p:graphicFrame>
        <p:nvGraphicFramePr>
          <p:cNvPr id="4" name="Tabla 3"/>
          <p:cNvGraphicFramePr>
            <a:graphicFrameLocks noGrp="1"/>
          </p:cNvGraphicFramePr>
          <p:nvPr>
            <p:extLst>
              <p:ext uri="{D42A27DB-BD31-4B8C-83A1-F6EECF244321}">
                <p14:modId xmlns:p14="http://schemas.microsoft.com/office/powerpoint/2010/main" val="2098910425"/>
              </p:ext>
            </p:extLst>
          </p:nvPr>
        </p:nvGraphicFramePr>
        <p:xfrm>
          <a:off x="1511884" y="2566055"/>
          <a:ext cx="9039359" cy="3828909"/>
        </p:xfrm>
        <a:graphic>
          <a:graphicData uri="http://schemas.openxmlformats.org/drawingml/2006/table">
            <a:tbl>
              <a:tblPr firstRow="1" firstCol="1" bandRow="1"/>
              <a:tblGrid>
                <a:gridCol w="2000598">
                  <a:extLst>
                    <a:ext uri="{9D8B030D-6E8A-4147-A177-3AD203B41FA5}">
                      <a16:colId xmlns:a16="http://schemas.microsoft.com/office/drawing/2014/main" val="2592794197"/>
                    </a:ext>
                  </a:extLst>
                </a:gridCol>
                <a:gridCol w="3218330">
                  <a:extLst>
                    <a:ext uri="{9D8B030D-6E8A-4147-A177-3AD203B41FA5}">
                      <a16:colId xmlns:a16="http://schemas.microsoft.com/office/drawing/2014/main" val="2139912609"/>
                    </a:ext>
                  </a:extLst>
                </a:gridCol>
                <a:gridCol w="3820431">
                  <a:extLst>
                    <a:ext uri="{9D8B030D-6E8A-4147-A177-3AD203B41FA5}">
                      <a16:colId xmlns:a16="http://schemas.microsoft.com/office/drawing/2014/main" val="4026889802"/>
                    </a:ext>
                  </a:extLst>
                </a:gridCol>
              </a:tblGrid>
              <a:tr h="180132">
                <a:tc>
                  <a:txBody>
                    <a:bodyPr/>
                    <a:lstStyle/>
                    <a:p>
                      <a:pPr algn="ctr">
                        <a:lnSpc>
                          <a:spcPct val="115000"/>
                        </a:lnSpc>
                        <a:spcAft>
                          <a:spcPts val="0"/>
                        </a:spcAft>
                      </a:pPr>
                      <a:r>
                        <a:rPr lang="es-CO" sz="13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300" dirty="0">
                        <a:effectLst/>
                        <a:latin typeface="Times New Roman" panose="02020603050405020304" pitchFamily="18" charset="0"/>
                        <a:ea typeface="SimSun" panose="02010600030101010101" pitchFamily="2" charset="-122"/>
                      </a:endParaRPr>
                    </a:p>
                  </a:txBody>
                  <a:tcPr marL="38210" marR="382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13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300" dirty="0">
                        <a:effectLst/>
                        <a:latin typeface="Times New Roman" panose="02020603050405020304" pitchFamily="18" charset="0"/>
                        <a:ea typeface="SimSun" panose="02010600030101010101" pitchFamily="2" charset="-122"/>
                      </a:endParaRPr>
                    </a:p>
                  </a:txBody>
                  <a:tcPr marL="38210" marR="382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13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300" dirty="0">
                        <a:effectLst/>
                        <a:latin typeface="Times New Roman" panose="02020603050405020304" pitchFamily="18" charset="0"/>
                        <a:ea typeface="SimSun" panose="02010600030101010101" pitchFamily="2" charset="-122"/>
                      </a:endParaRPr>
                    </a:p>
                  </a:txBody>
                  <a:tcPr marL="38210" marR="382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extLst>
                  <a:ext uri="{0D108BD9-81ED-4DB2-BD59-A6C34878D82A}">
                    <a16:rowId xmlns:a16="http://schemas.microsoft.com/office/drawing/2014/main" val="418402311"/>
                  </a:ext>
                </a:extLst>
              </a:tr>
              <a:tr h="272680">
                <a:tc rowSpan="5">
                  <a:txBody>
                    <a:bodyPr/>
                    <a:lstStyle/>
                    <a:p>
                      <a:pPr algn="ctr">
                        <a:lnSpc>
                          <a:spcPct val="115000"/>
                        </a:lnSpc>
                        <a:spcAft>
                          <a:spcPts val="0"/>
                        </a:spcAft>
                      </a:pPr>
                      <a:r>
                        <a:rPr lang="es-CO" sz="12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Débil proceso de articulación interna para la gestión del contexto que potencialice la participación en escenarios externos y el desarrollo profesional del egresado.</a:t>
                      </a:r>
                      <a:endParaRPr lang="es-CO" sz="1250" dirty="0">
                        <a:effectLst/>
                        <a:latin typeface="Times New Roman" panose="02020603050405020304" pitchFamily="18" charset="0"/>
                        <a:ea typeface="SimSun" panose="02010600030101010101" pitchFamily="2" charset="-122"/>
                      </a:endParaRPr>
                    </a:p>
                  </a:txBody>
                  <a:tcPr marL="38210" marR="382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Desarticulación interna para la participación e incidencia en políticas públicas, programas, proyectos y acciones, que son pertinentes a las capacidades académicas e investigativas de la universidad</a:t>
                      </a:r>
                      <a:endParaRPr lang="es-CO" sz="1250" dirty="0">
                        <a:effectLst/>
                        <a:latin typeface="Times New Roman" panose="02020603050405020304" pitchFamily="18" charset="0"/>
                        <a:ea typeface="SimSun" panose="02010600030101010101" pitchFamily="2" charset="-122"/>
                      </a:endParaRPr>
                    </a:p>
                  </a:txBody>
                  <a:tcPr marL="38210" marR="382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Gestión desorganizada de los espacios de deliberación y representación en los que tienen asiento la Universidad</a:t>
                      </a:r>
                      <a:br>
                        <a:rPr lang="es-CO" sz="12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Desconocimiento de lo que realizan los diferentes actores de la universidad en participación e incidencia de políticas públicas, programas, proyectos y acciones.</a:t>
                      </a:r>
                      <a:endParaRPr lang="es-CO" sz="1250" dirty="0">
                        <a:effectLst/>
                        <a:latin typeface="Times New Roman" panose="02020603050405020304" pitchFamily="18" charset="0"/>
                        <a:ea typeface="SimSun" panose="02010600030101010101" pitchFamily="2" charset="-122"/>
                      </a:endParaRPr>
                    </a:p>
                  </a:txBody>
                  <a:tcPr marL="38210" marR="382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7996753"/>
                  </a:ext>
                </a:extLst>
              </a:tr>
              <a:tr h="353881">
                <a:tc vMerge="1">
                  <a:txBody>
                    <a:bodyPr/>
                    <a:lstStyle/>
                    <a:p>
                      <a:endParaRPr lang="es-CO"/>
                    </a:p>
                  </a:txBody>
                  <a:tcPr/>
                </a:tc>
                <a:tc>
                  <a:txBody>
                    <a:bodyPr/>
                    <a:lstStyle/>
                    <a:p>
                      <a:pPr>
                        <a:lnSpc>
                          <a:spcPct val="115000"/>
                        </a:lnSpc>
                        <a:spcAft>
                          <a:spcPts val="0"/>
                        </a:spcAft>
                      </a:pPr>
                      <a:r>
                        <a:rPr lang="es-CO" sz="12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Dificultades de los egresados para la inserción laboral.</a:t>
                      </a:r>
                      <a:endParaRPr lang="es-CO" sz="1250" dirty="0">
                        <a:effectLst/>
                        <a:latin typeface="Times New Roman" panose="02020603050405020304" pitchFamily="18" charset="0"/>
                        <a:ea typeface="SimSun" panose="02010600030101010101" pitchFamily="2" charset="-122"/>
                      </a:endParaRPr>
                    </a:p>
                  </a:txBody>
                  <a:tcPr marL="38210" marR="382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Desconocimiento de la oferta de empleos existentes en el medio, sus características y su relación con los perfiles profesionales de los egresados UTP.</a:t>
                      </a:r>
                      <a:b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Debilidad en los egresados respecto a competencias blandas y esenciales y su gestión para la empleabilidad.</a:t>
                      </a:r>
                      <a:endParaRPr lang="es-CO" sz="1250">
                        <a:effectLst/>
                        <a:latin typeface="Times New Roman" panose="02020603050405020304" pitchFamily="18" charset="0"/>
                        <a:ea typeface="SimSun" panose="02010600030101010101" pitchFamily="2" charset="-122"/>
                      </a:endParaRPr>
                    </a:p>
                  </a:txBody>
                  <a:tcPr marL="38210" marR="382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0908324"/>
                  </a:ext>
                </a:extLst>
              </a:tr>
              <a:tr h="180132">
                <a:tc vMerge="1">
                  <a:txBody>
                    <a:bodyPr/>
                    <a:lstStyle/>
                    <a:p>
                      <a:endParaRPr lang="es-CO"/>
                    </a:p>
                  </a:txBody>
                  <a:tcPr/>
                </a:tc>
                <a:tc>
                  <a:txBody>
                    <a:bodyPr/>
                    <a:lstStyle/>
                    <a:p>
                      <a:pPr algn="ctr">
                        <a:lnSpc>
                          <a:spcPct val="115000"/>
                        </a:lnSpc>
                        <a:spcAft>
                          <a:spcPts val="0"/>
                        </a:spcAft>
                      </a:pPr>
                      <a:r>
                        <a:rPr lang="es-CO" sz="12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250" dirty="0">
                        <a:effectLst/>
                        <a:latin typeface="Times New Roman" panose="02020603050405020304" pitchFamily="18" charset="0"/>
                        <a:ea typeface="SimSun" panose="02010600030101010101" pitchFamily="2" charset="-122"/>
                      </a:endParaRPr>
                    </a:p>
                  </a:txBody>
                  <a:tcPr marL="38210" marR="382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12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250" dirty="0">
                        <a:effectLst/>
                        <a:latin typeface="Times New Roman" panose="02020603050405020304" pitchFamily="18" charset="0"/>
                        <a:ea typeface="SimSun" panose="02010600030101010101" pitchFamily="2" charset="-122"/>
                      </a:endParaRPr>
                    </a:p>
                  </a:txBody>
                  <a:tcPr marL="38210" marR="382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extLst>
                  <a:ext uri="{0D108BD9-81ED-4DB2-BD59-A6C34878D82A}">
                    <a16:rowId xmlns:a16="http://schemas.microsoft.com/office/drawing/2014/main" val="2975100949"/>
                  </a:ext>
                </a:extLst>
              </a:tr>
              <a:tr h="497165">
                <a:tc vMerge="1">
                  <a:txBody>
                    <a:bodyPr/>
                    <a:lstStyle/>
                    <a:p>
                      <a:endParaRPr lang="es-CO"/>
                    </a:p>
                  </a:txBody>
                  <a:tcPr/>
                </a:tc>
                <a:tc>
                  <a:txBody>
                    <a:bodyPr/>
                    <a:lstStyle/>
                    <a:p>
                      <a:pPr>
                        <a:lnSpc>
                          <a:spcPct val="115000"/>
                        </a:lnSpc>
                        <a:spcAft>
                          <a:spcPts val="0"/>
                        </a:spcAft>
                      </a:pPr>
                      <a:r>
                        <a:rPr lang="es-CO" sz="12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Diseminación y duplicidad de procesos y esfuerzos para la participación en escenarios externos y el aporte de la academia y la investigación en procesos de desarrollo regional, nacional e internacional.</a:t>
                      </a:r>
                      <a:endParaRPr lang="es-CO" sz="1250" dirty="0">
                        <a:effectLst/>
                        <a:latin typeface="Times New Roman" panose="02020603050405020304" pitchFamily="18" charset="0"/>
                        <a:ea typeface="SimSun" panose="02010600030101010101" pitchFamily="2" charset="-122"/>
                      </a:endParaRPr>
                    </a:p>
                  </a:txBody>
                  <a:tcPr marL="38210" marR="382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Bajo impacto de la universidad en su contexto.</a:t>
                      </a:r>
                      <a:endParaRPr lang="es-CO" sz="1250" dirty="0">
                        <a:effectLst/>
                        <a:latin typeface="Times New Roman" panose="02020603050405020304" pitchFamily="18" charset="0"/>
                        <a:ea typeface="SimSun" panose="02010600030101010101" pitchFamily="2" charset="-122"/>
                      </a:endParaRPr>
                    </a:p>
                  </a:txBody>
                  <a:tcPr marL="38210" marR="382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842757"/>
                  </a:ext>
                </a:extLst>
              </a:tr>
              <a:tr h="314946">
                <a:tc vMerge="1">
                  <a:txBody>
                    <a:bodyPr/>
                    <a:lstStyle/>
                    <a:p>
                      <a:endParaRPr lang="es-CO"/>
                    </a:p>
                  </a:txBody>
                  <a:tcPr/>
                </a:tc>
                <a:tc>
                  <a:txBody>
                    <a:bodyPr/>
                    <a:lstStyle/>
                    <a:p>
                      <a:pPr>
                        <a:lnSpc>
                          <a:spcPct val="115000"/>
                        </a:lnSpc>
                        <a:spcAft>
                          <a:spcPts val="0"/>
                        </a:spcAft>
                      </a:pPr>
                      <a: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Baja empleabilidad de los egresados en el medio</a:t>
                      </a:r>
                      <a:endParaRPr lang="es-CO" sz="1250">
                        <a:effectLst/>
                        <a:latin typeface="Times New Roman" panose="02020603050405020304" pitchFamily="18" charset="0"/>
                        <a:ea typeface="SimSun" panose="02010600030101010101" pitchFamily="2" charset="-122"/>
                      </a:endParaRPr>
                    </a:p>
                  </a:txBody>
                  <a:tcPr marL="38210" marR="382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Bajo impacto de la universidad en su contexto.</a:t>
                      </a:r>
                      <a:endParaRPr lang="es-CO" sz="1250" dirty="0">
                        <a:effectLst/>
                        <a:latin typeface="Times New Roman" panose="02020603050405020304" pitchFamily="18" charset="0"/>
                        <a:ea typeface="SimSun" panose="02010600030101010101" pitchFamily="2" charset="-122"/>
                      </a:endParaRPr>
                    </a:p>
                  </a:txBody>
                  <a:tcPr marL="38210" marR="382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1863333"/>
                  </a:ext>
                </a:extLst>
              </a:tr>
            </a:tbl>
          </a:graphicData>
        </a:graphic>
      </p:graphicFrame>
    </p:spTree>
    <p:extLst>
      <p:ext uri="{BB962C8B-B14F-4D97-AF65-F5344CB8AC3E}">
        <p14:creationId xmlns:p14="http://schemas.microsoft.com/office/powerpoint/2010/main" val="1479525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rot="16200000">
            <a:off x="-951095"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21. </a:t>
            </a:r>
            <a:r>
              <a:rPr lang="es-CO" sz="800" dirty="0">
                <a:solidFill>
                  <a:schemeClr val="bg1">
                    <a:lumMod val="50000"/>
                  </a:schemeClr>
                </a:solidFill>
                <a:latin typeface="Arial Rounded MT Bold" panose="020F0704030504030204" pitchFamily="34" charset="0"/>
              </a:rPr>
              <a:t>Articulación interna para la participación en escenarios externos y el desarrollo profesional del egresado</a:t>
            </a:r>
          </a:p>
        </p:txBody>
      </p:sp>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277035" y="1366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Descripción del proyecto</a:t>
            </a:r>
          </a:p>
        </p:txBody>
      </p:sp>
      <p:cxnSp>
        <p:nvCxnSpPr>
          <p:cNvPr id="9" name="Conector recto 8"/>
          <p:cNvCxnSpPr/>
          <p:nvPr/>
        </p:nvCxnSpPr>
        <p:spPr>
          <a:xfrm>
            <a:off x="6650521" y="2367341"/>
            <a:ext cx="2538303" cy="0"/>
          </a:xfrm>
          <a:prstGeom prst="line">
            <a:avLst/>
          </a:prstGeom>
          <a:ln w="28575">
            <a:solidFill>
              <a:srgbClr val="562C4D"/>
            </a:solidFill>
          </a:ln>
        </p:spPr>
        <p:style>
          <a:lnRef idx="1">
            <a:schemeClr val="accent1"/>
          </a:lnRef>
          <a:fillRef idx="0">
            <a:schemeClr val="accent1"/>
          </a:fillRef>
          <a:effectRef idx="0">
            <a:schemeClr val="accent1"/>
          </a:effectRef>
          <a:fontRef idx="minor">
            <a:schemeClr val="tx1"/>
          </a:fontRef>
        </p:style>
      </p:cxnSp>
      <p:grpSp>
        <p:nvGrpSpPr>
          <p:cNvPr id="10" name="Grupo 9"/>
          <p:cNvGrpSpPr/>
          <p:nvPr/>
        </p:nvGrpSpPr>
        <p:grpSpPr>
          <a:xfrm>
            <a:off x="6893906" y="2133426"/>
            <a:ext cx="4031820" cy="505877"/>
            <a:chOff x="481236" y="1624130"/>
            <a:chExt cx="4001276" cy="666178"/>
          </a:xfrm>
        </p:grpSpPr>
        <p:sp>
          <p:nvSpPr>
            <p:cNvPr id="11" name="Rectángulo redondeado 10"/>
            <p:cNvSpPr/>
            <p:nvPr/>
          </p:nvSpPr>
          <p:spPr>
            <a:xfrm>
              <a:off x="481236" y="1624130"/>
              <a:ext cx="4001276" cy="666178"/>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CuadroTexto 11"/>
            <p:cNvSpPr txBox="1"/>
            <p:nvPr/>
          </p:nvSpPr>
          <p:spPr>
            <a:xfrm>
              <a:off x="500748" y="1643642"/>
              <a:ext cx="3962252" cy="627154"/>
            </a:xfrm>
            <a:prstGeom prst="rect">
              <a:avLst/>
            </a:prstGeom>
            <a:solidFill>
              <a:schemeClr val="bg1"/>
            </a:solidFill>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latin typeface="Arial Narrow" panose="020B0606020202030204" pitchFamily="34" charset="0"/>
                  <a:ea typeface="Times New Roman" panose="02020603050405020304" pitchFamily="18" charset="0"/>
                  <a:cs typeface="Calibri" panose="020F0502020204030204" pitchFamily="34" charset="0"/>
                </a:rPr>
                <a:t>Todas las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vicerrectorías. Facultades. Asociación </a:t>
              </a:r>
              <a:r>
                <a:rPr lang="es-CO" sz="1100" dirty="0">
                  <a:latin typeface="Arial Narrow" panose="020B0606020202030204" pitchFamily="34" charset="0"/>
                  <a:ea typeface="Times New Roman" panose="02020603050405020304" pitchFamily="18" charset="0"/>
                  <a:cs typeface="Calibri" panose="020F0502020204030204" pitchFamily="34" charset="0"/>
                </a:rPr>
                <a:t>de Egresados ASEUTP</a:t>
              </a:r>
              <a:endParaRPr lang="es-CO" sz="1200" dirty="0">
                <a:latin typeface="Times New Roman" panose="02020603050405020304" pitchFamily="18" charset="0"/>
                <a:ea typeface="SimSun" panose="02010600030101010101" pitchFamily="2" charset="-122"/>
              </a:endParaRPr>
            </a:p>
          </p:txBody>
        </p:sp>
      </p:grpSp>
      <p:grpSp>
        <p:nvGrpSpPr>
          <p:cNvPr id="13" name="Grupo 12"/>
          <p:cNvGrpSpPr/>
          <p:nvPr/>
        </p:nvGrpSpPr>
        <p:grpSpPr>
          <a:xfrm>
            <a:off x="6903281" y="2766621"/>
            <a:ext cx="4022445" cy="648932"/>
            <a:chOff x="472275" y="2459414"/>
            <a:chExt cx="4022445" cy="516696"/>
          </a:xfrm>
        </p:grpSpPr>
        <p:sp>
          <p:nvSpPr>
            <p:cNvPr id="14" name="Rectángulo redondeado 13"/>
            <p:cNvSpPr/>
            <p:nvPr/>
          </p:nvSpPr>
          <p:spPr>
            <a:xfrm>
              <a:off x="472275" y="2459414"/>
              <a:ext cx="4022445" cy="516696"/>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CuadroTexto 14"/>
            <p:cNvSpPr txBox="1"/>
            <p:nvPr/>
          </p:nvSpPr>
          <p:spPr>
            <a:xfrm>
              <a:off x="487409" y="2474548"/>
              <a:ext cx="3992177" cy="486428"/>
            </a:xfrm>
            <a:prstGeom prst="rect">
              <a:avLst/>
            </a:prstGeom>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Empresas, entidades e instituciones que puedan emplear a los egresados de nivel local, nacional e internacional.</a:t>
              </a:r>
              <a:br>
                <a:rPr lang="es-CO" sz="1100" dirty="0">
                  <a:latin typeface="Arial Narrow" panose="020B0606020202030204" pitchFamily="34" charset="0"/>
                  <a:ea typeface="Times New Roman" panose="02020603050405020304" pitchFamily="18" charset="0"/>
                  <a:cs typeface="Calibri" panose="020F0502020204030204" pitchFamily="34" charset="0"/>
                </a:rPr>
              </a:br>
              <a:r>
                <a:rPr lang="es-CO" sz="1100" dirty="0">
                  <a:latin typeface="Arial Narrow" panose="020B0606020202030204" pitchFamily="34" charset="0"/>
                  <a:ea typeface="Times New Roman" panose="02020603050405020304" pitchFamily="18" charset="0"/>
                  <a:cs typeface="Calibri" panose="020F0502020204030204" pitchFamily="34" charset="0"/>
                </a:rPr>
                <a:t>Entidades territoriales</a:t>
              </a:r>
              <a:endParaRPr lang="es-CO" sz="1200" dirty="0">
                <a:latin typeface="Times New Roman" panose="02020603050405020304" pitchFamily="18"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sp>
        <p:nvSpPr>
          <p:cNvPr id="16" name="Conector recto 9"/>
          <p:cNvSpPr/>
          <p:nvPr/>
        </p:nvSpPr>
        <p:spPr>
          <a:xfrm>
            <a:off x="6651601" y="1901891"/>
            <a:ext cx="234424" cy="1861277"/>
          </a:xfrm>
          <a:custGeom>
            <a:avLst/>
            <a:gdLst/>
            <a:ahLst/>
            <a:cxnLst/>
            <a:rect l="0" t="0" r="0" b="0"/>
            <a:pathLst>
              <a:path>
                <a:moveTo>
                  <a:pt x="0" y="0"/>
                </a:moveTo>
                <a:lnTo>
                  <a:pt x="0" y="2057073"/>
                </a:lnTo>
                <a:lnTo>
                  <a:pt x="234424" y="2057073"/>
                </a:lnTo>
              </a:path>
            </a:pathLst>
          </a:custGeom>
          <a:noFill/>
          <a:ln w="28575">
            <a:solidFill>
              <a:srgbClr val="00421E"/>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17" name="Grupo 16"/>
          <p:cNvGrpSpPr/>
          <p:nvPr/>
        </p:nvGrpSpPr>
        <p:grpSpPr>
          <a:xfrm>
            <a:off x="6913417" y="3568818"/>
            <a:ext cx="4036699" cy="693882"/>
            <a:chOff x="472275" y="3145215"/>
            <a:chExt cx="4036699" cy="626053"/>
          </a:xfrm>
        </p:grpSpPr>
        <p:sp>
          <p:nvSpPr>
            <p:cNvPr id="18" name="Rectángulo redondeado 17"/>
            <p:cNvSpPr/>
            <p:nvPr/>
          </p:nvSpPr>
          <p:spPr>
            <a:xfrm>
              <a:off x="472275" y="3145215"/>
              <a:ext cx="4036699" cy="626053"/>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CuadroTexto 18"/>
            <p:cNvSpPr txBox="1"/>
            <p:nvPr/>
          </p:nvSpPr>
          <p:spPr>
            <a:xfrm>
              <a:off x="490611" y="3163551"/>
              <a:ext cx="4000027" cy="589381"/>
            </a:xfrm>
            <a:prstGeom prst="rect">
              <a:avLst/>
            </a:prstGeom>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Comunidad universitaria (docentes,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administrativos, estudiantes </a:t>
              </a:r>
              <a:r>
                <a:rPr lang="es-CO" sz="1100" dirty="0">
                  <a:latin typeface="Arial Narrow" panose="020B0606020202030204" pitchFamily="34" charset="0"/>
                  <a:ea typeface="Times New Roman" panose="02020603050405020304" pitchFamily="18" charset="0"/>
                  <a:cs typeface="Calibri" panose="020F0502020204030204" pitchFamily="34" charset="0"/>
                </a:rPr>
                <a:t>y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egresados). Entidades territoriales. Sector </a:t>
              </a:r>
              <a:r>
                <a:rPr lang="es-CO" sz="1100" dirty="0">
                  <a:latin typeface="Arial Narrow" panose="020B0606020202030204" pitchFamily="34" charset="0"/>
                  <a:ea typeface="Times New Roman" panose="02020603050405020304" pitchFamily="18" charset="0"/>
                  <a:cs typeface="Calibri" panose="020F0502020204030204" pitchFamily="34" charset="0"/>
                </a:rPr>
                <a:t>productivo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 Sociedad </a:t>
              </a:r>
              <a:r>
                <a:rPr lang="es-CO" sz="1100" dirty="0">
                  <a:latin typeface="Arial Narrow" panose="020B0606020202030204" pitchFamily="34" charset="0"/>
                  <a:ea typeface="Times New Roman" panose="02020603050405020304" pitchFamily="18" charset="0"/>
                  <a:cs typeface="Calibri" panose="020F0502020204030204" pitchFamily="34" charset="0"/>
                </a:rPr>
                <a:t>en general.	</a:t>
              </a:r>
            </a:p>
          </p:txBody>
        </p:sp>
      </p:grpSp>
      <p:sp>
        <p:nvSpPr>
          <p:cNvPr id="20" name="Marco 19"/>
          <p:cNvSpPr/>
          <p:nvPr/>
        </p:nvSpPr>
        <p:spPr>
          <a:xfrm>
            <a:off x="6452738" y="1289618"/>
            <a:ext cx="2189240" cy="612273"/>
          </a:xfrm>
          <a:prstGeom prst="frame">
            <a:avLst/>
          </a:prstGeom>
          <a:solidFill>
            <a:srgbClr val="00421E"/>
          </a:solidFill>
          <a:ln>
            <a:solidFill>
              <a:srgbClr val="004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21" name="Conector recto 3"/>
          <p:cNvSpPr/>
          <p:nvPr/>
        </p:nvSpPr>
        <p:spPr>
          <a:xfrm>
            <a:off x="6650520" y="1851966"/>
            <a:ext cx="262897" cy="521610"/>
          </a:xfrm>
          <a:custGeom>
            <a:avLst/>
            <a:gdLst/>
            <a:ahLst/>
            <a:cxnLst/>
            <a:rect l="0" t="0" r="0" b="0"/>
            <a:pathLst>
              <a:path>
                <a:moveTo>
                  <a:pt x="0" y="0"/>
                </a:moveTo>
                <a:lnTo>
                  <a:pt x="0" y="1316593"/>
                </a:lnTo>
                <a:lnTo>
                  <a:pt x="234424" y="1316593"/>
                </a:lnTo>
              </a:path>
            </a:pathLst>
          </a:custGeom>
          <a:noFill/>
          <a:ln w="28575">
            <a:solidFill>
              <a:srgbClr val="00421E"/>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pic>
        <p:nvPicPr>
          <p:cNvPr id="22" name="Imagen 2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285160" y="4356946"/>
            <a:ext cx="4476486" cy="671473"/>
          </a:xfrm>
          <a:prstGeom prst="rect">
            <a:avLst/>
          </a:prstGeom>
        </p:spPr>
      </p:pic>
      <p:sp>
        <p:nvSpPr>
          <p:cNvPr id="23" name="CuadroTexto 22"/>
          <p:cNvSpPr txBox="1"/>
          <p:nvPr/>
        </p:nvSpPr>
        <p:spPr>
          <a:xfrm>
            <a:off x="6407257" y="1291145"/>
            <a:ext cx="2304616" cy="636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rgbClr val="00421E"/>
                </a:solidFill>
                <a:effectLst>
                  <a:outerShdw blurRad="38100" dist="38100" dir="2700000" algn="tl">
                    <a:srgbClr val="000000">
                      <a:alpha val="43137"/>
                    </a:srgbClr>
                  </a:outerShdw>
                </a:effectLst>
                <a:latin typeface="+mj-lt"/>
                <a:ea typeface="+mj-ea"/>
                <a:cs typeface="+mj-cs"/>
              </a:rPr>
              <a:t>Involucrados</a:t>
            </a:r>
          </a:p>
        </p:txBody>
      </p:sp>
      <p:sp>
        <p:nvSpPr>
          <p:cNvPr id="2" name="Rectángulo 1"/>
          <p:cNvSpPr/>
          <p:nvPr/>
        </p:nvSpPr>
        <p:spPr>
          <a:xfrm>
            <a:off x="944830" y="1289618"/>
            <a:ext cx="5038397" cy="4616648"/>
          </a:xfrm>
          <a:prstGeom prst="rect">
            <a:avLst/>
          </a:prstGeom>
        </p:spPr>
        <p:txBody>
          <a:bodyPr wrap="square">
            <a:spAutoFit/>
          </a:bodyPr>
          <a:lstStyle/>
          <a:p>
            <a:pPr algn="just">
              <a:spcAft>
                <a:spcPts val="0"/>
              </a:spcAft>
            </a:pPr>
            <a:r>
              <a:rPr lang="es-CO" sz="14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A lo largo de sus casi 60 años de historia, la Universidad Tecnológica de Pereira (UTP), ha venido generando una reputación y se ha ganado la participación en diferentes espacios aportando desde la academia y la investigación al desarrollo en contexto local, regional, nacional e incluso internacional, pero a medida que va creciendo como institución, que se capitaliza más en términos de conocimiento y capacidad para aportar al desarrollo de su contexto en diferentes ámbitos, es necesario realizar esfuerzos mayores para lograr una articulación interna que permita focalizar esfuerzos y maximizar los recursos. Así mismo, es necesario fortalecer las relaciones con el medio laboral de forma tal que sea de amplio conocimiento de las empresas e instituciones, las capacidades de los egresados de la universidad y generar en los egresados competencias blandas y esenciales que facilite su inserción al ámbito laboral.</a:t>
            </a:r>
            <a:endParaRPr lang="es-CO" sz="1600" dirty="0">
              <a:latin typeface="Times New Roman" panose="02020603050405020304" pitchFamily="18" charset="0"/>
              <a:ea typeface="SimSun" panose="02010600030101010101" pitchFamily="2" charset="-122"/>
            </a:endParaRPr>
          </a:p>
          <a:p>
            <a:pPr algn="just">
              <a:spcAft>
                <a:spcPts val="0"/>
              </a:spcAft>
            </a:pPr>
            <a:r>
              <a:rPr lang="es-CO" sz="14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 </a:t>
            </a:r>
            <a:endParaRPr lang="es-CO" sz="1600" dirty="0">
              <a:latin typeface="Times New Roman" panose="02020603050405020304" pitchFamily="18" charset="0"/>
              <a:ea typeface="SimSun" panose="02010600030101010101" pitchFamily="2" charset="-122"/>
            </a:endParaRPr>
          </a:p>
          <a:p>
            <a:pPr algn="just">
              <a:spcAft>
                <a:spcPts val="0"/>
              </a:spcAft>
            </a:pPr>
            <a:r>
              <a:rPr lang="es-CO" sz="14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En este orden de ideas, el proyecto busca fortalecer la articulación interna para la gestión del contexto que consolide la participación en escenarios externos y el desarrollo profesional del egresado, de forma tal que, la universidad potencialice de manera asertiva sus capacidades para aportar al desarrollo de la región y el país, en los diferentes ámbitos en los que la universidad realiza avances desde lo académico e investigativo. Además de, facilitar y acompañar a los egresados en su inserción a la vida laboral.</a:t>
            </a:r>
            <a:endParaRPr lang="es-CO" sz="1600" dirty="0">
              <a:effectLst/>
              <a:latin typeface="Times New Roman" panose="02020603050405020304" pitchFamily="18" charset="0"/>
              <a:ea typeface="SimSun" panose="02010600030101010101" pitchFamily="2" charset="-122"/>
            </a:endParaRPr>
          </a:p>
        </p:txBody>
      </p:sp>
      <p:pic>
        <p:nvPicPr>
          <p:cNvPr id="3074" name="Picture 2" descr="Objetivo 1: FIN DE LA POBREZA"/>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144396" y="5104308"/>
            <a:ext cx="1499614" cy="1499614"/>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757473" y="5104308"/>
            <a:ext cx="1499614" cy="1499614"/>
          </a:xfrm>
          <a:prstGeom prst="rect">
            <a:avLst/>
          </a:prstGeom>
        </p:spPr>
      </p:pic>
      <p:pic>
        <p:nvPicPr>
          <p:cNvPr id="4" name="Imagen 3"/>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9402795" y="5104308"/>
            <a:ext cx="1499614" cy="1499614"/>
          </a:xfrm>
          <a:prstGeom prst="rect">
            <a:avLst/>
          </a:prstGeom>
        </p:spPr>
      </p:pic>
    </p:spTree>
    <p:extLst>
      <p:ext uri="{BB962C8B-B14F-4D97-AF65-F5344CB8AC3E}">
        <p14:creationId xmlns:p14="http://schemas.microsoft.com/office/powerpoint/2010/main" val="1200196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rot="16200000">
            <a:off x="-951095"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21. </a:t>
            </a:r>
            <a:r>
              <a:rPr lang="es-CO" sz="800" dirty="0">
                <a:solidFill>
                  <a:schemeClr val="bg1">
                    <a:lumMod val="50000"/>
                  </a:schemeClr>
                </a:solidFill>
                <a:latin typeface="Arial Rounded MT Bold" panose="020F0704030504030204" pitchFamily="34" charset="0"/>
              </a:rPr>
              <a:t>Articulación interna para la participación en escenarios externos y el desarrollo profesional del egresado</a:t>
            </a:r>
          </a:p>
        </p:txBody>
      </p:sp>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079811" y="127702"/>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Objetivos del proyecto</a:t>
            </a:r>
          </a:p>
        </p:txBody>
      </p:sp>
      <p:sp>
        <p:nvSpPr>
          <p:cNvPr id="9"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1246094" y="1732386"/>
            <a:ext cx="10148047" cy="992885"/>
          </a:xfrm>
        </p:spPr>
        <p:txBody>
          <a:bodyPr>
            <a:noAutofit/>
          </a:bodyPr>
          <a:lstStyle/>
          <a:p>
            <a:pPr marL="0" indent="0">
              <a:buNone/>
            </a:pPr>
            <a:r>
              <a:rPr lang="es-CO" sz="1800" dirty="0">
                <a:latin typeface="Arial Narrow" panose="020B0606020202030204" pitchFamily="34" charset="0"/>
              </a:rPr>
              <a:t>Fortalecer la articulación interna para la gestión del contexto que potencialice la participación en escenarios externos y el desarrollo profesional del egresado.</a:t>
            </a:r>
          </a:p>
          <a:p>
            <a:pPr marL="0" indent="0" algn="just">
              <a:buNone/>
            </a:pPr>
            <a:endParaRPr lang="en-US" sz="1800" dirty="0">
              <a:latin typeface="Arial Narrow" panose="020B0606020202030204" pitchFamily="34" charset="0"/>
            </a:endParaRPr>
          </a:p>
        </p:txBody>
      </p:sp>
      <p:sp>
        <p:nvSpPr>
          <p:cNvPr id="10"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00421E"/>
                </a:solidFill>
                <a:effectLst>
                  <a:outerShdw blurRad="38100" dist="38100" dir="2700000" algn="tl">
                    <a:srgbClr val="000000">
                      <a:alpha val="43137"/>
                    </a:srgbClr>
                  </a:outerShdw>
                </a:effectLst>
              </a:rPr>
              <a:t>General</a:t>
            </a:r>
            <a:endParaRPr lang="es-CO" sz="3200" dirty="0">
              <a:solidFill>
                <a:srgbClr val="00421E"/>
              </a:solidFill>
              <a:effectLst>
                <a:outerShdw blurRad="38100" dist="38100" dir="2700000" algn="tl">
                  <a:srgbClr val="000000">
                    <a:alpha val="43137"/>
                  </a:srgbClr>
                </a:outerShdw>
              </a:effectLst>
            </a:endParaRPr>
          </a:p>
        </p:txBody>
      </p:sp>
      <p:sp>
        <p:nvSpPr>
          <p:cNvPr id="11"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00421E"/>
                </a:solidFill>
                <a:effectLst>
                  <a:outerShdw blurRad="38100" dist="38100" dir="2700000" algn="tl">
                    <a:srgbClr val="000000">
                      <a:alpha val="43137"/>
                    </a:srgbClr>
                  </a:outerShdw>
                </a:effectLst>
              </a:rPr>
              <a:t>Específicos</a:t>
            </a:r>
            <a:endParaRPr lang="es-CO" sz="3200" dirty="0">
              <a:solidFill>
                <a:srgbClr val="00421E"/>
              </a:solidFill>
              <a:effectLst>
                <a:outerShdw blurRad="38100" dist="38100" dir="2700000" algn="tl">
                  <a:srgbClr val="000000">
                    <a:alpha val="43137"/>
                  </a:srgbClr>
                </a:outerShdw>
              </a:effectLst>
            </a:endParaRPr>
          </a:p>
        </p:txBody>
      </p:sp>
      <p:sp>
        <p:nvSpPr>
          <p:cNvPr id="12" name="Rectángulo 11"/>
          <p:cNvSpPr/>
          <p:nvPr/>
        </p:nvSpPr>
        <p:spPr>
          <a:xfrm>
            <a:off x="1246093" y="3661473"/>
            <a:ext cx="10148048" cy="1200329"/>
          </a:xfrm>
          <a:prstGeom prst="rect">
            <a:avLst/>
          </a:prstGeom>
        </p:spPr>
        <p:txBody>
          <a:bodyPr wrap="square">
            <a:spAutoFit/>
          </a:bodyPr>
          <a:lstStyle/>
          <a:p>
            <a:pPr marL="285750" indent="-285750" algn="just">
              <a:buFontTx/>
              <a:buChar char="-"/>
            </a:pPr>
            <a:r>
              <a:rPr lang="es-CO" dirty="0" smtClean="0">
                <a:latin typeface="Arial Narrow" panose="020B0606020202030204" pitchFamily="34" charset="0"/>
              </a:rPr>
              <a:t>Mejorar </a:t>
            </a:r>
            <a:r>
              <a:rPr lang="es-CO" dirty="0">
                <a:latin typeface="Arial Narrow" panose="020B0606020202030204" pitchFamily="34" charset="0"/>
              </a:rPr>
              <a:t>la articulación interna para la participación e incidencia en políticas públicas, programas, proyectos y acciones, que son pertinentes a las capacidades académicas e investigativas de la universidad.	</a:t>
            </a:r>
            <a:endParaRPr lang="es-CO" dirty="0" smtClean="0">
              <a:latin typeface="Arial Narrow" panose="020B0606020202030204" pitchFamily="34" charset="0"/>
            </a:endParaRPr>
          </a:p>
          <a:p>
            <a:pPr marL="285750" indent="-285750" algn="just">
              <a:buFontTx/>
              <a:buChar char="-"/>
            </a:pPr>
            <a:endParaRPr lang="es-CO" dirty="0">
              <a:latin typeface="Arial Narrow" panose="020B0606020202030204" pitchFamily="34" charset="0"/>
            </a:endParaRPr>
          </a:p>
          <a:p>
            <a:pPr marL="285750" indent="-285750" algn="just">
              <a:buFontTx/>
              <a:buChar char="-"/>
            </a:pPr>
            <a:r>
              <a:rPr lang="es-CO" dirty="0" smtClean="0">
                <a:latin typeface="Arial Narrow" panose="020B0606020202030204" pitchFamily="34" charset="0"/>
              </a:rPr>
              <a:t>Generar </a:t>
            </a:r>
            <a:r>
              <a:rPr lang="es-CO" dirty="0">
                <a:latin typeface="Arial Narrow" panose="020B0606020202030204" pitchFamily="34" charset="0"/>
              </a:rPr>
              <a:t>procesos y competencias para la inserción laboral de los egresados.	</a:t>
            </a:r>
          </a:p>
        </p:txBody>
      </p:sp>
    </p:spTree>
    <p:extLst>
      <p:ext uri="{BB962C8B-B14F-4D97-AF65-F5344CB8AC3E}">
        <p14:creationId xmlns:p14="http://schemas.microsoft.com/office/powerpoint/2010/main" val="595567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rot="16200000">
            <a:off x="-951095"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21. </a:t>
            </a:r>
            <a:r>
              <a:rPr lang="es-CO" sz="800" dirty="0">
                <a:solidFill>
                  <a:schemeClr val="bg1">
                    <a:lumMod val="50000"/>
                  </a:schemeClr>
                </a:solidFill>
                <a:latin typeface="Arial Rounded MT Bold" panose="020F0704030504030204" pitchFamily="34" charset="0"/>
              </a:rPr>
              <a:t>Articulación interna para la participación en escenarios externos y el desarrollo profesional del egresado</a:t>
            </a:r>
          </a:p>
        </p:txBody>
      </p:sp>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70847" y="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Planes operativos</a:t>
            </a:r>
          </a:p>
        </p:txBody>
      </p:sp>
      <p:graphicFrame>
        <p:nvGraphicFramePr>
          <p:cNvPr id="9" name="Tabla 8"/>
          <p:cNvGraphicFramePr>
            <a:graphicFrameLocks noGrp="1"/>
          </p:cNvGraphicFramePr>
          <p:nvPr>
            <p:extLst>
              <p:ext uri="{D42A27DB-BD31-4B8C-83A1-F6EECF244321}">
                <p14:modId xmlns:p14="http://schemas.microsoft.com/office/powerpoint/2010/main" val="961820554"/>
              </p:ext>
            </p:extLst>
          </p:nvPr>
        </p:nvGraphicFramePr>
        <p:xfrm>
          <a:off x="1441275" y="1056858"/>
          <a:ext cx="8768201" cy="5544098"/>
        </p:xfrm>
        <a:graphic>
          <a:graphicData uri="http://schemas.openxmlformats.org/drawingml/2006/table">
            <a:tbl>
              <a:tblPr firstRow="1" firstCol="1" bandRow="1"/>
              <a:tblGrid>
                <a:gridCol w="2413549">
                  <a:extLst>
                    <a:ext uri="{9D8B030D-6E8A-4147-A177-3AD203B41FA5}">
                      <a16:colId xmlns:a16="http://schemas.microsoft.com/office/drawing/2014/main" val="622973615"/>
                    </a:ext>
                  </a:extLst>
                </a:gridCol>
                <a:gridCol w="6354652">
                  <a:extLst>
                    <a:ext uri="{9D8B030D-6E8A-4147-A177-3AD203B41FA5}">
                      <a16:colId xmlns:a16="http://schemas.microsoft.com/office/drawing/2014/main" val="2008709917"/>
                    </a:ext>
                  </a:extLst>
                </a:gridCol>
              </a:tblGrid>
              <a:tr h="13630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extLst>
                  <a:ext uri="{0D108BD9-81ED-4DB2-BD59-A6C34878D82A}">
                    <a16:rowId xmlns:a16="http://schemas.microsoft.com/office/drawing/2014/main" val="3686363448"/>
                  </a:ext>
                </a:extLst>
              </a:tr>
              <a:tr h="1082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Articulación interna para la participación e incidencia en el contexto</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250" kern="1200" dirty="0" smtClean="0">
                          <a:solidFill>
                            <a:schemeClr val="tx1"/>
                          </a:solidFill>
                          <a:effectLst/>
                          <a:latin typeface="Arial Narrow" panose="020B0606020202030204" pitchFamily="34" charset="0"/>
                          <a:ea typeface="+mn-ea"/>
                          <a:cs typeface="+mn-cs"/>
                        </a:rPr>
                        <a:t>Ejecutar la propuesta de plan de acción para la implementación de la estructura y funcionamiento para el estudio de políticas públicas UTP. Identificar los espacios de deliberación de interés de la Universidad, para el desarrollo (espacios de planeación, decisión, concertación y construcción participativa). Actualizar la base de datos de Alianzas Estratégicas. Acompañar la estructuración de los planes de internacionalización de facultades como estrategia para el fortalecimiento de las alianzas internacionales.	</a:t>
                      </a:r>
                      <a:endParaRPr lang="es-CO" sz="125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3877856177"/>
                  </a:ext>
                </a:extLst>
              </a:tr>
              <a:tr h="10936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Centro de liderazgo regional</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250" kern="1200" dirty="0" smtClean="0">
                          <a:solidFill>
                            <a:schemeClr val="tx1"/>
                          </a:solidFill>
                          <a:effectLst/>
                          <a:latin typeface="Arial Narrow" panose="020B0606020202030204" pitchFamily="34" charset="0"/>
                          <a:ea typeface="+mn-ea"/>
                          <a:cs typeface="+mn-cs"/>
                        </a:rPr>
                        <a:t>Fomentar la investigación de los estudiantes a través de la línea de administración del grupo GEIO con énfasis en liderazgo, liderada desde el CLR - 100 personas impactadas. Diseño y comercialización curso "Construyendo Liderazgo Empresarial desde la Investigación de Mercados" - 2 cursos vendidos al año. Ejecución Lab de cambio estudiantes UTP y Líderes Sociales - 2 diplomados ejecutados y 30 estudiantes graduados. Conversatorio Hablemos de -  1 conversatorio anual. Cine Foro CLR -  1 cine foro anual.</a:t>
                      </a:r>
                      <a:endParaRPr lang="es-CO" sz="125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4141081159"/>
                  </a:ext>
                </a:extLst>
              </a:tr>
              <a:tr h="1255865">
                <a:tc>
                  <a:txBody>
                    <a:bodyPr/>
                    <a:lstStyle/>
                    <a:p>
                      <a:pPr algn="ctr">
                        <a:lnSpc>
                          <a:spcPct val="107000"/>
                        </a:lnSpc>
                        <a:spcAft>
                          <a:spcPts val="0"/>
                        </a:spcAft>
                      </a:pPr>
                      <a:r>
                        <a:rPr lang="es-CO" sz="1800" b="1" kern="1200" dirty="0" smtClean="0">
                          <a:solidFill>
                            <a:schemeClr val="tx1"/>
                          </a:solidFill>
                          <a:effectLst/>
                          <a:latin typeface="+mn-lt"/>
                          <a:ea typeface="+mn-ea"/>
                          <a:cs typeface="+mn-cs"/>
                        </a:rPr>
                        <a:t>Unidad de empleabilidad para el egresado</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250" kern="1200" dirty="0" smtClean="0">
                          <a:solidFill>
                            <a:schemeClr val="tx1"/>
                          </a:solidFill>
                          <a:effectLst/>
                          <a:latin typeface="Arial Narrow" panose="020B0606020202030204" pitchFamily="34" charset="0"/>
                          <a:ea typeface="+mn-ea"/>
                          <a:cs typeface="+mn-cs"/>
                        </a:rPr>
                        <a:t>Generación de estrategias para incentivar el uso de los servicios y beneficios de la bolsa de empleo UTP cumpliendo con la meta para el 2025 de 7611 beneficiados. Articular y hacer visible la bolsa de empleo UTP en la institución y en el medio, plan de comunicaciones de la bolsa de empleo UTP. Articular y hacer visible la bolsa de empleo UTP en la institución y en el medio, plan de comunicaciones de la bolsa de empleo UTP. Capacitar al equipo de trabajo de la Bolsa de empleo en temas requeridos y necesarios para el desarrollo integral del plan de acción.	Capacitar al equipo de trabajo de la Bolsa de empleo en temas requeridos y necesarios para el desarrollo integral del plan de acción. Generar los reportes de indicadores brindando información descargada de la plataforma SISE. Generar los reportes de indicadores brindando información descargada de la plataforma SISE. Planear y realizar actividades con empleadores y empresarios que cuenten con vacantes o posibles oportunidades de empleo para los egresados UTP. Planear y realizar actividades con empleadores y empresarios que cuenten con vacantes o posibles oportunidades de empleo para los egresados UTP. Orientar en los servicios de bolsa de empleo a los egresados y estudiantes de últimos semestres. Orientar en los servicios de bolsa de empleo a los egresados y estudiantes de últimos semestres. Elaborar estudios diagnósticos a partir de la información recopilada en las encuestas de seguimiento aplicadas a los egresados que hayan diligenciado el instrumento.</a:t>
                      </a: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3052261607"/>
                  </a:ext>
                </a:extLst>
              </a:tr>
            </a:tbl>
          </a:graphicData>
        </a:graphic>
      </p:graphicFrame>
    </p:spTree>
    <p:extLst>
      <p:ext uri="{BB962C8B-B14F-4D97-AF65-F5344CB8AC3E}">
        <p14:creationId xmlns:p14="http://schemas.microsoft.com/office/powerpoint/2010/main" val="4014337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rgbClr val="00421E"/>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5" name="Imagen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61066" y="3781669"/>
            <a:ext cx="2272639" cy="2208669"/>
          </a:xfrm>
          <a:prstGeom prst="rect">
            <a:avLst/>
          </a:prstGeom>
        </p:spPr>
      </p:pic>
    </p:spTree>
    <p:extLst>
      <p:ext uri="{BB962C8B-B14F-4D97-AF65-F5344CB8AC3E}">
        <p14:creationId xmlns:p14="http://schemas.microsoft.com/office/powerpoint/2010/main" val="2643826078"/>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6462</TotalTime>
  <Words>1624</Words>
  <Application>Microsoft Office PowerPoint</Application>
  <PresentationFormat>Panorámica</PresentationFormat>
  <Paragraphs>82</Paragraphs>
  <Slides>7</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728</cp:revision>
  <cp:lastPrinted>2017-05-16T14:27:28Z</cp:lastPrinted>
  <dcterms:created xsi:type="dcterms:W3CDTF">2017-03-06T22:18:18Z</dcterms:created>
  <dcterms:modified xsi:type="dcterms:W3CDTF">2026-03-18T13:29:05Z</dcterms:modified>
</cp:coreProperties>
</file>