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9" r:id="rId4"/>
    <p:sldId id="1120" r:id="rId5"/>
    <p:sldId id="1121" r:id="rId6"/>
    <p:sldId id="1122" r:id="rId7"/>
    <p:sldId id="1123"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421E"/>
    <a:srgbClr val="B4FEDD"/>
    <a:srgbClr val="E1FFF1"/>
    <a:srgbClr val="D9FFEE"/>
    <a:srgbClr val="EBFFF6"/>
    <a:srgbClr val="C70517"/>
    <a:srgbClr val="ABE9FF"/>
    <a:srgbClr val="18355E"/>
    <a:srgbClr val="E4061B"/>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1988948" y="4011114"/>
            <a:ext cx="4851123"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Banco </a:t>
            </a:r>
            <a:r>
              <a:rPr lang="es-CO" sz="2800" b="0" dirty="0">
                <a:solidFill>
                  <a:schemeClr val="bg1"/>
                </a:solidFill>
              </a:rPr>
              <a:t>de proyectos para la gestión institucional</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366473" y="792832"/>
            <a:ext cx="6399704"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Gestión del contexto y visibilidad nacional e internacional</a:t>
            </a:r>
            <a:endParaRPr lang="es-ES" sz="36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8440185" y="818717"/>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2025 - 2028</a:t>
            </a:r>
            <a:endParaRPr lang="es-ES" sz="16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AB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22</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5" name="Imagen 14"/>
          <p:cNvPicPr/>
          <p:nvPr/>
        </p:nvPicPr>
        <p:blipFill>
          <a:blip r:embed="rId3" cstate="screen">
            <a:extLst>
              <a:ext uri="{28A0092B-C50C-407E-A947-70E740481C1C}">
                <a14:useLocalDpi xmlns:a14="http://schemas.microsoft.com/office/drawing/2010/main"/>
              </a:ext>
            </a:extLst>
          </a:blip>
          <a:stretch>
            <a:fillRect/>
          </a:stretch>
        </p:blipFill>
        <p:spPr>
          <a:xfrm>
            <a:off x="6562165" y="2822432"/>
            <a:ext cx="4998437" cy="3404347"/>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669241" y="154595"/>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00421E"/>
                </a:solidFill>
                <a:effectLst>
                  <a:outerShdw blurRad="38100" dist="38100" dir="2700000" algn="tl">
                    <a:srgbClr val="000000">
                      <a:alpha val="43137"/>
                    </a:srgbClr>
                  </a:outerShdw>
                </a:effectLst>
              </a:rPr>
              <a:t>Información general del proyecto</a:t>
            </a:r>
            <a:endParaRPr lang="en-US" sz="3600" dirty="0">
              <a:solidFill>
                <a:srgbClr val="00421E"/>
              </a:solidFill>
              <a:effectLst>
                <a:outerShdw blurRad="38100" dist="38100" dir="2700000" algn="tl">
                  <a:srgbClr val="000000">
                    <a:alpha val="43137"/>
                  </a:srgbClr>
                </a:outerShdw>
              </a:effectLst>
            </a:endParaRPr>
          </a:p>
        </p:txBody>
      </p:sp>
      <p:sp>
        <p:nvSpPr>
          <p:cNvPr id="6" name="Rectángulo 5"/>
          <p:cNvSpPr/>
          <p:nvPr/>
        </p:nvSpPr>
        <p:spPr>
          <a:xfrm rot="16200000">
            <a:off x="-951095"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22. </a:t>
            </a:r>
            <a:r>
              <a:rPr lang="es-CO" sz="800" dirty="0">
                <a:solidFill>
                  <a:schemeClr val="bg1">
                    <a:lumMod val="50000"/>
                  </a:schemeClr>
                </a:solidFill>
                <a:latin typeface="Arial Rounded MT Bold" panose="020F0704030504030204" pitchFamily="34" charset="0"/>
              </a:rPr>
              <a:t>Banco de proyectos para la gestión institucional</a:t>
            </a: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graphicFrame>
        <p:nvGraphicFramePr>
          <p:cNvPr id="3" name="Tabla 2"/>
          <p:cNvGraphicFramePr>
            <a:graphicFrameLocks noGrp="1"/>
          </p:cNvGraphicFramePr>
          <p:nvPr>
            <p:extLst>
              <p:ext uri="{D42A27DB-BD31-4B8C-83A1-F6EECF244321}">
                <p14:modId xmlns:p14="http://schemas.microsoft.com/office/powerpoint/2010/main" val="1164879541"/>
              </p:ext>
            </p:extLst>
          </p:nvPr>
        </p:nvGraphicFramePr>
        <p:xfrm>
          <a:off x="1197815" y="1099481"/>
          <a:ext cx="9506044" cy="5633073"/>
        </p:xfrm>
        <a:graphic>
          <a:graphicData uri="http://schemas.openxmlformats.org/drawingml/2006/table">
            <a:tbl>
              <a:tblPr firstRow="1" firstCol="1" bandRow="1"/>
              <a:tblGrid>
                <a:gridCol w="2412671">
                  <a:extLst>
                    <a:ext uri="{9D8B030D-6E8A-4147-A177-3AD203B41FA5}">
                      <a16:colId xmlns:a16="http://schemas.microsoft.com/office/drawing/2014/main" val="1649183340"/>
                    </a:ext>
                  </a:extLst>
                </a:gridCol>
                <a:gridCol w="7093373">
                  <a:extLst>
                    <a:ext uri="{9D8B030D-6E8A-4147-A177-3AD203B41FA5}">
                      <a16:colId xmlns:a16="http://schemas.microsoft.com/office/drawing/2014/main" val="2613380342"/>
                    </a:ext>
                  </a:extLst>
                </a:gridCol>
              </a:tblGrid>
              <a:tr h="162685">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GCV - 22)</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5986509"/>
                  </a:ext>
                </a:extLst>
              </a:tr>
              <a:tr h="162685">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Planeación</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2171423"/>
                  </a:ext>
                </a:extLst>
              </a:tr>
              <a:tr h="162685">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Gestión del Contexto y visibilidad nacional e internacional</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7686470"/>
                  </a:ext>
                </a:extLst>
              </a:tr>
              <a:tr h="162685">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Francisco Uribe</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435075"/>
                  </a:ext>
                </a:extLst>
              </a:tr>
              <a:tr h="162685">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Articulación interna para la gestión del contexto</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1115139"/>
                  </a:ext>
                </a:extLst>
              </a:tr>
              <a:tr h="162685">
                <a:tc rowSpan="3">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De apoyo - Administración institucional</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7973396"/>
                  </a:ext>
                </a:extLst>
              </a:tr>
              <a:tr h="162685">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Misionales - Extensión y proyección social</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3438872"/>
                  </a:ext>
                </a:extLst>
              </a:tr>
              <a:tr h="162685">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De apoyo - Bienestar Institucional</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0049330"/>
                  </a:ext>
                </a:extLst>
              </a:tr>
              <a:tr h="162685">
                <a:tc rowSpan="3">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1. Misión y proyecto institucional</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36910572"/>
                  </a:ext>
                </a:extLst>
              </a:tr>
              <a:tr h="162685">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8. Procesos de autoevaluación y autorregulación</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54548635"/>
                  </a:ext>
                </a:extLst>
              </a:tr>
              <a:tr h="162685">
                <a:tc vMerge="1">
                  <a:txBody>
                    <a:bodyPr/>
                    <a:lstStyle/>
                    <a:p>
                      <a:endParaRPr lang="es-CO"/>
                    </a:p>
                  </a:txBody>
                  <a:tcPr/>
                </a:tc>
                <a:tc>
                  <a:txBody>
                    <a:bodyPr/>
                    <a:lstStyle/>
                    <a:p>
                      <a:pPr>
                        <a:lnSpc>
                          <a:spcPct val="115000"/>
                        </a:lnSpc>
                        <a:spcAft>
                          <a:spcPts val="0"/>
                        </a:spcAft>
                      </a:pPr>
                      <a:r>
                        <a:rPr lang="es-CO" sz="11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10. Organización, gestión y administración</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7713101"/>
                  </a:ext>
                </a:extLst>
              </a:tr>
              <a:tr h="314519">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10. Gestión de la información</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7884266"/>
                  </a:ext>
                </a:extLst>
              </a:tr>
              <a:tr h="1138792">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Vicerrectoría Académica</a:t>
                      </a:r>
                      <a:br>
                        <a:rPr lang="es-CO" sz="1100" dirty="0">
                          <a:effectLst/>
                          <a:latin typeface="Arial Narrow" panose="020B0606020202030204" pitchFamily="34" charset="0"/>
                          <a:ea typeface="Times New Roman" panose="02020603050405020304" pitchFamily="18" charset="0"/>
                          <a:cs typeface="Calibri" panose="020F0502020204030204" pitchFamily="34" charset="0"/>
                        </a:rPr>
                      </a:br>
                      <a:r>
                        <a:rPr lang="es-CO" sz="1100" dirty="0">
                          <a:effectLst/>
                          <a:latin typeface="Arial Narrow" panose="020B0606020202030204" pitchFamily="34" charset="0"/>
                          <a:ea typeface="Times New Roman" panose="02020603050405020304" pitchFamily="18" charset="0"/>
                          <a:cs typeface="Calibri" panose="020F0502020204030204" pitchFamily="34" charset="0"/>
                        </a:rPr>
                        <a:t>Vicerrectoría de Responsabilidad Social y Bienestar Universitario - Observatorio Social</a:t>
                      </a:r>
                      <a:br>
                        <a:rPr lang="es-CO" sz="1100" dirty="0">
                          <a:effectLst/>
                          <a:latin typeface="Arial Narrow" panose="020B0606020202030204" pitchFamily="34" charset="0"/>
                          <a:ea typeface="Times New Roman" panose="02020603050405020304" pitchFamily="18" charset="0"/>
                          <a:cs typeface="Calibri" panose="020F0502020204030204" pitchFamily="34" charset="0"/>
                        </a:rPr>
                      </a:br>
                      <a:r>
                        <a:rPr lang="es-CO" sz="1100" dirty="0">
                          <a:effectLst/>
                          <a:latin typeface="Arial Narrow" panose="020B0606020202030204" pitchFamily="34" charset="0"/>
                          <a:ea typeface="Times New Roman" panose="02020603050405020304" pitchFamily="18" charset="0"/>
                          <a:cs typeface="Calibri" panose="020F0502020204030204" pitchFamily="34" charset="0"/>
                        </a:rPr>
                        <a:t>Vicerrectoría de Investigación, Innovación y Extensión</a:t>
                      </a:r>
                      <a:br>
                        <a:rPr lang="es-CO" sz="1100" dirty="0">
                          <a:effectLst/>
                          <a:latin typeface="Arial Narrow" panose="020B0606020202030204" pitchFamily="34" charset="0"/>
                          <a:ea typeface="Times New Roman" panose="02020603050405020304" pitchFamily="18" charset="0"/>
                          <a:cs typeface="Calibri" panose="020F0502020204030204" pitchFamily="34" charset="0"/>
                        </a:rPr>
                      </a:br>
                      <a:r>
                        <a:rPr lang="es-CO" sz="1100" dirty="0">
                          <a:effectLst/>
                          <a:latin typeface="Arial Narrow" panose="020B0606020202030204" pitchFamily="34" charset="0"/>
                          <a:ea typeface="Times New Roman" panose="02020603050405020304" pitchFamily="18" charset="0"/>
                          <a:cs typeface="Calibri" panose="020F0502020204030204" pitchFamily="34" charset="0"/>
                        </a:rPr>
                        <a:t>Oficina de Relaciones Internacionales</a:t>
                      </a:r>
                      <a:br>
                        <a:rPr lang="es-CO" sz="1100" dirty="0">
                          <a:effectLst/>
                          <a:latin typeface="Arial Narrow" panose="020B0606020202030204" pitchFamily="34" charset="0"/>
                          <a:ea typeface="Times New Roman" panose="02020603050405020304" pitchFamily="18" charset="0"/>
                          <a:cs typeface="Calibri" panose="020F0502020204030204" pitchFamily="34" charset="0"/>
                        </a:rPr>
                      </a:br>
                      <a:r>
                        <a:rPr lang="es-CO" sz="1100" dirty="0">
                          <a:effectLst/>
                          <a:latin typeface="Arial Narrow" panose="020B0606020202030204" pitchFamily="34" charset="0"/>
                          <a:ea typeface="Times New Roman" panose="02020603050405020304" pitchFamily="18" charset="0"/>
                          <a:cs typeface="Calibri" panose="020F0502020204030204" pitchFamily="34" charset="0"/>
                        </a:rPr>
                        <a:t>Grupos de investigación</a:t>
                      </a:r>
                      <a:br>
                        <a:rPr lang="es-CO" sz="1100" dirty="0">
                          <a:effectLst/>
                          <a:latin typeface="Arial Narrow" panose="020B0606020202030204" pitchFamily="34" charset="0"/>
                          <a:ea typeface="Times New Roman" panose="02020603050405020304" pitchFamily="18" charset="0"/>
                          <a:cs typeface="Calibri" panose="020F0502020204030204" pitchFamily="34" charset="0"/>
                        </a:rPr>
                      </a:br>
                      <a:r>
                        <a:rPr lang="es-CO" sz="1100" dirty="0">
                          <a:effectLst/>
                          <a:latin typeface="Arial Narrow" panose="020B0606020202030204" pitchFamily="34" charset="0"/>
                          <a:ea typeface="Times New Roman" panose="02020603050405020304" pitchFamily="18" charset="0"/>
                          <a:cs typeface="Calibri" panose="020F0502020204030204" pitchFamily="34" charset="0"/>
                        </a:rPr>
                        <a:t>Facultades</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5097126"/>
                  </a:ext>
                </a:extLst>
              </a:tr>
              <a:tr h="325369">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Sector productivo, entidades públicas y privadas, sociedad en general</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1932042"/>
                  </a:ext>
                </a:extLst>
              </a:tr>
              <a:tr h="162685">
                <a:tc rowSpan="5">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Gestión curricular</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6827642"/>
                  </a:ext>
                </a:extLst>
              </a:tr>
              <a:tr h="162685">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Acceso, inserción y acompañamiento estudiantil</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070374"/>
                  </a:ext>
                </a:extLst>
              </a:tr>
              <a:tr h="325369">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Gestión Integral para un Campus Sostenible, inteligente e incluyente</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0019512"/>
                  </a:ext>
                </a:extLst>
              </a:tr>
              <a:tr h="162685">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Acompañamiento Integral e inclusión</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171984"/>
                  </a:ext>
                </a:extLst>
              </a:tr>
              <a:tr h="162685">
                <a:tc vMerge="1">
                  <a:txBody>
                    <a:bodyPr/>
                    <a:lstStyle/>
                    <a:p>
                      <a:endParaRPr lang="es-CO"/>
                    </a:p>
                  </a:txBody>
                  <a:tcPr/>
                </a:tc>
                <a:tc>
                  <a:txBody>
                    <a:bodyPr/>
                    <a:lstStyle/>
                    <a:p>
                      <a:pPr>
                        <a:lnSpc>
                          <a:spcPct val="115000"/>
                        </a:lnSpc>
                        <a:spcAft>
                          <a:spcPts val="0"/>
                        </a:spcAft>
                      </a:pPr>
                      <a:r>
                        <a:rPr lang="es-CO" sz="1100">
                          <a:effectLst/>
                          <a:latin typeface="Arial Narrow" panose="020B0606020202030204" pitchFamily="34" charset="0"/>
                          <a:ea typeface="Times New Roman" panose="02020603050405020304" pitchFamily="18" charset="0"/>
                          <a:cs typeface="Calibri" panose="020F0502020204030204" pitchFamily="34" charset="0"/>
                        </a:rPr>
                        <a:t>Sostenibilidad financiera</a:t>
                      </a:r>
                      <a:endParaRPr lang="es-CO" sz="140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6552226"/>
                  </a:ext>
                </a:extLst>
              </a:tr>
              <a:tr h="488054">
                <a:tc>
                  <a:txBody>
                    <a:bodyPr/>
                    <a:lstStyle/>
                    <a:p>
                      <a:pPr>
                        <a:lnSpc>
                          <a:spcPct val="115000"/>
                        </a:lnSpc>
                        <a:spcAft>
                          <a:spcPts val="0"/>
                        </a:spcAft>
                      </a:pPr>
                      <a:r>
                        <a:rPr lang="es-CO" sz="11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100" dirty="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400" dirty="0">
                        <a:effectLst/>
                        <a:latin typeface="Times New Roman" panose="02020603050405020304" pitchFamily="18" charset="0"/>
                        <a:ea typeface="SimSun" panose="02010600030101010101" pitchFamily="2" charset="-122"/>
                      </a:endParaRPr>
                    </a:p>
                  </a:txBody>
                  <a:tcPr marL="36787" marR="367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8339290"/>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97741" y="369748"/>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747029" y="1273435"/>
            <a:ext cx="10842827" cy="1384995"/>
          </a:xfrm>
          <a:prstGeom prst="rect">
            <a:avLst/>
          </a:prstGeom>
        </p:spPr>
        <p:txBody>
          <a:bodyPr wrap="square">
            <a:spAutoFit/>
          </a:bodyPr>
          <a:lstStyle/>
          <a:p>
            <a:pPr algn="just"/>
            <a:r>
              <a:rPr lang="es-CO" sz="1200" dirty="0">
                <a:latin typeface="Arial Narrow" panose="020B0606020202030204" pitchFamily="34" charset="0"/>
              </a:rPr>
              <a:t>Si bien la universidad ha avanzado en procesos de gestión de proyectos y de recursos, éste ejercicio sigue siendo débil, pues se identifica una descoordinación interna, generada por la frágil articulación entre las unidades académicas y demás dependencias de la Universidad, para la gestión de proyectos y el monitoreo de fuentes de financiación, acentuada por los insuficientes procesos de creación de capacidades en los administrativos y docentes para la gestión de proyectos.</a:t>
            </a:r>
          </a:p>
          <a:p>
            <a:pPr algn="just"/>
            <a:r>
              <a:rPr lang="es-CO" sz="1200" dirty="0">
                <a:latin typeface="Arial Narrow" panose="020B0606020202030204" pitchFamily="34" charset="0"/>
              </a:rPr>
              <a:t> </a:t>
            </a:r>
          </a:p>
          <a:p>
            <a:pPr algn="just"/>
            <a:r>
              <a:rPr lang="es-CO" sz="1200" dirty="0">
                <a:latin typeface="Arial Narrow" panose="020B0606020202030204" pitchFamily="34" charset="0"/>
              </a:rPr>
              <a:t>Así mismo, la Universidad ha generado diferentes ejercicios de vigilancia en los últimos años, los cuales están abocados a diferentes temáticas internas (análisis académico y sociales) y externo (monitoreo de ejercicios de planificación, monitoreo de fuentes de financiación y vigilancia tecnológica) en los cuales se ha ganado una experticia, sin embargo, estos ejercicios se han desarrollado de manera endógena desde las dependencias, lo cual puede generar reprocesos o duplicidad en la operación.</a:t>
            </a:r>
          </a:p>
        </p:txBody>
      </p:sp>
      <p:graphicFrame>
        <p:nvGraphicFramePr>
          <p:cNvPr id="5" name="Tabla 4"/>
          <p:cNvGraphicFramePr>
            <a:graphicFrameLocks noGrp="1"/>
          </p:cNvGraphicFramePr>
          <p:nvPr>
            <p:extLst>
              <p:ext uri="{D42A27DB-BD31-4B8C-83A1-F6EECF244321}">
                <p14:modId xmlns:p14="http://schemas.microsoft.com/office/powerpoint/2010/main" val="2501697626"/>
              </p:ext>
            </p:extLst>
          </p:nvPr>
        </p:nvGraphicFramePr>
        <p:xfrm>
          <a:off x="1244971" y="2841813"/>
          <a:ext cx="9397256" cy="3575304"/>
        </p:xfrm>
        <a:graphic>
          <a:graphicData uri="http://schemas.openxmlformats.org/drawingml/2006/table">
            <a:tbl>
              <a:tblPr firstRow="1" firstCol="1" bandRow="1"/>
              <a:tblGrid>
                <a:gridCol w="2197475">
                  <a:extLst>
                    <a:ext uri="{9D8B030D-6E8A-4147-A177-3AD203B41FA5}">
                      <a16:colId xmlns:a16="http://schemas.microsoft.com/office/drawing/2014/main" val="1440769006"/>
                    </a:ext>
                  </a:extLst>
                </a:gridCol>
                <a:gridCol w="3361765">
                  <a:extLst>
                    <a:ext uri="{9D8B030D-6E8A-4147-A177-3AD203B41FA5}">
                      <a16:colId xmlns:a16="http://schemas.microsoft.com/office/drawing/2014/main" val="1213472606"/>
                    </a:ext>
                  </a:extLst>
                </a:gridCol>
                <a:gridCol w="3838016">
                  <a:extLst>
                    <a:ext uri="{9D8B030D-6E8A-4147-A177-3AD203B41FA5}">
                      <a16:colId xmlns:a16="http://schemas.microsoft.com/office/drawing/2014/main" val="3239971071"/>
                    </a:ext>
                  </a:extLst>
                </a:gridCol>
              </a:tblGrid>
              <a:tr h="187264">
                <a:tc>
                  <a:txBody>
                    <a:bodyPr/>
                    <a:lstStyle/>
                    <a:p>
                      <a:pPr algn="ctr">
                        <a:lnSpc>
                          <a:spcPct val="115000"/>
                        </a:lnSpc>
                        <a:spcAft>
                          <a:spcPts val="0"/>
                        </a:spcAft>
                      </a:pPr>
                      <a:r>
                        <a:rPr lang="es-CO" sz="12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200" dirty="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2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200" dirty="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2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200" dirty="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1413124947"/>
                  </a:ext>
                </a:extLst>
              </a:tr>
              <a:tr h="556805">
                <a:tc rowSpan="5">
                  <a:txBody>
                    <a:bodyPr/>
                    <a:lstStyle/>
                    <a:p>
                      <a:pPr algn="ctr">
                        <a:lnSpc>
                          <a:spcPct val="115000"/>
                        </a:lnSpc>
                        <a:spcAft>
                          <a:spcPts val="0"/>
                        </a:spcAft>
                      </a:pPr>
                      <a:r>
                        <a:rPr lang="es-CO" sz="12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Débil proceso de gestión de proyectos al interior de la Universidad</a:t>
                      </a:r>
                      <a:endParaRPr lang="es-CO" sz="1200" dirty="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Descoordinación interna para la gestión de proyectos.</a:t>
                      </a:r>
                      <a:endParaRPr lang="es-CO" sz="1200" dirty="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Frágil articulación entre las unidades académicas y demás dependencias de la Universidad, para la gestión de proyectos y el monitoreo de fuentes de financiación.</a:t>
                      </a:r>
                      <a:b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Insuficientes procesos de creación de capacidades en los administrativos y docentes para la gestión de proyectos.</a:t>
                      </a:r>
                      <a:endParaRPr lang="es-CO" sz="1200" dirty="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5788596"/>
                  </a:ext>
                </a:extLst>
              </a:tr>
              <a:tr h="286463">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Debilidad en procesos de vigilancia del contexto interno y externo.</a:t>
                      </a:r>
                      <a:endParaRPr lang="es-CO" sz="120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Cambios constantes en las reglamentaciones y procesos de planeación y planificación que atañen a la Universidad.</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Falta de análisis y monitoreo de dinámicas internas relacionadas con el quehacer misional.</a:t>
                      </a:r>
                      <a:endParaRPr lang="es-CO" sz="120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0226490"/>
                  </a:ext>
                </a:extLst>
              </a:tr>
              <a:tr h="187264">
                <a:tc vMerge="1">
                  <a:txBody>
                    <a:bodyPr/>
                    <a:lstStyle/>
                    <a:p>
                      <a:endParaRPr lang="es-CO"/>
                    </a:p>
                  </a:txBody>
                  <a:tcPr/>
                </a:tc>
                <a:tc>
                  <a:txBody>
                    <a:bodyPr/>
                    <a:lstStyle/>
                    <a:p>
                      <a:pPr algn="ctr">
                        <a:lnSpc>
                          <a:spcPct val="115000"/>
                        </a:lnSpc>
                        <a:spcAft>
                          <a:spcPts val="0"/>
                        </a:spcAft>
                      </a:pPr>
                      <a:r>
                        <a:rPr lang="es-CO" sz="12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200" dirty="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2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200" dirty="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3087824811"/>
                  </a:ext>
                </a:extLst>
              </a:tr>
              <a:tr h="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Incumplimiento de las reglamentaciones asociadas a la universidad y falta de aprovechamiento de oportunidades en el contexto.</a:t>
                      </a:r>
                      <a:endParaRPr lang="es-CO" sz="120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Hallazgos y sanciones a la universidad por el no cumplimiento de reglamentaciones.</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Desaprovechamiento de oportunidades en el contexto</a:t>
                      </a:r>
                      <a:endParaRPr lang="es-CO" sz="120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1135664"/>
                  </a:ext>
                </a:extLst>
              </a:tr>
              <a:tr h="531149">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Generación de productos de análisis y vigilancia desarticulados y no integrados, con posible duplicidad de esfuerzos.</a:t>
                      </a:r>
                      <a:endParaRPr lang="es-CO" sz="120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Uso poco eficiente de los recursos debido a reprocesos y duplicidad de esfuerzos.</a:t>
                      </a:r>
                      <a:endParaRPr lang="es-CO" sz="1200" dirty="0">
                        <a:effectLst/>
                        <a:latin typeface="Times New Roman" panose="02020603050405020304" pitchFamily="18" charset="0"/>
                        <a:ea typeface="SimSun" panose="02010600030101010101" pitchFamily="2" charset="-122"/>
                      </a:endParaRPr>
                    </a:p>
                  </a:txBody>
                  <a:tcPr marL="39723" marR="397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0029317"/>
                  </a:ext>
                </a:extLst>
              </a:tr>
            </a:tbl>
          </a:graphicData>
        </a:graphic>
      </p:graphicFrame>
      <p:sp>
        <p:nvSpPr>
          <p:cNvPr id="9" name="Rectángulo 8"/>
          <p:cNvSpPr/>
          <p:nvPr/>
        </p:nvSpPr>
        <p:spPr>
          <a:xfrm rot="16200000">
            <a:off x="-951095"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22. </a:t>
            </a:r>
            <a:r>
              <a:rPr lang="es-CO" sz="800" dirty="0">
                <a:solidFill>
                  <a:schemeClr val="bg1">
                    <a:lumMod val="50000"/>
                  </a:schemeClr>
                </a:solidFill>
                <a:latin typeface="Arial Rounded MT Bold" panose="020F0704030504030204" pitchFamily="34" charset="0"/>
              </a:rPr>
              <a:t>Banco de proyectos para la gestión institucional</a:t>
            </a:r>
          </a:p>
        </p:txBody>
      </p:sp>
    </p:spTree>
    <p:extLst>
      <p:ext uri="{BB962C8B-B14F-4D97-AF65-F5344CB8AC3E}">
        <p14:creationId xmlns:p14="http://schemas.microsoft.com/office/powerpoint/2010/main" val="147952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277035" y="1366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Descripción del proyecto</a:t>
            </a:r>
          </a:p>
        </p:txBody>
      </p:sp>
      <p:cxnSp>
        <p:nvCxnSpPr>
          <p:cNvPr id="9" name="Conector recto 8"/>
          <p:cNvCxnSpPr/>
          <p:nvPr/>
        </p:nvCxnSpPr>
        <p:spPr>
          <a:xfrm>
            <a:off x="6677415" y="2541963"/>
            <a:ext cx="2538303" cy="0"/>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grpSp>
        <p:nvGrpSpPr>
          <p:cNvPr id="10" name="Grupo 9"/>
          <p:cNvGrpSpPr/>
          <p:nvPr/>
        </p:nvGrpSpPr>
        <p:grpSpPr>
          <a:xfrm>
            <a:off x="6921097" y="2085545"/>
            <a:ext cx="4446790" cy="833928"/>
            <a:chOff x="481236" y="1624130"/>
            <a:chExt cx="4001276" cy="666178"/>
          </a:xfrm>
        </p:grpSpPr>
        <p:sp>
          <p:nvSpPr>
            <p:cNvPr id="11" name="Rectángulo redondeado 10"/>
            <p:cNvSpPr/>
            <p:nvPr/>
          </p:nvSpPr>
          <p:spPr>
            <a:xfrm>
              <a:off x="481236" y="1624130"/>
              <a:ext cx="4001276" cy="666178"/>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CuadroTexto 11"/>
            <p:cNvSpPr txBox="1"/>
            <p:nvPr/>
          </p:nvSpPr>
          <p:spPr>
            <a:xfrm>
              <a:off x="500748" y="1643642"/>
              <a:ext cx="3962252" cy="627154"/>
            </a:xfrm>
            <a:prstGeom prst="rect">
              <a:avLst/>
            </a:prstGeom>
            <a:solidFill>
              <a:schemeClr val="bg1"/>
            </a:solid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Vicerrectoría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Académica. Vicerrectoría </a:t>
              </a:r>
              <a:r>
                <a:rPr lang="es-CO" sz="1100" dirty="0">
                  <a:latin typeface="Arial Narrow" panose="020B0606020202030204" pitchFamily="34" charset="0"/>
                  <a:ea typeface="Times New Roman" panose="02020603050405020304" pitchFamily="18" charset="0"/>
                  <a:cs typeface="Calibri" panose="020F0502020204030204" pitchFamily="34" charset="0"/>
                </a:rPr>
                <a:t>de Responsabilidad Social y Bienestar Universitario - Observatorio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Social. Vicerrectoría </a:t>
              </a:r>
              <a:r>
                <a:rPr lang="es-CO" sz="1100" dirty="0">
                  <a:latin typeface="Arial Narrow" panose="020B0606020202030204" pitchFamily="34" charset="0"/>
                  <a:ea typeface="Times New Roman" panose="02020603050405020304" pitchFamily="18" charset="0"/>
                  <a:cs typeface="Calibri" panose="020F0502020204030204" pitchFamily="34" charset="0"/>
                </a:rPr>
                <a:t>de Investigación, Innovación y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Extensión. Oficina </a:t>
              </a:r>
              <a:r>
                <a:rPr lang="es-CO" sz="1100" dirty="0">
                  <a:latin typeface="Arial Narrow" panose="020B0606020202030204" pitchFamily="34" charset="0"/>
                  <a:ea typeface="Times New Roman" panose="02020603050405020304" pitchFamily="18" charset="0"/>
                  <a:cs typeface="Calibri" panose="020F0502020204030204" pitchFamily="34" charset="0"/>
                </a:rPr>
                <a:t>de Relaciones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Internacionales.  Grupos </a:t>
              </a:r>
              <a:r>
                <a:rPr lang="es-CO" sz="1100" dirty="0">
                  <a:latin typeface="Arial Narrow" panose="020B0606020202030204" pitchFamily="34" charset="0"/>
                  <a:ea typeface="Times New Roman" panose="02020603050405020304" pitchFamily="18" charset="0"/>
                  <a:cs typeface="Calibri" panose="020F0502020204030204" pitchFamily="34" charset="0"/>
                </a:rPr>
                <a:t>de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investigación. Facultades.</a:t>
              </a:r>
              <a:endParaRPr lang="es-CO" sz="1400" dirty="0">
                <a:latin typeface="Times New Roman" panose="02020603050405020304" pitchFamily="18" charset="0"/>
                <a:ea typeface="SimSun" panose="02010600030101010101" pitchFamily="2" charset="-122"/>
              </a:endParaRPr>
            </a:p>
          </p:txBody>
        </p:sp>
      </p:grpSp>
      <p:grpSp>
        <p:nvGrpSpPr>
          <p:cNvPr id="13" name="Grupo 12"/>
          <p:cNvGrpSpPr/>
          <p:nvPr/>
        </p:nvGrpSpPr>
        <p:grpSpPr>
          <a:xfrm>
            <a:off x="6912772" y="3033838"/>
            <a:ext cx="4455115" cy="568313"/>
            <a:chOff x="472275" y="2459414"/>
            <a:chExt cx="4022445" cy="516696"/>
          </a:xfrm>
        </p:grpSpPr>
        <p:sp>
          <p:nvSpPr>
            <p:cNvPr id="14" name="Rectángulo redondeado 13"/>
            <p:cNvSpPr/>
            <p:nvPr/>
          </p:nvSpPr>
          <p:spPr>
            <a:xfrm>
              <a:off x="472275" y="2459414"/>
              <a:ext cx="4022445" cy="516696"/>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Sector productivo, entidades públicas y privadas, sociedad en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general</a:t>
              </a:r>
              <a:endParaRPr lang="es-CO" sz="12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sp>
        <p:nvSpPr>
          <p:cNvPr id="16" name="Conector recto 9"/>
          <p:cNvSpPr/>
          <p:nvPr/>
        </p:nvSpPr>
        <p:spPr>
          <a:xfrm>
            <a:off x="6669034" y="1909125"/>
            <a:ext cx="279658" cy="1829921"/>
          </a:xfrm>
          <a:custGeom>
            <a:avLst/>
            <a:gdLst/>
            <a:ahLst/>
            <a:cxnLst/>
            <a:rect l="0" t="0" r="0" b="0"/>
            <a:pathLst>
              <a:path>
                <a:moveTo>
                  <a:pt x="0" y="0"/>
                </a:moveTo>
                <a:lnTo>
                  <a:pt x="0" y="2057073"/>
                </a:lnTo>
                <a:lnTo>
                  <a:pt x="234424" y="2057073"/>
                </a:lnTo>
              </a:path>
            </a:pathLst>
          </a:custGeom>
          <a:noFill/>
          <a:ln w="28575">
            <a:solidFill>
              <a:srgbClr val="00421E"/>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7" name="Grupo 16"/>
          <p:cNvGrpSpPr/>
          <p:nvPr/>
        </p:nvGrpSpPr>
        <p:grpSpPr>
          <a:xfrm>
            <a:off x="6908791" y="3728862"/>
            <a:ext cx="4459095" cy="451377"/>
            <a:chOff x="472275" y="3145215"/>
            <a:chExt cx="4036699" cy="626053"/>
          </a:xfrm>
        </p:grpSpPr>
        <p:sp>
          <p:nvSpPr>
            <p:cNvPr id="18" name="Rectángulo redondeado 17"/>
            <p:cNvSpPr/>
            <p:nvPr/>
          </p:nvSpPr>
          <p:spPr>
            <a:xfrm>
              <a:off x="472275" y="3145215"/>
              <a:ext cx="4036699" cy="626053"/>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CuadroTexto 18"/>
            <p:cNvSpPr txBox="1"/>
            <p:nvPr/>
          </p:nvSpPr>
          <p:spPr>
            <a:xfrm>
              <a:off x="490611" y="3163551"/>
              <a:ext cx="4000027" cy="589381"/>
            </a:xfrm>
            <a:prstGeom prst="rect">
              <a:avLst/>
            </a:prstGeom>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Comunidad universitaria (docentes,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administrativos, estudiantes </a:t>
              </a:r>
              <a:r>
                <a:rPr lang="es-CO" sz="1100" dirty="0">
                  <a:latin typeface="Arial Narrow" panose="020B0606020202030204" pitchFamily="34" charset="0"/>
                  <a:ea typeface="Times New Roman" panose="02020603050405020304" pitchFamily="18" charset="0"/>
                  <a:cs typeface="Calibri" panose="020F0502020204030204" pitchFamily="34" charset="0"/>
                </a:rPr>
                <a:t>y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egresados). </a:t>
              </a:r>
              <a:r>
                <a:rPr lang="es-CO" sz="1100" dirty="0">
                  <a:latin typeface="Arial Narrow" panose="020B0606020202030204" pitchFamily="34" charset="0"/>
                  <a:ea typeface="Times New Roman" panose="02020603050405020304" pitchFamily="18" charset="0"/>
                  <a:cs typeface="Calibri" panose="020F0502020204030204" pitchFamily="34" charset="0"/>
                </a:rPr>
                <a:t>	</a:t>
              </a:r>
            </a:p>
          </p:txBody>
        </p:sp>
      </p:grpSp>
      <p:sp>
        <p:nvSpPr>
          <p:cNvPr id="20" name="Marco 19"/>
          <p:cNvSpPr/>
          <p:nvPr/>
        </p:nvSpPr>
        <p:spPr>
          <a:xfrm>
            <a:off x="6537320" y="1368411"/>
            <a:ext cx="2189240" cy="612273"/>
          </a:xfrm>
          <a:prstGeom prst="frame">
            <a:avLst/>
          </a:prstGeom>
          <a:solidFill>
            <a:srgbClr val="00421E"/>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21" name="Conector recto 3"/>
          <p:cNvSpPr/>
          <p:nvPr/>
        </p:nvSpPr>
        <p:spPr>
          <a:xfrm>
            <a:off x="6677415" y="1967305"/>
            <a:ext cx="262896" cy="867674"/>
          </a:xfrm>
          <a:custGeom>
            <a:avLst/>
            <a:gdLst/>
            <a:ahLst/>
            <a:cxnLst/>
            <a:rect l="0" t="0" r="0" b="0"/>
            <a:pathLst>
              <a:path>
                <a:moveTo>
                  <a:pt x="0" y="0"/>
                </a:moveTo>
                <a:lnTo>
                  <a:pt x="0" y="1316593"/>
                </a:lnTo>
                <a:lnTo>
                  <a:pt x="234424" y="1316593"/>
                </a:lnTo>
              </a:path>
            </a:pathLst>
          </a:custGeom>
          <a:noFill/>
          <a:ln w="28575">
            <a:solidFill>
              <a:srgbClr val="00421E"/>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pic>
        <p:nvPicPr>
          <p:cNvPr id="22" name="Imagen 2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285160" y="4356946"/>
            <a:ext cx="4476486" cy="671473"/>
          </a:xfrm>
          <a:prstGeom prst="rect">
            <a:avLst/>
          </a:prstGeom>
        </p:spPr>
      </p:pic>
      <p:sp>
        <p:nvSpPr>
          <p:cNvPr id="23" name="CuadroTexto 22"/>
          <p:cNvSpPr txBox="1"/>
          <p:nvPr/>
        </p:nvSpPr>
        <p:spPr>
          <a:xfrm>
            <a:off x="6479632" y="1342079"/>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00421E"/>
                </a:solidFill>
                <a:effectLst>
                  <a:outerShdw blurRad="38100" dist="38100" dir="2700000" algn="tl">
                    <a:srgbClr val="000000">
                      <a:alpha val="43137"/>
                    </a:srgbClr>
                  </a:outerShdw>
                </a:effectLst>
                <a:latin typeface="+mj-lt"/>
                <a:ea typeface="+mj-ea"/>
                <a:cs typeface="+mj-cs"/>
              </a:rPr>
              <a:t>Involucrados</a:t>
            </a:r>
          </a:p>
        </p:txBody>
      </p:sp>
      <p:sp>
        <p:nvSpPr>
          <p:cNvPr id="2" name="Rectángulo 1"/>
          <p:cNvSpPr/>
          <p:nvPr/>
        </p:nvSpPr>
        <p:spPr>
          <a:xfrm>
            <a:off x="870548" y="1289618"/>
            <a:ext cx="5038397" cy="4801314"/>
          </a:xfrm>
          <a:prstGeom prst="rect">
            <a:avLst/>
          </a:prstGeom>
        </p:spPr>
        <p:txBody>
          <a:bodyPr wrap="square">
            <a:spAutoFit/>
          </a:bodyPr>
          <a:lstStyle/>
          <a:p>
            <a:pPr algn="just"/>
            <a:r>
              <a:rPr lang="es-CO" dirty="0">
                <a:latin typeface="Arial Narrow" panose="020B0606020202030204" pitchFamily="34" charset="0"/>
              </a:rPr>
              <a:t>El proyecto "creación de un banco de proyectos para la gestión institucional”, busca fortalecer el proceso de gestión de proyectos al interior de la Universidad, en términos de definición e implementación de una estructura de banco de proyectos, mejorar procesos de articulación entre unidades académicas y administrativas y crear capacidades en la comunidad universitaria para la gestión de proyectos.</a:t>
            </a:r>
          </a:p>
          <a:p>
            <a:pPr algn="just"/>
            <a:r>
              <a:rPr lang="es-CO" dirty="0">
                <a:latin typeface="Arial Narrow" panose="020B0606020202030204" pitchFamily="34" charset="0"/>
              </a:rPr>
              <a:t> </a:t>
            </a:r>
          </a:p>
          <a:p>
            <a:pPr algn="just"/>
            <a:r>
              <a:rPr lang="es-CO" dirty="0">
                <a:latin typeface="Arial Narrow" panose="020B0606020202030204" pitchFamily="34" charset="0"/>
              </a:rPr>
              <a:t>Así mismo, generar articulación entre los diferentes actores que realizan ejercicios de análisis y monitoreo del contexto, adicionalmente, realizar ejercicios de vigilancia con las temáticas relacionadas con el proceso de "Direccionamiento Institucional" que estén a cargo de la Oficina de Planeación, en especial el monitoreo de oportunidades en el contexto relacionadas con los aliados estratégicos y los entes territoriales.</a:t>
            </a:r>
          </a:p>
        </p:txBody>
      </p:sp>
      <p:pic>
        <p:nvPicPr>
          <p:cNvPr id="3" name="Imagen 2"/>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919672" y="5091537"/>
            <a:ext cx="1499614" cy="1499614"/>
          </a:xfrm>
          <a:prstGeom prst="rect">
            <a:avLst/>
          </a:prstGeom>
        </p:spPr>
      </p:pic>
      <p:sp>
        <p:nvSpPr>
          <p:cNvPr id="24" name="Rectángulo 23"/>
          <p:cNvSpPr/>
          <p:nvPr/>
        </p:nvSpPr>
        <p:spPr>
          <a:xfrm rot="16200000">
            <a:off x="-951095"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22. </a:t>
            </a:r>
            <a:r>
              <a:rPr lang="es-CO" sz="800" dirty="0">
                <a:solidFill>
                  <a:schemeClr val="bg1">
                    <a:lumMod val="50000"/>
                  </a:schemeClr>
                </a:solidFill>
                <a:latin typeface="Arial Rounded MT Bold" panose="020F0704030504030204" pitchFamily="34" charset="0"/>
              </a:rPr>
              <a:t>Banco de proyectos para la gestión institucional</a:t>
            </a:r>
          </a:p>
        </p:txBody>
      </p:sp>
    </p:spTree>
    <p:extLst>
      <p:ext uri="{BB962C8B-B14F-4D97-AF65-F5344CB8AC3E}">
        <p14:creationId xmlns:p14="http://schemas.microsoft.com/office/powerpoint/2010/main" val="1200196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Objetivos del proyecto</a:t>
            </a:r>
          </a:p>
        </p:txBody>
      </p:sp>
      <p:sp>
        <p:nvSpPr>
          <p:cNvPr id="9"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10148047" cy="992885"/>
          </a:xfrm>
        </p:spPr>
        <p:txBody>
          <a:bodyPr>
            <a:noAutofit/>
          </a:bodyPr>
          <a:lstStyle/>
          <a:p>
            <a:pPr marL="0" indent="0" algn="just">
              <a:buNone/>
            </a:pPr>
            <a:r>
              <a:rPr lang="es-CO" sz="1800" dirty="0">
                <a:latin typeface="Arial Narrow" panose="020B0606020202030204" pitchFamily="34" charset="0"/>
              </a:rPr>
              <a:t>Fortalecer el proceso de gestión de proyectos al interior de la Universidad</a:t>
            </a:r>
            <a:endParaRPr lang="en-US" sz="1200" dirty="0">
              <a:latin typeface="Arial Narrow" panose="020B0606020202030204" pitchFamily="34" charset="0"/>
            </a:endParaRPr>
          </a:p>
        </p:txBody>
      </p:sp>
      <p:sp>
        <p:nvSpPr>
          <p:cNvPr id="1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General</a:t>
            </a:r>
            <a:endParaRPr lang="es-CO" sz="3200" dirty="0">
              <a:solidFill>
                <a:srgbClr val="00421E"/>
              </a:solidFill>
              <a:effectLst>
                <a:outerShdw blurRad="38100" dist="38100" dir="2700000" algn="tl">
                  <a:srgbClr val="000000">
                    <a:alpha val="43137"/>
                  </a:srgbClr>
                </a:outerShdw>
              </a:effectLst>
            </a:endParaRPr>
          </a:p>
        </p:txBody>
      </p:sp>
      <p:sp>
        <p:nvSpPr>
          <p:cNvPr id="11"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Específicos</a:t>
            </a:r>
            <a:endParaRPr lang="es-CO" sz="3200" dirty="0">
              <a:solidFill>
                <a:srgbClr val="00421E"/>
              </a:solidFill>
              <a:effectLst>
                <a:outerShdw blurRad="38100" dist="38100" dir="2700000" algn="tl">
                  <a:srgbClr val="000000">
                    <a:alpha val="43137"/>
                  </a:srgbClr>
                </a:outerShdw>
              </a:effectLst>
            </a:endParaRPr>
          </a:p>
        </p:txBody>
      </p:sp>
      <p:sp>
        <p:nvSpPr>
          <p:cNvPr id="12" name="Rectángulo 11"/>
          <p:cNvSpPr/>
          <p:nvPr/>
        </p:nvSpPr>
        <p:spPr>
          <a:xfrm>
            <a:off x="1246093" y="3661473"/>
            <a:ext cx="10148048" cy="923330"/>
          </a:xfrm>
          <a:prstGeom prst="rect">
            <a:avLst/>
          </a:prstGeom>
        </p:spPr>
        <p:txBody>
          <a:bodyPr wrap="square">
            <a:spAutoFit/>
          </a:bodyPr>
          <a:lstStyle/>
          <a:p>
            <a:pPr marL="285750" lvl="0" indent="-285750">
              <a:buFontTx/>
              <a:buChar char="-"/>
            </a:pPr>
            <a:r>
              <a:rPr lang="es-CO" dirty="0" smtClean="0">
                <a:latin typeface="Arial Narrow" panose="020B0606020202030204" pitchFamily="34" charset="0"/>
              </a:rPr>
              <a:t>Mejorar </a:t>
            </a:r>
            <a:r>
              <a:rPr lang="es-CO" dirty="0">
                <a:latin typeface="Arial Narrow" panose="020B0606020202030204" pitchFamily="34" charset="0"/>
              </a:rPr>
              <a:t>la coordinación interna para la gestión de proyectos.	</a:t>
            </a:r>
            <a:endParaRPr lang="es-CO" dirty="0" smtClean="0">
              <a:latin typeface="Arial Narrow" panose="020B0606020202030204" pitchFamily="34" charset="0"/>
            </a:endParaRP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smtClean="0">
                <a:latin typeface="Arial Narrow" panose="020B0606020202030204" pitchFamily="34" charset="0"/>
              </a:rPr>
              <a:t>Consolidar </a:t>
            </a:r>
            <a:r>
              <a:rPr lang="es-CO" dirty="0">
                <a:latin typeface="Arial Narrow" panose="020B0606020202030204" pitchFamily="34" charset="0"/>
              </a:rPr>
              <a:t>los procesos de vigilancia del contexto interno y externo.</a:t>
            </a:r>
          </a:p>
        </p:txBody>
      </p:sp>
      <p:sp>
        <p:nvSpPr>
          <p:cNvPr id="13" name="Rectángulo 12"/>
          <p:cNvSpPr/>
          <p:nvPr/>
        </p:nvSpPr>
        <p:spPr>
          <a:xfrm rot="16200000">
            <a:off x="-951095"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22. </a:t>
            </a:r>
            <a:r>
              <a:rPr lang="es-CO" sz="800" dirty="0">
                <a:solidFill>
                  <a:schemeClr val="bg1">
                    <a:lumMod val="50000"/>
                  </a:schemeClr>
                </a:solidFill>
                <a:latin typeface="Arial Rounded MT Bold" panose="020F0704030504030204" pitchFamily="34" charset="0"/>
              </a:rPr>
              <a:t>Banco de proyectos para la gestión institucional</a:t>
            </a:r>
          </a:p>
        </p:txBody>
      </p:sp>
    </p:spTree>
    <p:extLst>
      <p:ext uri="{BB962C8B-B14F-4D97-AF65-F5344CB8AC3E}">
        <p14:creationId xmlns:p14="http://schemas.microsoft.com/office/powerpoint/2010/main" val="595567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70847" y="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3916439373"/>
              </p:ext>
            </p:extLst>
          </p:nvPr>
        </p:nvGraphicFramePr>
        <p:xfrm>
          <a:off x="1410497" y="1187667"/>
          <a:ext cx="8768201" cy="5263706"/>
        </p:xfrm>
        <a:graphic>
          <a:graphicData uri="http://schemas.openxmlformats.org/drawingml/2006/table">
            <a:tbl>
              <a:tblPr firstRow="1" firstCol="1" bandRow="1"/>
              <a:tblGrid>
                <a:gridCol w="2413549">
                  <a:extLst>
                    <a:ext uri="{9D8B030D-6E8A-4147-A177-3AD203B41FA5}">
                      <a16:colId xmlns:a16="http://schemas.microsoft.com/office/drawing/2014/main" val="622973615"/>
                    </a:ext>
                  </a:extLst>
                </a:gridCol>
                <a:gridCol w="6354652">
                  <a:extLst>
                    <a:ext uri="{9D8B030D-6E8A-4147-A177-3AD203B41FA5}">
                      <a16:colId xmlns:a16="http://schemas.microsoft.com/office/drawing/2014/main" val="2008709917"/>
                    </a:ext>
                  </a:extLst>
                </a:gridCol>
              </a:tblGrid>
              <a:tr h="31619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extLst>
                  <a:ext uri="{0D108BD9-81ED-4DB2-BD59-A6C34878D82A}">
                    <a16:rowId xmlns:a16="http://schemas.microsoft.com/office/drawing/2014/main" val="3686363448"/>
                  </a:ext>
                </a:extLst>
              </a:tr>
              <a:tr h="108230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Red institucional de gestión de proyectos</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600" kern="1200" dirty="0" smtClean="0">
                          <a:solidFill>
                            <a:schemeClr val="tx1"/>
                          </a:solidFill>
                          <a:effectLst/>
                          <a:latin typeface="Arial Narrow" panose="020B0606020202030204" pitchFamily="34" charset="0"/>
                          <a:ea typeface="+mn-ea"/>
                          <a:cs typeface="+mn-cs"/>
                        </a:rPr>
                        <a:t>Fortalecer la caja de herramientas del banco de proyectos incluye plataforma de gestión. Mantener actualizada la base de datos del banco de proyectos. Hacer acompañamiento a la gestión integral de los proyectos de interés de la universidad. Hacer seguimiento y monitoreo a la ejecución de los proyectos de infraestructura física. Hacer seguimiento y monitoreo a la ejecución de los proyectos financiados con recursos del Sistema General de Regalías. Fortalecer los procesos de generación de capacidades para la gestión de proyectos en las unidades ejecutoras de la universidad. Articulación con el proyecto Universidad con la Clínica de Cuarto nivel. Realizar informes de la gestión integral del banco de proyectos.</a:t>
                      </a:r>
                      <a:endParaRPr lang="es-CO" sz="16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3877856177"/>
                  </a:ext>
                </a:extLst>
              </a:tr>
              <a:tr h="1093694">
                <a:tc>
                  <a:txBody>
                    <a:bodyPr/>
                    <a:lstStyle/>
                    <a:p>
                      <a:pPr algn="ctr">
                        <a:lnSpc>
                          <a:spcPct val="107000"/>
                        </a:lnSpc>
                        <a:spcAft>
                          <a:spcPts val="0"/>
                        </a:spcAft>
                      </a:pPr>
                      <a:r>
                        <a:rPr lang="es-CO" sz="1800" b="1" kern="1200" dirty="0" smtClean="0">
                          <a:solidFill>
                            <a:schemeClr val="tx1"/>
                          </a:solidFill>
                          <a:effectLst/>
                          <a:latin typeface="+mn-lt"/>
                          <a:ea typeface="+mn-ea"/>
                          <a:cs typeface="+mn-cs"/>
                        </a:rPr>
                        <a:t>Observatorio del contexto interno y externo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600" kern="1200" dirty="0" smtClean="0">
                          <a:solidFill>
                            <a:schemeClr val="tx1"/>
                          </a:solidFill>
                          <a:effectLst/>
                          <a:latin typeface="Arial Narrow" panose="020B0606020202030204" pitchFamily="34" charset="0"/>
                          <a:ea typeface="+mn-ea"/>
                          <a:cs typeface="+mn-cs"/>
                        </a:rPr>
                        <a:t>Definición de los estudios del contexto interno y externo para la vigencia. Aprestamiento a los responsables para su desarrollo. Acopio y análisis de información, y realización de informes. Presentación de resultados clave a grupos de interés basada en los informes del contexto analizado. Publicación en la página web de los informes. Capacitación a dependencias académicas y administrativas sobre el catálogo de productos de información y consulta de sistemas de información. Revisar las líneas temáticas de vigilancia del contexto en razón de la sostenibilidad, mercadeo y modelos de gobernanza para los proyectos de apropiación social en la los que participa la UTP. Definir lineamientos para la Formulación de un Observatorio de datos de Educación Superior.</a:t>
                      </a:r>
                      <a:endParaRPr lang="es-CO" sz="16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4141081159"/>
                  </a:ext>
                </a:extLst>
              </a:tr>
            </a:tbl>
          </a:graphicData>
        </a:graphic>
      </p:graphicFrame>
      <p:sp>
        <p:nvSpPr>
          <p:cNvPr id="10" name="Rectángulo 9"/>
          <p:cNvSpPr/>
          <p:nvPr/>
        </p:nvSpPr>
        <p:spPr>
          <a:xfrm rot="16200000">
            <a:off x="-951095" y="3504842"/>
            <a:ext cx="2614870"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22. </a:t>
            </a:r>
            <a:r>
              <a:rPr lang="es-CO" sz="800" dirty="0">
                <a:solidFill>
                  <a:schemeClr val="bg1">
                    <a:lumMod val="50000"/>
                  </a:schemeClr>
                </a:solidFill>
                <a:latin typeface="Arial Rounded MT Bold" panose="020F0704030504030204" pitchFamily="34" charset="0"/>
              </a:rPr>
              <a:t>Banco de proyectos para la gestión institucional</a:t>
            </a:r>
          </a:p>
        </p:txBody>
      </p:sp>
    </p:spTree>
    <p:extLst>
      <p:ext uri="{BB962C8B-B14F-4D97-AF65-F5344CB8AC3E}">
        <p14:creationId xmlns:p14="http://schemas.microsoft.com/office/powerpoint/2010/main" val="401433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00421E"/>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2643826078"/>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6479</TotalTime>
  <Words>1184</Words>
  <Application>Microsoft Office PowerPoint</Application>
  <PresentationFormat>Panorámica</PresentationFormat>
  <Paragraphs>83</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736</cp:revision>
  <cp:lastPrinted>2017-05-16T14:27:28Z</cp:lastPrinted>
  <dcterms:created xsi:type="dcterms:W3CDTF">2017-03-06T22:18:18Z</dcterms:created>
  <dcterms:modified xsi:type="dcterms:W3CDTF">2026-03-18T13:29:22Z</dcterms:modified>
</cp:coreProperties>
</file>