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4FEDD"/>
    <a:srgbClr val="00421E"/>
    <a:srgbClr val="E1FFF1"/>
    <a:srgbClr val="D9FFEE"/>
    <a:srgbClr val="EBFFF6"/>
    <a:srgbClr val="C70517"/>
    <a:srgbClr val="ABE9FF"/>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88948" y="4011114"/>
            <a:ext cx="4851123"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UTP </a:t>
            </a:r>
            <a:r>
              <a:rPr lang="es-CO" sz="2800" b="0" dirty="0">
                <a:solidFill>
                  <a:schemeClr val="bg1"/>
                </a:solidFill>
              </a:rPr>
              <a:t>como territorio de paz, convivencia, ciudadanía y democracia</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66473" y="792832"/>
            <a:ext cx="6399704"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Gestión del contexto y visibilidad nacional e internacional</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8440185" y="818717"/>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2025 - 2028</a:t>
            </a:r>
            <a:endParaRPr lang="es-ES" sz="16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AB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23</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4" name="Imagen 13"/>
          <p:cNvPicPr/>
          <p:nvPr/>
        </p:nvPicPr>
        <p:blipFill>
          <a:blip r:embed="rId3" cstate="screen">
            <a:extLst>
              <a:ext uri="{28A0092B-C50C-407E-A947-70E740481C1C}">
                <a14:useLocalDpi xmlns:a14="http://schemas.microsoft.com/office/drawing/2010/main"/>
              </a:ext>
            </a:extLst>
          </a:blip>
          <a:stretch>
            <a:fillRect/>
          </a:stretch>
        </p:blipFill>
        <p:spPr>
          <a:xfrm>
            <a:off x="6689240" y="3110753"/>
            <a:ext cx="4615254" cy="3499755"/>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00421E"/>
                </a:solidFill>
                <a:effectLst>
                  <a:outerShdw blurRad="38100" dist="38100" dir="2700000" algn="tl">
                    <a:srgbClr val="000000">
                      <a:alpha val="43137"/>
                    </a:srgbClr>
                  </a:outerShdw>
                </a:effectLst>
              </a:rPr>
              <a:t>Información general del proyecto</a:t>
            </a:r>
            <a:endParaRPr lang="en-US" sz="3600" dirty="0">
              <a:solidFill>
                <a:srgbClr val="00421E"/>
              </a:solidFill>
              <a:effectLst>
                <a:outerShdw blurRad="38100" dist="38100" dir="2700000" algn="tl">
                  <a:srgbClr val="000000">
                    <a:alpha val="43137"/>
                  </a:srgbClr>
                </a:outerShdw>
              </a:effectLst>
            </a:endParaRPr>
          </a:p>
        </p:txBody>
      </p:sp>
      <p:sp>
        <p:nvSpPr>
          <p:cNvPr id="6" name="Rectángulo 5"/>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23. </a:t>
            </a:r>
            <a:r>
              <a:rPr lang="es-CO" sz="800" dirty="0">
                <a:solidFill>
                  <a:schemeClr val="bg1">
                    <a:lumMod val="50000"/>
                  </a:schemeClr>
                </a:solidFill>
                <a:latin typeface="Arial Rounded MT Bold" panose="020F0704030504030204" pitchFamily="34" charset="0"/>
              </a:rPr>
              <a:t>UTP como territorio de paz, convivencia, ciudadanía y democracia</a:t>
            </a:r>
          </a:p>
          <a:p>
            <a:pPr algn="ctr"/>
            <a:endParaRPr lang="es-CO" sz="800" dirty="0">
              <a:solidFill>
                <a:schemeClr val="bg1">
                  <a:lumMod val="50000"/>
                </a:schemeClr>
              </a:solidFill>
              <a:latin typeface="Arial Rounded MT Bold" panose="020F0704030504030204" pitchFamily="34" charset="0"/>
            </a:endParaRP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8" name="Tabla 7"/>
          <p:cNvGraphicFramePr>
            <a:graphicFrameLocks noGrp="1"/>
          </p:cNvGraphicFramePr>
          <p:nvPr>
            <p:extLst>
              <p:ext uri="{D42A27DB-BD31-4B8C-83A1-F6EECF244321}">
                <p14:modId xmlns:p14="http://schemas.microsoft.com/office/powerpoint/2010/main" val="2364931660"/>
              </p:ext>
            </p:extLst>
          </p:nvPr>
        </p:nvGraphicFramePr>
        <p:xfrm>
          <a:off x="1332447" y="968459"/>
          <a:ext cx="9362448" cy="5977076"/>
        </p:xfrm>
        <a:graphic>
          <a:graphicData uri="http://schemas.openxmlformats.org/drawingml/2006/table">
            <a:tbl>
              <a:tblPr firstRow="1" firstCol="1" bandRow="1"/>
              <a:tblGrid>
                <a:gridCol w="2058414">
                  <a:extLst>
                    <a:ext uri="{9D8B030D-6E8A-4147-A177-3AD203B41FA5}">
                      <a16:colId xmlns:a16="http://schemas.microsoft.com/office/drawing/2014/main" val="1114750078"/>
                    </a:ext>
                  </a:extLst>
                </a:gridCol>
                <a:gridCol w="7304034">
                  <a:extLst>
                    <a:ext uri="{9D8B030D-6E8A-4147-A177-3AD203B41FA5}">
                      <a16:colId xmlns:a16="http://schemas.microsoft.com/office/drawing/2014/main" val="2343511489"/>
                    </a:ext>
                  </a:extLst>
                </a:gridCol>
              </a:tblGrid>
              <a:tr h="120536">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GCV - 23)</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8152431"/>
                  </a:ext>
                </a:extLst>
              </a:tr>
              <a:tr h="120536">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Planeación</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5468744"/>
                  </a:ext>
                </a:extLst>
              </a:tr>
              <a:tr h="120536">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Gestión del Contexto y visibilidad nacional e internacional</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5702022"/>
                  </a:ext>
                </a:extLst>
              </a:tr>
              <a:tr h="120536">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Francisco Uribe</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7485152"/>
                  </a:ext>
                </a:extLst>
              </a:tr>
              <a:tr h="241071">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Universidad para la ciudadanía, la convivencia, la democracia y la paz</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457677"/>
                  </a:ext>
                </a:extLst>
              </a:tr>
              <a:tr h="120536">
                <a:tc rowSpan="3">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Misionales - Extensión y proyección social</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5718150"/>
                  </a:ext>
                </a:extLst>
              </a:tr>
              <a:tr h="120536">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De apoyo - Internacionalización</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7392544"/>
                  </a:ext>
                </a:extLst>
              </a:tr>
              <a:tr h="120536">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De apoyo - Egresados</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4793196"/>
                  </a:ext>
                </a:extLst>
              </a:tr>
              <a:tr h="120536">
                <a:tc rowSpan="3">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24900845"/>
                  </a:ext>
                </a:extLst>
              </a:tr>
              <a:tr h="120536">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09301445"/>
                  </a:ext>
                </a:extLst>
              </a:tr>
              <a:tr h="120536">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30655518"/>
                  </a:ext>
                </a:extLst>
              </a:tr>
              <a:tr h="120536">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7. Vinculación con el entorno</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79970575"/>
                  </a:ext>
                </a:extLst>
              </a:tr>
              <a:tr h="132589">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SUEJE/ Departamento de Humanidades UTP / Univirtual</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0918871"/>
                  </a:ext>
                </a:extLst>
              </a:tr>
              <a:tr h="843750">
                <a:tc>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dirty="0">
                          <a:effectLst/>
                          <a:latin typeface="Arial Narrow" panose="020B0606020202030204" pitchFamily="34" charset="0"/>
                          <a:ea typeface="Times New Roman" panose="02020603050405020304" pitchFamily="18" charset="0"/>
                          <a:cs typeface="Calibri" panose="020F0502020204030204" pitchFamily="34" charset="0"/>
                        </a:rPr>
                        <a:t>Oficina de Paz y Reconciliación de Pereira, Agencia de Reintegración y Normalización -ARN, Comisión para el Esclarecimiento de la Verdad CEV, Audifarma, Unidad para la Atención y Reparación Integral de Víctimas, Unidad de Restitución de Tierras, Corporación Viva la Ciudadanía, Red Nacional de Planeación Local y Presupuestos Participativos, Alcaldías, Gobernaciones, Sistema Universitario Estatal -SUE</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7804900"/>
                  </a:ext>
                </a:extLst>
              </a:tr>
              <a:tr h="120536">
                <a:tc rowSpan="5">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6375066"/>
                  </a:ext>
                </a:extLst>
              </a:tr>
              <a:tr h="361607">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Consolidación de la investigación institucional con impacto en la sociedad y reconocimiento nacional e internacional a través de la generación de conocimiento y la creación artística</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192549"/>
                  </a:ext>
                </a:extLst>
              </a:tr>
              <a:tr h="241071">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Cultura de la legalidad, la transparencia, el gobierno corporativo y la participación ciudadana</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4841279"/>
                  </a:ext>
                </a:extLst>
              </a:tr>
              <a:tr h="120536">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1423141"/>
                  </a:ext>
                </a:extLst>
              </a:tr>
              <a:tr h="120536">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Formación Vivencial</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6319256"/>
                  </a:ext>
                </a:extLst>
              </a:tr>
              <a:tr h="361607">
                <a:tc rowSpan="4">
                  <a:txBody>
                    <a:bodyPr/>
                    <a:lstStyle/>
                    <a:p>
                      <a:pP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5992384"/>
                  </a:ext>
                </a:extLst>
              </a:tr>
              <a:tr h="241071">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5. Lograr la igualdad entre todos los géneros y empoderar a todas las mujeres y las niñas</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8888525"/>
                  </a:ext>
                </a:extLst>
              </a:tr>
              <a:tr h="120536">
                <a:tc vMerge="1">
                  <a:txBody>
                    <a:bodyPr/>
                    <a:lstStyle/>
                    <a:p>
                      <a:endParaRPr lang="es-CO"/>
                    </a:p>
                  </a:txBody>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10.Reducir la desigualdad en y entre todos los países</a:t>
                      </a:r>
                      <a:endParaRPr lang="es-CO" sz="110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4843475"/>
                  </a:ext>
                </a:extLst>
              </a:tr>
              <a:tr h="120536">
                <a:tc vMerge="1">
                  <a:txBody>
                    <a:bodyPr/>
                    <a:lstStyle/>
                    <a:p>
                      <a:endParaRPr lang="es-CO"/>
                    </a:p>
                  </a:txBody>
                  <a:tcPr/>
                </a:tc>
                <a:tc>
                  <a:txBody>
                    <a:bodyPr/>
                    <a:lstStyle/>
                    <a:p>
                      <a:pPr>
                        <a:lnSpc>
                          <a:spcPct val="115000"/>
                        </a:lnSpc>
                        <a:spcAft>
                          <a:spcPts val="0"/>
                        </a:spcAft>
                      </a:pPr>
                      <a:r>
                        <a:rPr lang="es-CO" sz="1050" dirty="0">
                          <a:effectLst/>
                          <a:latin typeface="Arial Narrow" panose="020B0606020202030204" pitchFamily="34" charset="0"/>
                          <a:ea typeface="Times New Roman" panose="02020603050405020304" pitchFamily="18" charset="0"/>
                          <a:cs typeface="Calibri" panose="020F0502020204030204" pitchFamily="34" charset="0"/>
                        </a:rPr>
                        <a:t>16. Promover sociedades justas, pacíficas e inclusivas</a:t>
                      </a:r>
                      <a:endParaRPr lang="es-CO" sz="1100" dirty="0">
                        <a:effectLst/>
                        <a:latin typeface="Times New Roman" panose="02020603050405020304" pitchFamily="18" charset="0"/>
                        <a:ea typeface="SimSun" panose="02010600030101010101" pitchFamily="2" charset="-122"/>
                      </a:endParaRPr>
                    </a:p>
                  </a:txBody>
                  <a:tcPr marL="30571" marR="305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7670748"/>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97741" y="369748"/>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827712" y="1265595"/>
            <a:ext cx="10842827" cy="1569660"/>
          </a:xfrm>
          <a:prstGeom prst="rect">
            <a:avLst/>
          </a:prstGeom>
        </p:spPr>
        <p:txBody>
          <a:bodyPr wrap="square">
            <a:spAutoFit/>
          </a:bodyPr>
          <a:lstStyle/>
          <a:p>
            <a:pPr algn="just"/>
            <a:r>
              <a:rPr lang="es-CO" sz="1200" dirty="0">
                <a:latin typeface="Arial Narrow" panose="020B0606020202030204" pitchFamily="34" charset="0"/>
              </a:rPr>
              <a:t>En el 2016 los rectores del Sistema Universitario Estatal suscriben el Decálogo de compromiso con la construcción de paz. En el compromiso 10: Las universidades como territorios de paz se plantea: Trabajaremos en el interior de los campus universitarios, para lograr que los estudiantes se movilicen y presenten sus demandas en forma pacífica. Igualmente, trazaremos los lineamientos del caso para que nuestras oficinas y programas académicos de comunicación integren en sus agendas de trabajo los temas propios de la construcción de la paz y hagan parte de las redes y mecanismos interinstitucionales sobre la </a:t>
            </a:r>
            <a:r>
              <a:rPr lang="es-CO" sz="1200" dirty="0" smtClean="0">
                <a:latin typeface="Arial Narrow" panose="020B0606020202030204" pitchFamily="34" charset="0"/>
              </a:rPr>
              <a:t>materia. Consideramos</a:t>
            </a:r>
            <a:r>
              <a:rPr lang="es-CO" sz="1200" dirty="0">
                <a:latin typeface="Arial Narrow" panose="020B0606020202030204" pitchFamily="34" charset="0"/>
              </a:rPr>
              <a:t>, en fin, un compromiso fundamental ayudar a generar conciencia sobre la responsabilidad que cada miembro de la comunidad universitaria nacional tiene en la construcción de la paz. La paz se edifica en la vida cotidiana, en la familia, en las relaciones laborales, en los espacios ciudadanos. Ponemos al servicio de la reconciliación nacional la alta confianza que los colombianos depositan en sus universidades públicas, para avanzar en las tareas del postconflicto que reclaman grandes dosis de credibilidad. Estamos convencidos de que en un ambiente de reconciliación y de convivencia pacífica la labor misional de nuestras universidades será más fecunda, y realizaremos mayores y mejores contribuciones al desarrollo del país.</a:t>
            </a:r>
            <a:endParaRPr lang="es-CO" sz="1000" dirty="0">
              <a:latin typeface="Arial Narrow" panose="020B0606020202030204" pitchFamily="34" charset="0"/>
            </a:endParaRPr>
          </a:p>
        </p:txBody>
      </p:sp>
      <p:sp>
        <p:nvSpPr>
          <p:cNvPr id="10" name="Rectángulo 9"/>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23. </a:t>
            </a:r>
            <a:r>
              <a:rPr lang="es-CO" sz="800" dirty="0">
                <a:solidFill>
                  <a:schemeClr val="bg1">
                    <a:lumMod val="50000"/>
                  </a:schemeClr>
                </a:solidFill>
                <a:latin typeface="Arial Rounded MT Bold" panose="020F0704030504030204" pitchFamily="34" charset="0"/>
              </a:rPr>
              <a:t>UTP como territorio de paz, convivencia, ciudadanía y democracia</a:t>
            </a:r>
          </a:p>
          <a:p>
            <a:pPr algn="ctr"/>
            <a:endParaRPr lang="es-CO" sz="800" dirty="0">
              <a:solidFill>
                <a:schemeClr val="bg1">
                  <a:lumMod val="50000"/>
                </a:schemeClr>
              </a:solidFill>
              <a:latin typeface="Arial Rounded MT Bold" panose="020F070403050403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2355394067"/>
              </p:ext>
            </p:extLst>
          </p:nvPr>
        </p:nvGraphicFramePr>
        <p:xfrm>
          <a:off x="1174376" y="3010799"/>
          <a:ext cx="9681883" cy="3537204"/>
        </p:xfrm>
        <a:graphic>
          <a:graphicData uri="http://schemas.openxmlformats.org/drawingml/2006/table">
            <a:tbl>
              <a:tblPr firstRow="1" firstCol="1" bandRow="1"/>
              <a:tblGrid>
                <a:gridCol w="2158243">
                  <a:extLst>
                    <a:ext uri="{9D8B030D-6E8A-4147-A177-3AD203B41FA5}">
                      <a16:colId xmlns:a16="http://schemas.microsoft.com/office/drawing/2014/main" val="1754345536"/>
                    </a:ext>
                  </a:extLst>
                </a:gridCol>
                <a:gridCol w="3568618">
                  <a:extLst>
                    <a:ext uri="{9D8B030D-6E8A-4147-A177-3AD203B41FA5}">
                      <a16:colId xmlns:a16="http://schemas.microsoft.com/office/drawing/2014/main" val="510102615"/>
                    </a:ext>
                  </a:extLst>
                </a:gridCol>
                <a:gridCol w="3955022">
                  <a:extLst>
                    <a:ext uri="{9D8B030D-6E8A-4147-A177-3AD203B41FA5}">
                      <a16:colId xmlns:a16="http://schemas.microsoft.com/office/drawing/2014/main" val="1508976010"/>
                    </a:ext>
                  </a:extLst>
                </a:gridCol>
              </a:tblGrid>
              <a:tr h="209550">
                <a:tc>
                  <a:txBody>
                    <a:bodyPr/>
                    <a:lstStyle/>
                    <a:p>
                      <a:pPr algn="ct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2285772316"/>
                  </a:ext>
                </a:extLst>
              </a:tr>
              <a:tr h="389890">
                <a:tc rowSpan="5">
                  <a:txBody>
                    <a:bodyPr/>
                    <a:lstStyle/>
                    <a:p>
                      <a:pPr algn="ct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Escasos procesos internos que propendan por consolidar la UTP como un territorio de paz, convivencia, ciudadanía y democracia.</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Fragmentación de colectivos que trabajan temas de paz al interior de la Universidad y existencia de un bajo número de programas de extensión en las zonas más afectadas por el conflicto armado. </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Ausencia de una plataforma que agrupe los colectivos que trabajan en temas de paz</a:t>
                      </a:r>
                      <a:b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Desconocimiento de información precisa asociada a los colectivos y programas académicos que adelantan procesos al interior de la universidad en temas de paz</a:t>
                      </a:r>
                      <a:b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Programas académicos que no se articulan con los requerimientos de los territorios</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3575420"/>
                  </a:ext>
                </a:extLst>
              </a:tr>
              <a:tr h="41021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Ausencia de espacios de diálogo y reconciliación entre víctimas, personas que se acogieron al proceso de paz y  población institucional.</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Universidad no preparada para atender los requerimientos del postacuerdo</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Currículos poco flexibles </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8561242"/>
                  </a:ext>
                </a:extLst>
              </a:tr>
              <a:tr h="209550">
                <a:tc vMerge="1">
                  <a:txBody>
                    <a:bodyPr/>
                    <a:lstStyle/>
                    <a:p>
                      <a:endParaRPr lang="es-CO"/>
                    </a:p>
                  </a:txBody>
                  <a:tcPr/>
                </a:tc>
                <a:tc>
                  <a:txBody>
                    <a:bodyPr/>
                    <a:lstStyle/>
                    <a:p>
                      <a:pPr algn="ct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3762010422"/>
                  </a:ext>
                </a:extLst>
              </a:tr>
              <a:tr h="27178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Debilitamiento en procesos de participación del movimiento estudiantil</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Acciones desarticuladas</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Bajo nivel de incidencia</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2405222"/>
                  </a:ext>
                </a:extLst>
              </a:tr>
              <a:tr h="59436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Escenarios excluyentes y polarización</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Reactivación de violencias</a:t>
                      </a:r>
                      <a:b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Intolerancia</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5784935"/>
                  </a:ext>
                </a:extLst>
              </a:tr>
            </a:tbl>
          </a:graphicData>
        </a:graphic>
      </p:graphicFrame>
    </p:spTree>
    <p:extLst>
      <p:ext uri="{BB962C8B-B14F-4D97-AF65-F5344CB8AC3E}">
        <p14:creationId xmlns:p14="http://schemas.microsoft.com/office/powerpoint/2010/main" val="147952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277035" y="1366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Descripción del proyecto</a:t>
            </a:r>
          </a:p>
        </p:txBody>
      </p:sp>
      <p:cxnSp>
        <p:nvCxnSpPr>
          <p:cNvPr id="9" name="Conector recto 8"/>
          <p:cNvCxnSpPr/>
          <p:nvPr/>
        </p:nvCxnSpPr>
        <p:spPr>
          <a:xfrm>
            <a:off x="6694839" y="2366684"/>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grpSp>
        <p:nvGrpSpPr>
          <p:cNvPr id="10" name="Grupo 9"/>
          <p:cNvGrpSpPr/>
          <p:nvPr/>
        </p:nvGrpSpPr>
        <p:grpSpPr>
          <a:xfrm>
            <a:off x="6948691" y="2087669"/>
            <a:ext cx="4606813" cy="574892"/>
            <a:chOff x="481236" y="1624130"/>
            <a:chExt cx="4001276" cy="666178"/>
          </a:xfrm>
        </p:grpSpPr>
        <p:sp>
          <p:nvSpPr>
            <p:cNvPr id="11" name="Rectángulo redondeado 10"/>
            <p:cNvSpPr/>
            <p:nvPr/>
          </p:nvSpPr>
          <p:spPr>
            <a:xfrm>
              <a:off x="481236" y="1624130"/>
              <a:ext cx="4001276" cy="666178"/>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CuadroTexto 11"/>
            <p:cNvSpPr txBox="1"/>
            <p:nvPr/>
          </p:nvSpPr>
          <p:spPr>
            <a:xfrm>
              <a:off x="500748" y="1643642"/>
              <a:ext cx="3962252" cy="627154"/>
            </a:xfrm>
            <a:prstGeom prst="rect">
              <a:avLst/>
            </a:prstGeom>
            <a:solidFill>
              <a:schemeClr val="bg1"/>
            </a:solid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solidFill>
                    <a:srgbClr val="000000"/>
                  </a:solidFill>
                  <a:latin typeface="Arial Narrow" panose="020B0606020202030204" pitchFamily="34" charset="0"/>
                  <a:ea typeface="SimSun" panose="02010600030101010101" pitchFamily="2" charset="-122"/>
                  <a:cs typeface="Calibri" panose="020F0502020204030204" pitchFamily="34" charset="0"/>
                </a:rPr>
                <a:t>SUEJE/ Departamento de Humanidades UTP / Univirtual</a:t>
              </a:r>
              <a:endParaRPr lang="es-CO" sz="1100" dirty="0">
                <a:latin typeface="Times New Roman" panose="02020603050405020304" pitchFamily="18" charset="0"/>
                <a:ea typeface="SimSun" panose="02010600030101010101" pitchFamily="2" charset="-122"/>
              </a:endParaRPr>
            </a:p>
          </p:txBody>
        </p:sp>
      </p:grpSp>
      <p:grpSp>
        <p:nvGrpSpPr>
          <p:cNvPr id="13" name="Grupo 12"/>
          <p:cNvGrpSpPr/>
          <p:nvPr/>
        </p:nvGrpSpPr>
        <p:grpSpPr>
          <a:xfrm>
            <a:off x="6910779" y="2745982"/>
            <a:ext cx="4644726" cy="1287732"/>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Oficina de Paz y Reconciliación de Pereira, Agencia de Reintegración y Normalización -ARN, Comisión para el Esclarecimiento de la Verdad CEV, Audifarma, Unidad para la Atención y Reparación Integral de Víctimas, Unidad de Restitución de Tierras, Corporación Viva la Ciudadanía, Red Nacional de Planeación Local y Presupuestos Participativos, Alcaldías, Gobernaciones, Sistema Universitario Estatal -SUE</a:t>
              </a:r>
              <a:endParaRPr lang="es-CO" sz="12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6" name="Conector recto 9"/>
          <p:cNvSpPr/>
          <p:nvPr/>
        </p:nvSpPr>
        <p:spPr>
          <a:xfrm>
            <a:off x="6676211" y="2341864"/>
            <a:ext cx="279658" cy="1829921"/>
          </a:xfrm>
          <a:custGeom>
            <a:avLst/>
            <a:gdLst/>
            <a:ahLst/>
            <a:cxnLst/>
            <a:rect l="0" t="0" r="0" b="0"/>
            <a:pathLst>
              <a:path>
                <a:moveTo>
                  <a:pt x="0" y="0"/>
                </a:moveTo>
                <a:lnTo>
                  <a:pt x="0" y="2057073"/>
                </a:lnTo>
                <a:lnTo>
                  <a:pt x="234424" y="205707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7" name="Grupo 16"/>
          <p:cNvGrpSpPr/>
          <p:nvPr/>
        </p:nvGrpSpPr>
        <p:grpSpPr>
          <a:xfrm>
            <a:off x="6910779" y="4135745"/>
            <a:ext cx="4644726" cy="451377"/>
            <a:chOff x="472275" y="3145215"/>
            <a:chExt cx="4036699" cy="626053"/>
          </a:xfrm>
        </p:grpSpPr>
        <p:sp>
          <p:nvSpPr>
            <p:cNvPr id="18" name="Rectángulo redondeado 17"/>
            <p:cNvSpPr/>
            <p:nvPr/>
          </p:nvSpPr>
          <p:spPr>
            <a:xfrm>
              <a:off x="472275" y="3145215"/>
              <a:ext cx="4036699" cy="626053"/>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CuadroTexto 18"/>
            <p:cNvSpPr txBox="1"/>
            <p:nvPr/>
          </p:nvSpPr>
          <p:spPr>
            <a:xfrm>
              <a:off x="490611" y="3163551"/>
              <a:ext cx="4000027" cy="589381"/>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Comunidad universitaria (docentes,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administrativos, estudiantes </a:t>
              </a:r>
              <a:r>
                <a:rPr lang="es-CO" sz="1100" dirty="0">
                  <a:latin typeface="Arial Narrow" panose="020B0606020202030204" pitchFamily="34" charset="0"/>
                  <a:ea typeface="Times New Roman" panose="02020603050405020304" pitchFamily="18" charset="0"/>
                  <a:cs typeface="Calibri" panose="020F0502020204030204" pitchFamily="34" charset="0"/>
                </a:rPr>
                <a:t>y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egresados). </a:t>
              </a:r>
              <a:r>
                <a:rPr lang="es-CO" sz="1100" dirty="0">
                  <a:latin typeface="Arial Narrow" panose="020B0606020202030204" pitchFamily="34" charset="0"/>
                  <a:ea typeface="Times New Roman" panose="02020603050405020304" pitchFamily="18" charset="0"/>
                  <a:cs typeface="Calibri" panose="020F0502020204030204" pitchFamily="34" charset="0"/>
                </a:rPr>
                <a:t>	</a:t>
              </a:r>
            </a:p>
          </p:txBody>
        </p:sp>
      </p:grpSp>
      <p:sp>
        <p:nvSpPr>
          <p:cNvPr id="20" name="Marco 19"/>
          <p:cNvSpPr/>
          <p:nvPr/>
        </p:nvSpPr>
        <p:spPr>
          <a:xfrm>
            <a:off x="6537320" y="1368411"/>
            <a:ext cx="2189240" cy="612273"/>
          </a:xfrm>
          <a:prstGeom prst="frame">
            <a:avLst/>
          </a:prstGeom>
          <a:solidFill>
            <a:srgbClr val="00421E"/>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1" name="Conector recto 3"/>
          <p:cNvSpPr/>
          <p:nvPr/>
        </p:nvSpPr>
        <p:spPr>
          <a:xfrm>
            <a:off x="6677415" y="1967305"/>
            <a:ext cx="262896" cy="867674"/>
          </a:xfrm>
          <a:custGeom>
            <a:avLst/>
            <a:gdLst/>
            <a:ahLst/>
            <a:cxnLst/>
            <a:rect l="0" t="0" r="0" b="0"/>
            <a:pathLst>
              <a:path>
                <a:moveTo>
                  <a:pt x="0" y="0"/>
                </a:moveTo>
                <a:lnTo>
                  <a:pt x="0" y="1316593"/>
                </a:lnTo>
                <a:lnTo>
                  <a:pt x="234424" y="131659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2" name="Imagen 2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722590" y="4660432"/>
            <a:ext cx="4476486" cy="671473"/>
          </a:xfrm>
          <a:prstGeom prst="rect">
            <a:avLst/>
          </a:prstGeom>
        </p:spPr>
      </p:pic>
      <p:sp>
        <p:nvSpPr>
          <p:cNvPr id="23" name="CuadroTexto 22"/>
          <p:cNvSpPr txBox="1"/>
          <p:nvPr/>
        </p:nvSpPr>
        <p:spPr>
          <a:xfrm>
            <a:off x="6479632" y="1342079"/>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00421E"/>
                </a:solidFill>
                <a:effectLst>
                  <a:outerShdw blurRad="38100" dist="38100" dir="2700000" algn="tl">
                    <a:srgbClr val="000000">
                      <a:alpha val="43137"/>
                    </a:srgbClr>
                  </a:outerShdw>
                </a:effectLst>
                <a:latin typeface="+mj-lt"/>
                <a:ea typeface="+mj-ea"/>
                <a:cs typeface="+mj-cs"/>
              </a:rPr>
              <a:t>Involucrados</a:t>
            </a:r>
          </a:p>
        </p:txBody>
      </p:sp>
      <p:sp>
        <p:nvSpPr>
          <p:cNvPr id="2" name="Rectángulo 1"/>
          <p:cNvSpPr/>
          <p:nvPr/>
        </p:nvSpPr>
        <p:spPr>
          <a:xfrm>
            <a:off x="936922" y="1398315"/>
            <a:ext cx="5038397" cy="3785652"/>
          </a:xfrm>
          <a:prstGeom prst="rect">
            <a:avLst/>
          </a:prstGeom>
        </p:spPr>
        <p:txBody>
          <a:bodyPr wrap="square">
            <a:spAutoFit/>
          </a:bodyPr>
          <a:lstStyle/>
          <a:p>
            <a:pPr algn="just"/>
            <a:r>
              <a:rPr lang="es-CO" sz="2400" dirty="0">
                <a:latin typeface="Arial Narrow" panose="020B0606020202030204" pitchFamily="34" charset="0"/>
              </a:rPr>
              <a:t>En este proyecto se proponen varios procesos internos que permitan el ejercicio de espacios de diálogo y concertación, así como la generación de acciones colectivas de incidencia interna y en las zonas más afectadas por el conflicto armado. De igual forma se busca el levantamiento de información de los ejercicios académicos y de incidencia en temas de paz que se adelantan al interior de la Universidad</a:t>
            </a:r>
            <a:r>
              <a:rPr lang="es-CO" sz="2400" dirty="0" smtClean="0">
                <a:latin typeface="Arial Narrow" panose="020B0606020202030204" pitchFamily="34" charset="0"/>
              </a:rPr>
              <a:t>.</a:t>
            </a:r>
            <a:endParaRPr lang="es-CO" sz="2400" dirty="0">
              <a:latin typeface="Arial Narrow" panose="020B0606020202030204" pitchFamily="34" charset="0"/>
            </a:endParaRPr>
          </a:p>
        </p:txBody>
      </p:sp>
      <p:pic>
        <p:nvPicPr>
          <p:cNvPr id="3" name="Imagen 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748352" y="5305885"/>
            <a:ext cx="1499614" cy="1499614"/>
          </a:xfrm>
          <a:prstGeom prst="rect">
            <a:avLst/>
          </a:prstGeom>
        </p:spPr>
      </p:pic>
      <p:sp>
        <p:nvSpPr>
          <p:cNvPr id="25" name="Rectángulo 24"/>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23. </a:t>
            </a:r>
            <a:r>
              <a:rPr lang="es-CO" sz="800" dirty="0">
                <a:solidFill>
                  <a:schemeClr val="bg1">
                    <a:lumMod val="50000"/>
                  </a:schemeClr>
                </a:solidFill>
                <a:latin typeface="Arial Rounded MT Bold" panose="020F0704030504030204" pitchFamily="34" charset="0"/>
              </a:rPr>
              <a:t>UTP como territorio de paz, convivencia, ciudadanía y democracia</a:t>
            </a:r>
          </a:p>
          <a:p>
            <a:pPr algn="ctr"/>
            <a:endParaRPr lang="es-CO" sz="800" dirty="0">
              <a:solidFill>
                <a:schemeClr val="bg1">
                  <a:lumMod val="50000"/>
                </a:schemeClr>
              </a:solidFill>
              <a:latin typeface="Arial Rounded MT Bold" panose="020F0704030504030204" pitchFamily="34" charset="0"/>
            </a:endParaRPr>
          </a:p>
        </p:txBody>
      </p:sp>
      <p:pic>
        <p:nvPicPr>
          <p:cNvPr id="4" name="Imagen 3"/>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98566" y="5305885"/>
            <a:ext cx="1499614" cy="1499614"/>
          </a:xfrm>
          <a:prstGeom prst="rect">
            <a:avLst/>
          </a:prstGeom>
        </p:spPr>
      </p:pic>
      <p:pic>
        <p:nvPicPr>
          <p:cNvPr id="6" name="Imagen 5"/>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862504" y="5317291"/>
            <a:ext cx="1488208" cy="1488208"/>
          </a:xfrm>
          <a:prstGeom prst="rect">
            <a:avLst/>
          </a:prstGeom>
        </p:spPr>
      </p:pic>
      <p:pic>
        <p:nvPicPr>
          <p:cNvPr id="8" name="Imagen 7"/>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415036" y="5317291"/>
            <a:ext cx="1499614" cy="1499614"/>
          </a:xfrm>
          <a:prstGeom prst="rect">
            <a:avLst/>
          </a:prstGeom>
        </p:spPr>
      </p:pic>
    </p:spTree>
    <p:extLst>
      <p:ext uri="{BB962C8B-B14F-4D97-AF65-F5344CB8AC3E}">
        <p14:creationId xmlns:p14="http://schemas.microsoft.com/office/powerpoint/2010/main" val="120019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Objetivos del proyecto</a:t>
            </a: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10148047" cy="992885"/>
          </a:xfrm>
        </p:spPr>
        <p:txBody>
          <a:bodyPr>
            <a:noAutofit/>
          </a:bodyPr>
          <a:lstStyle/>
          <a:p>
            <a:pPr marL="0" indent="0">
              <a:buNone/>
            </a:pPr>
            <a:r>
              <a:rPr lang="es-CO" sz="1800" dirty="0">
                <a:latin typeface="Arial Narrow" panose="020B0606020202030204" pitchFamily="34" charset="0"/>
              </a:rPr>
              <a:t>Promover procesos internos que propendan por consolidar la UTP como un territorio de paz, convivencia, ciudadanía y democracia.</a:t>
            </a: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General</a:t>
            </a:r>
            <a:endParaRPr lang="es-CO" sz="3200" dirty="0">
              <a:solidFill>
                <a:srgbClr val="00421E"/>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Específicos</a:t>
            </a:r>
            <a:endParaRPr lang="es-CO" sz="3200" dirty="0">
              <a:solidFill>
                <a:srgbClr val="00421E"/>
              </a:solidFill>
              <a:effectLst>
                <a:outerShdw blurRad="38100" dist="38100" dir="2700000" algn="tl">
                  <a:srgbClr val="000000">
                    <a:alpha val="43137"/>
                  </a:srgbClr>
                </a:outerShdw>
              </a:effectLst>
            </a:endParaRPr>
          </a:p>
        </p:txBody>
      </p:sp>
      <p:sp>
        <p:nvSpPr>
          <p:cNvPr id="12" name="Rectángulo 11"/>
          <p:cNvSpPr/>
          <p:nvPr/>
        </p:nvSpPr>
        <p:spPr>
          <a:xfrm>
            <a:off x="1246093" y="3674119"/>
            <a:ext cx="10148048" cy="1477328"/>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Implementar </a:t>
            </a:r>
            <a:r>
              <a:rPr lang="es-CO" dirty="0">
                <a:latin typeface="Arial Narrow" panose="020B0606020202030204" pitchFamily="34" charset="0"/>
              </a:rPr>
              <a:t>acciones con colectivos que trabajan temas de paz al interior de la Universidad en el marco del voluntariado de </a:t>
            </a:r>
            <a:r>
              <a:rPr lang="es-CO" dirty="0" smtClean="0">
                <a:latin typeface="Arial Narrow" panose="020B0606020202030204" pitchFamily="34" charset="0"/>
              </a:rPr>
              <a:t>paz.</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Implementar </a:t>
            </a:r>
            <a:r>
              <a:rPr lang="es-CO" dirty="0">
                <a:latin typeface="Arial Narrow" panose="020B0606020202030204" pitchFamily="34" charset="0"/>
              </a:rPr>
              <a:t>estrategias y espacios de diálogo y reconciliación entre víctimas, personas que se acogieron al proceso de paz y población institucional.	</a:t>
            </a:r>
            <a:r>
              <a:rPr lang="es-CO" dirty="0"/>
              <a:t>	</a:t>
            </a:r>
            <a:endParaRPr lang="es-CO" dirty="0">
              <a:latin typeface="Arial Narrow" panose="020B0606020202030204" pitchFamily="34" charset="0"/>
            </a:endParaRPr>
          </a:p>
        </p:txBody>
      </p:sp>
      <p:sp>
        <p:nvSpPr>
          <p:cNvPr id="15" name="Rectángulo 14"/>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23. </a:t>
            </a:r>
            <a:r>
              <a:rPr lang="es-CO" sz="800" dirty="0">
                <a:solidFill>
                  <a:schemeClr val="bg1">
                    <a:lumMod val="50000"/>
                  </a:schemeClr>
                </a:solidFill>
                <a:latin typeface="Arial Rounded MT Bold" panose="020F0704030504030204" pitchFamily="34" charset="0"/>
              </a:rPr>
              <a:t>UTP como territorio de paz, convivencia, ciudadanía y democracia</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59556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7084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1887760169"/>
              </p:ext>
            </p:extLst>
          </p:nvPr>
        </p:nvGraphicFramePr>
        <p:xfrm>
          <a:off x="1441275" y="1474537"/>
          <a:ext cx="8768201" cy="3793889"/>
        </p:xfrm>
        <a:graphic>
          <a:graphicData uri="http://schemas.openxmlformats.org/drawingml/2006/table">
            <a:tbl>
              <a:tblPr firstRow="1" firstCol="1" bandRow="1"/>
              <a:tblGrid>
                <a:gridCol w="2413549">
                  <a:extLst>
                    <a:ext uri="{9D8B030D-6E8A-4147-A177-3AD203B41FA5}">
                      <a16:colId xmlns:a16="http://schemas.microsoft.com/office/drawing/2014/main" val="622973615"/>
                    </a:ext>
                  </a:extLst>
                </a:gridCol>
                <a:gridCol w="6354652">
                  <a:extLst>
                    <a:ext uri="{9D8B030D-6E8A-4147-A177-3AD203B41FA5}">
                      <a16:colId xmlns:a16="http://schemas.microsoft.com/office/drawing/2014/main" val="2008709917"/>
                    </a:ext>
                  </a:extLst>
                </a:gridCol>
              </a:tblGrid>
              <a:tr h="3710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extLst>
                  <a:ext uri="{0D108BD9-81ED-4DB2-BD59-A6C34878D82A}">
                    <a16:rowId xmlns:a16="http://schemas.microsoft.com/office/drawing/2014/main" val="3686363448"/>
                  </a:ext>
                </a:extLst>
              </a:tr>
              <a:tr h="166446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Voluntariado de paz</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lvl="0" algn="just"/>
                      <a:r>
                        <a:rPr lang="es-CO" sz="1600" kern="1200" dirty="0" smtClean="0">
                          <a:solidFill>
                            <a:schemeClr val="tx1"/>
                          </a:solidFill>
                          <a:effectLst/>
                          <a:latin typeface="Arial Narrow" panose="020B0606020202030204" pitchFamily="34" charset="0"/>
                          <a:ea typeface="+mn-ea"/>
                          <a:cs typeface="+mn-cs"/>
                        </a:rPr>
                        <a:t>Realizar reuniones de concertación con actores claves. Adelantar procesos de acompañamiento y/o capacitación a Espacios Territoriales de Capacitación y Reincorporación -ETCR, Nuevas Áreas de Reagrupamiento NAR, mesas de víctimas del conflicto y/o comunidades afectadas por el conflicto en Colombia. Realizar encuentros de colectivos, plataformas y en general grupos que trabajen en temas relacionados con la paz, los derechos humanos y la protección ambiental.</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3877856177"/>
                  </a:ext>
                </a:extLst>
              </a:tr>
              <a:tr h="1758383">
                <a:tc>
                  <a:txBody>
                    <a:bodyPr/>
                    <a:lstStyle/>
                    <a:p>
                      <a:pPr algn="ctr">
                        <a:lnSpc>
                          <a:spcPct val="107000"/>
                        </a:lnSpc>
                        <a:spcAft>
                          <a:spcPts val="0"/>
                        </a:spcAft>
                      </a:pPr>
                      <a:r>
                        <a:rPr lang="es-CO" sz="1800" b="1" kern="1200" dirty="0" smtClean="0">
                          <a:solidFill>
                            <a:schemeClr val="tx1"/>
                          </a:solidFill>
                          <a:effectLst/>
                          <a:latin typeface="+mn-lt"/>
                          <a:ea typeface="+mn-ea"/>
                          <a:cs typeface="+mn-cs"/>
                        </a:rPr>
                        <a:t>Acciones para la convivencia, la construcción de ciudadanía y la democracia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Realizar reuniones de concertación con colectivos, comunidad académica y grupos aliados. Generar espacios de diálogo y concertación entre poblaciones diversas (víctimas, personas que se acogieron al proceso de paz y población institucional, incluyendo a población afro, indígena y otras comunidades sujeto de protección institucional, entre otros) que permite la consolidación de una cultura de la diversidad, civismo y ciencia para la ciudadanía.</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4141081159"/>
                  </a:ext>
                </a:extLst>
              </a:tr>
            </a:tbl>
          </a:graphicData>
        </a:graphic>
      </p:graphicFrame>
      <p:sp>
        <p:nvSpPr>
          <p:cNvPr id="6" name="Rectángulo 5"/>
          <p:cNvSpPr/>
          <p:nvPr/>
        </p:nvSpPr>
        <p:spPr>
          <a:xfrm rot="16200000">
            <a:off x="-951095" y="3443287"/>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23. </a:t>
            </a:r>
            <a:r>
              <a:rPr lang="es-CO" sz="800" dirty="0">
                <a:solidFill>
                  <a:schemeClr val="bg1">
                    <a:lumMod val="50000"/>
                  </a:schemeClr>
                </a:solidFill>
                <a:latin typeface="Arial Rounded MT Bold" panose="020F0704030504030204" pitchFamily="34" charset="0"/>
              </a:rPr>
              <a:t>UTP como territorio de paz, convivencia, ciudadanía y democracia</a:t>
            </a:r>
          </a:p>
          <a:p>
            <a:pPr algn="ct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401433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00421E"/>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2643826078"/>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6492</TotalTime>
  <Words>1262</Words>
  <Application>Microsoft Office PowerPoint</Application>
  <PresentationFormat>Panorámica</PresentationFormat>
  <Paragraphs>82</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741</cp:revision>
  <cp:lastPrinted>2017-05-16T14:27:28Z</cp:lastPrinted>
  <dcterms:created xsi:type="dcterms:W3CDTF">2017-03-06T22:18:18Z</dcterms:created>
  <dcterms:modified xsi:type="dcterms:W3CDTF">2026-03-18T13:29:41Z</dcterms:modified>
</cp:coreProperties>
</file>