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9" r:id="rId4"/>
    <p:sldId id="1120" r:id="rId5"/>
    <p:sldId id="1121" r:id="rId6"/>
    <p:sldId id="1122" r:id="rId7"/>
    <p:sldId id="112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4FEDD"/>
    <a:srgbClr val="00421E"/>
    <a:srgbClr val="E1FFF1"/>
    <a:srgbClr val="D9FFEE"/>
    <a:srgbClr val="EBFFF6"/>
    <a:srgbClr val="C70517"/>
    <a:srgbClr val="ABE9FF"/>
    <a:srgbClr val="18355E"/>
    <a:srgbClr val="E4061B"/>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2015842" y="4199801"/>
            <a:ext cx="4474605"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Ofertas </a:t>
            </a:r>
            <a:r>
              <a:rPr lang="es-CO" sz="2800" b="0" dirty="0">
                <a:solidFill>
                  <a:schemeClr val="bg1"/>
                </a:solidFill>
              </a:rPr>
              <a:t>académicas, gestión de proyectos y alianzas para la ciudadanía, la convivencia, la democracia y la paz</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366473" y="792832"/>
            <a:ext cx="6399704"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Gestión del contexto y visibilidad nacional e internacional</a:t>
            </a:r>
            <a:endParaRPr lang="es-ES" sz="36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8440185" y="818717"/>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2025 - 2028</a:t>
            </a:r>
            <a:endParaRPr lang="es-ES" sz="16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AB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24</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5" name="Imagen 14"/>
          <p:cNvPicPr/>
          <p:nvPr/>
        </p:nvPicPr>
        <p:blipFill>
          <a:blip r:embed="rId3" cstate="screen">
            <a:extLst>
              <a:ext uri="{28A0092B-C50C-407E-A947-70E740481C1C}">
                <a14:useLocalDpi xmlns:a14="http://schemas.microsoft.com/office/drawing/2010/main"/>
              </a:ext>
            </a:extLst>
          </a:blip>
          <a:stretch>
            <a:fillRect/>
          </a:stretch>
        </p:blipFill>
        <p:spPr>
          <a:xfrm>
            <a:off x="6476914" y="2907745"/>
            <a:ext cx="4746753" cy="3541745"/>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669241" y="154595"/>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00421E"/>
                </a:solidFill>
                <a:effectLst>
                  <a:outerShdw blurRad="38100" dist="38100" dir="2700000" algn="tl">
                    <a:srgbClr val="000000">
                      <a:alpha val="43137"/>
                    </a:srgbClr>
                  </a:outerShdw>
                </a:effectLst>
              </a:rPr>
              <a:t>Información general del proyecto</a:t>
            </a:r>
            <a:endParaRPr lang="en-US" sz="3600" dirty="0">
              <a:solidFill>
                <a:srgbClr val="00421E"/>
              </a:solidFill>
              <a:effectLst>
                <a:outerShdw blurRad="38100" dist="38100" dir="2700000" algn="tl">
                  <a:srgbClr val="000000">
                    <a:alpha val="43137"/>
                  </a:srgbClr>
                </a:outerShdw>
              </a:effectLst>
            </a:endParaRPr>
          </a:p>
        </p:txBody>
      </p:sp>
      <p:sp>
        <p:nvSpPr>
          <p:cNvPr id="6" name="Rectángulo 5"/>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24. </a:t>
            </a:r>
            <a:r>
              <a:rPr lang="es-CO" sz="800" dirty="0">
                <a:solidFill>
                  <a:schemeClr val="bg1">
                    <a:lumMod val="50000"/>
                  </a:schemeClr>
                </a:solidFill>
                <a:latin typeface="Arial Rounded MT Bold" panose="020F0704030504030204" pitchFamily="34" charset="0"/>
              </a:rPr>
              <a:t>Ofertas académicas, gestión de proyectos y alianzas para la ciudadanía, la convivencia, la democracia y la </a:t>
            </a:r>
            <a:r>
              <a:rPr lang="es-CO" sz="800" dirty="0" smtClean="0">
                <a:solidFill>
                  <a:schemeClr val="bg1">
                    <a:lumMod val="50000"/>
                  </a:schemeClr>
                </a:solidFill>
                <a:latin typeface="Arial Rounded MT Bold" panose="020F0704030504030204" pitchFamily="34" charset="0"/>
              </a:rPr>
              <a:t>paz</a:t>
            </a:r>
            <a:endParaRPr lang="es-CO" sz="800" dirty="0">
              <a:solidFill>
                <a:schemeClr val="bg1">
                  <a:lumMod val="50000"/>
                </a:schemeClr>
              </a:solidFill>
              <a:latin typeface="Arial Rounded MT Bold" panose="020F0704030504030204" pitchFamily="34" charset="0"/>
            </a:endParaRP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graphicFrame>
        <p:nvGraphicFramePr>
          <p:cNvPr id="3" name="Tabla 2"/>
          <p:cNvGraphicFramePr>
            <a:graphicFrameLocks noGrp="1"/>
          </p:cNvGraphicFramePr>
          <p:nvPr>
            <p:extLst>
              <p:ext uri="{D42A27DB-BD31-4B8C-83A1-F6EECF244321}">
                <p14:modId xmlns:p14="http://schemas.microsoft.com/office/powerpoint/2010/main" val="1649090936"/>
              </p:ext>
            </p:extLst>
          </p:nvPr>
        </p:nvGraphicFramePr>
        <p:xfrm>
          <a:off x="1344706" y="1171203"/>
          <a:ext cx="9502588" cy="5490546"/>
        </p:xfrm>
        <a:graphic>
          <a:graphicData uri="http://schemas.openxmlformats.org/drawingml/2006/table">
            <a:tbl>
              <a:tblPr firstRow="1" firstCol="1" bandRow="1"/>
              <a:tblGrid>
                <a:gridCol w="2187388">
                  <a:extLst>
                    <a:ext uri="{9D8B030D-6E8A-4147-A177-3AD203B41FA5}">
                      <a16:colId xmlns:a16="http://schemas.microsoft.com/office/drawing/2014/main" val="2505707610"/>
                    </a:ext>
                  </a:extLst>
                </a:gridCol>
                <a:gridCol w="7315200">
                  <a:extLst>
                    <a:ext uri="{9D8B030D-6E8A-4147-A177-3AD203B41FA5}">
                      <a16:colId xmlns:a16="http://schemas.microsoft.com/office/drawing/2014/main" val="1955740505"/>
                    </a:ext>
                  </a:extLst>
                </a:gridCol>
              </a:tblGrid>
              <a:tr h="124324">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GCV - 24)</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8045717"/>
                  </a:ext>
                </a:extLst>
              </a:tr>
              <a:tr h="124324">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Planeación</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5340547"/>
                  </a:ext>
                </a:extLst>
              </a:tr>
              <a:tr h="124324">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del Contexto y visibilidad nacional e internacional</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7441584"/>
                  </a:ext>
                </a:extLst>
              </a:tr>
              <a:tr h="124324">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Francisco Uribe</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424244"/>
                  </a:ext>
                </a:extLst>
              </a:tr>
              <a:tr h="248648">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Universidad para la ciudadanía, la convivencia, la democracia y la paz</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4871251"/>
                  </a:ext>
                </a:extLst>
              </a:tr>
              <a:tr h="124324">
                <a:tc rowSpan="3">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Extensión y proyección social</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4239363"/>
                  </a:ext>
                </a:extLst>
              </a:tr>
              <a:tr h="124324">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Internacionalización</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5925820"/>
                  </a:ext>
                </a:extLst>
              </a:tr>
              <a:tr h="124324">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Egresados</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4378789"/>
                  </a:ext>
                </a:extLst>
              </a:tr>
              <a:tr h="124324">
                <a:tc rowSpan="3">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07774640"/>
                  </a:ext>
                </a:extLst>
              </a:tr>
              <a:tr h="124324">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65883338"/>
                  </a:ext>
                </a:extLst>
              </a:tr>
              <a:tr h="124324">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71639587"/>
                  </a:ext>
                </a:extLst>
              </a:tr>
              <a:tr h="124324">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7. Vinculación con el entorno</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72950185"/>
                  </a:ext>
                </a:extLst>
              </a:tr>
              <a:tr h="248648">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dirty="0">
                          <a:effectLst/>
                          <a:latin typeface="Arial Narrow" panose="020B0606020202030204" pitchFamily="34" charset="0"/>
                          <a:ea typeface="Times New Roman" panose="02020603050405020304" pitchFamily="18" charset="0"/>
                          <a:cs typeface="Calibri" panose="020F0502020204030204" pitchFamily="34" charset="0"/>
                        </a:rPr>
                        <a:t>SUEJE/ Departamento de Humanidades UTP / Red de Investigadores en Paz, Conflictos y DDHH/ </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5497287"/>
                  </a:ext>
                </a:extLst>
              </a:tr>
              <a:tr h="994591">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dirty="0">
                          <a:effectLst/>
                          <a:latin typeface="Arial Narrow" panose="020B0606020202030204" pitchFamily="34" charset="0"/>
                          <a:ea typeface="Times New Roman" panose="02020603050405020304" pitchFamily="18" charset="0"/>
                          <a:cs typeface="Calibri" panose="020F0502020204030204" pitchFamily="34" charset="0"/>
                        </a:rPr>
                        <a:t>Oficina de Paz y Reconciliación de Pereira, Agencia de Reintegración y Normalización -ARN, Comisión para el Esclarecimiento de la Verdad CEV, Unidad para la Atención y Reparación Integral de Víctimas, Unidad de Restitución de Tierras, Mesa de Gobernabilidad y Paz del SUE, Corporación Viva la Ciudadanía, Red Nacional de Planeación Local y Presupuestos Participativos, Alcaldías, Gobernaciones, Sistema Universitario Estatal -SUE</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6317571"/>
                  </a:ext>
                </a:extLst>
              </a:tr>
              <a:tr h="124324">
                <a:tc rowSpan="4">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8443645"/>
                  </a:ext>
                </a:extLst>
              </a:tr>
              <a:tr h="248648">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4268853"/>
                  </a:ext>
                </a:extLst>
              </a:tr>
              <a:tr h="248648">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Cultura de la legalidad, la transparencia, el gobierno corporativo y la participación ciudadana</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7286043"/>
                  </a:ext>
                </a:extLst>
              </a:tr>
              <a:tr h="124324">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Acompañamiento Integral e inclusión</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4184623"/>
                  </a:ext>
                </a:extLst>
              </a:tr>
              <a:tr h="372972">
                <a:tc rowSpan="3">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7259174"/>
                  </a:ext>
                </a:extLst>
              </a:tr>
              <a:tr h="248648">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5. Lograr la igualdad entre todos los géneros y empoderar a todas las mujeres y las niñas</a:t>
                      </a:r>
                      <a:endParaRPr lang="es-CO" sz="120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3327045"/>
                  </a:ext>
                </a:extLst>
              </a:tr>
              <a:tr h="124324">
                <a:tc vMerge="1">
                  <a:txBody>
                    <a:bodyPr/>
                    <a:lstStyle/>
                    <a:p>
                      <a:endParaRPr lang="es-CO"/>
                    </a:p>
                  </a:txBody>
                  <a:tcPr/>
                </a:tc>
                <a:tc>
                  <a:txBody>
                    <a:bodyPr/>
                    <a:lstStyle/>
                    <a:p>
                      <a:pPr>
                        <a:lnSpc>
                          <a:spcPct val="115000"/>
                        </a:lnSpc>
                        <a:spcAft>
                          <a:spcPts val="0"/>
                        </a:spcAft>
                      </a:pPr>
                      <a:r>
                        <a:rPr lang="es-CO" sz="1050" dirty="0">
                          <a:effectLst/>
                          <a:latin typeface="Arial Narrow" panose="020B0606020202030204" pitchFamily="34" charset="0"/>
                          <a:ea typeface="Times New Roman" panose="02020603050405020304" pitchFamily="18" charset="0"/>
                          <a:cs typeface="Calibri" panose="020F0502020204030204" pitchFamily="34" charset="0"/>
                        </a:rPr>
                        <a:t>16. Promover sociedades justas, pacíficas e inclusivas</a:t>
                      </a:r>
                      <a:endParaRPr lang="es-CO" sz="1200" dirty="0">
                        <a:effectLst/>
                        <a:latin typeface="Times New Roman" panose="02020603050405020304" pitchFamily="18" charset="0"/>
                        <a:ea typeface="SimSun" panose="02010600030101010101" pitchFamily="2" charset="-122"/>
                      </a:endParaRPr>
                    </a:p>
                  </a:txBody>
                  <a:tcPr marL="31531" marR="315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7876320"/>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97741" y="369748"/>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718169" y="1508389"/>
            <a:ext cx="4551112" cy="4662815"/>
          </a:xfrm>
          <a:prstGeom prst="rect">
            <a:avLst/>
          </a:prstGeom>
        </p:spPr>
        <p:txBody>
          <a:bodyPr wrap="square">
            <a:spAutoFit/>
          </a:bodyPr>
          <a:lstStyle/>
          <a:p>
            <a:pPr algn="just"/>
            <a:r>
              <a:rPr lang="es-CO" sz="1100" dirty="0">
                <a:latin typeface="Arial Narrow" panose="020B0606020202030204" pitchFamily="34" charset="0"/>
              </a:rPr>
              <a:t>Desconocimiento de los contenidos de los Acuerdos de Paz, las herramientas para su implementación por parte de la comunidad universitaria y los grupos de valor. Esto ha sido producto de una inadecuada estrategia pedagógica de difusión y apropiación de los mismos, así como de una apatía generalizada sobre los beneficios del proceso de paz y las transformaciones que ha tenido el país.  La existencia de mitos y creencias erróneas sobre el proceso de paz ha significado estigmatización, rechazo al Acuerdo y desconfianza hacia quienes trabajan en pro de la construcción de paz y hacia excombatientes, líderes sociales y defensores de derechos humanos.  A esto se suma la existencia de pocos procesos académicos que integren el enfoque diferencial; a pesar de la existencia de diferentes iniciativas académicas para hacer difusión y apropiación de los Acuerdos, aún se observa una insuficiente cobertura pedagógica lo cual significa un reto en este nuevo Plan de Desarrollo.  Como parte de lo mencionado, la apatía frente al proceso de paz, el incumplimiento en el Acuerdo, así como la existencia de grupos disidentes ha significado la reactivación de las violencias y la persistencia del conflicto en ciertas zonas del país. Actualmente se presentan bajos niveles de gestión de proyectos debido a la existencia de proyectos mal formulados, bajo conocimiento en formulación de proyectos y poca capacidad técnica para participar en convocatorias. </a:t>
            </a:r>
          </a:p>
          <a:p>
            <a:pPr algn="just"/>
            <a:r>
              <a:rPr lang="es-CO" sz="1100" dirty="0">
                <a:latin typeface="Arial Narrow" panose="020B0606020202030204" pitchFamily="34" charset="0"/>
              </a:rPr>
              <a:t> </a:t>
            </a:r>
          </a:p>
          <a:p>
            <a:pPr algn="just"/>
            <a:r>
              <a:rPr lang="es-CO" sz="1100" dirty="0">
                <a:latin typeface="Arial Narrow" panose="020B0606020202030204" pitchFamily="34" charset="0"/>
              </a:rPr>
              <a:t>De igual manera hay un bajo nivel participación en convocatorias para la gestión de recursos de cooperación para la paz. Actualmente no existe un sistema de monitoreo o seguimiento a convocatorias y hay desconocimiento de procesos para acceder a fuentes de financiación. Esto tiene como efecto directo poca incidencia en el desarrollo de los territorios y de forma indirecta el estímulo de emprendimiento, pérdida de convocatorias en investigación y recursos de cooperación para la paz y pérdida de credibilidad de los organismos de Cooperación Internacional. De igual manera se requiere </a:t>
            </a:r>
            <a:endParaRPr lang="es-CO" sz="600" dirty="0">
              <a:latin typeface="Arial Narrow" panose="020B0606020202030204" pitchFamily="34" charset="0"/>
            </a:endParaRPr>
          </a:p>
        </p:txBody>
      </p:sp>
      <p:sp>
        <p:nvSpPr>
          <p:cNvPr id="9" name="Rectángulo 8"/>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24. </a:t>
            </a:r>
            <a:r>
              <a:rPr lang="es-CO" sz="800" dirty="0">
                <a:solidFill>
                  <a:schemeClr val="bg1">
                    <a:lumMod val="50000"/>
                  </a:schemeClr>
                </a:solidFill>
                <a:latin typeface="Arial Rounded MT Bold" panose="020F0704030504030204" pitchFamily="34" charset="0"/>
              </a:rPr>
              <a:t>Ofertas académicas, gestión de proyectos y alianzas para la ciudadanía, la convivencia, la democracia y la </a:t>
            </a:r>
            <a:r>
              <a:rPr lang="es-CO" sz="800" dirty="0" smtClean="0">
                <a:solidFill>
                  <a:schemeClr val="bg1">
                    <a:lumMod val="50000"/>
                  </a:schemeClr>
                </a:solidFill>
                <a:latin typeface="Arial Rounded MT Bold" panose="020F0704030504030204" pitchFamily="34" charset="0"/>
              </a:rPr>
              <a:t>paz</a:t>
            </a:r>
            <a:endParaRPr lang="es-CO" sz="800" dirty="0">
              <a:solidFill>
                <a:schemeClr val="bg1">
                  <a:lumMod val="50000"/>
                </a:schemeClr>
              </a:solidFill>
              <a:latin typeface="Arial Rounded MT Bold" panose="020F0704030504030204" pitchFamily="34" charset="0"/>
            </a:endParaRPr>
          </a:p>
        </p:txBody>
      </p:sp>
      <p:graphicFrame>
        <p:nvGraphicFramePr>
          <p:cNvPr id="4" name="Tabla 3"/>
          <p:cNvGraphicFramePr>
            <a:graphicFrameLocks noGrp="1"/>
          </p:cNvGraphicFramePr>
          <p:nvPr>
            <p:extLst>
              <p:ext uri="{D42A27DB-BD31-4B8C-83A1-F6EECF244321}">
                <p14:modId xmlns:p14="http://schemas.microsoft.com/office/powerpoint/2010/main" val="4155930598"/>
              </p:ext>
            </p:extLst>
          </p:nvPr>
        </p:nvGraphicFramePr>
        <p:xfrm>
          <a:off x="5489712" y="1508389"/>
          <a:ext cx="5326542" cy="5051698"/>
        </p:xfrm>
        <a:graphic>
          <a:graphicData uri="http://schemas.openxmlformats.org/drawingml/2006/table">
            <a:tbl>
              <a:tblPr firstRow="1" firstCol="1" bandRow="1"/>
              <a:tblGrid>
                <a:gridCol w="1570330">
                  <a:extLst>
                    <a:ext uri="{9D8B030D-6E8A-4147-A177-3AD203B41FA5}">
                      <a16:colId xmlns:a16="http://schemas.microsoft.com/office/drawing/2014/main" val="361904015"/>
                    </a:ext>
                  </a:extLst>
                </a:gridCol>
                <a:gridCol w="1810871">
                  <a:extLst>
                    <a:ext uri="{9D8B030D-6E8A-4147-A177-3AD203B41FA5}">
                      <a16:colId xmlns:a16="http://schemas.microsoft.com/office/drawing/2014/main" val="119253668"/>
                    </a:ext>
                  </a:extLst>
                </a:gridCol>
                <a:gridCol w="1945341">
                  <a:extLst>
                    <a:ext uri="{9D8B030D-6E8A-4147-A177-3AD203B41FA5}">
                      <a16:colId xmlns:a16="http://schemas.microsoft.com/office/drawing/2014/main" val="3047030476"/>
                    </a:ext>
                  </a:extLst>
                </a:gridCol>
              </a:tblGrid>
              <a:tr h="160975">
                <a:tc>
                  <a:txBody>
                    <a:bodyPr/>
                    <a:lstStyle/>
                    <a:p>
                      <a:pPr algn="ctr">
                        <a:lnSpc>
                          <a:spcPct val="115000"/>
                        </a:lnSpc>
                        <a:spcAft>
                          <a:spcPts val="0"/>
                        </a:spcAft>
                      </a:pPr>
                      <a:r>
                        <a:rPr lang="es-CO" sz="9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9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9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2158466475"/>
                  </a:ext>
                </a:extLst>
              </a:tr>
              <a:tr h="530932">
                <a:tc rowSpan="9">
                  <a:txBody>
                    <a:bodyPr/>
                    <a:lstStyle/>
                    <a:p>
                      <a:pPr algn="ct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La comunidad en general desconoce los contenidos de los Acuerdos de Paz y las herramientas para su implementación.</a:t>
                      </a:r>
                      <a:endParaRPr lang="es-CO" sz="1000" dirty="0">
                        <a:effectLst/>
                        <a:latin typeface="Times New Roman" panose="02020603050405020304" pitchFamily="18" charset="0"/>
                        <a:ea typeface="SimSun" panose="02010600030101010101" pitchFamily="2" charset="-122"/>
                      </a:endParaRPr>
                    </a:p>
                    <a:p>
                      <a:pPr algn="ctr">
                        <a:lnSpc>
                          <a:spcPct val="115000"/>
                        </a:lnSpc>
                        <a:spcAft>
                          <a:spcPts val="0"/>
                        </a:spcAft>
                      </a:pPr>
                      <a:r>
                        <a:rPr lang="es-CO" sz="9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1.Inadecuada estrategia pedagógica de difusión y apropiación del Acuerdo</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El enfoque diferencial no se incorpora en las experiencias pedagógicas existentes.</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Cobertura insuficiente de la oferta pedagógica</a:t>
                      </a:r>
                      <a:endParaRPr lang="es-CO" sz="100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6285210"/>
                  </a:ext>
                </a:extLst>
              </a:tr>
              <a:tr h="530932">
                <a:tc vMerge="1">
                  <a:txBody>
                    <a:bodyPr/>
                    <a:lstStyle/>
                    <a:p>
                      <a:endParaRPr lang="es-CO"/>
                    </a:p>
                  </a:txBody>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Indiferencia generalizada sobre las bondades del Proceso de Paz y las positivas transformaciones que ha tenido el país</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Existencia de mitos y creencias erróneas sobre el Proceso de Paz</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Inadecuada divulgación de los contenidos y avances del proceso de Paz</a:t>
                      </a:r>
                      <a:endParaRPr lang="es-CO" sz="100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7442346"/>
                  </a:ext>
                </a:extLst>
              </a:tr>
              <a:tr h="530932">
                <a:tc vMerge="1">
                  <a:txBody>
                    <a:bodyPr/>
                    <a:lstStyle/>
                    <a:p>
                      <a:endParaRPr lang="es-CO"/>
                    </a:p>
                  </a:txBody>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Bajo nivel de participación en convocatorias para la gestión de recursos de cooperación para la paz</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Carencia de un sistema de monitoreo y seguimiento a convocatorias pertinentes.</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Desconocimiento de procesos para acceder a fuentes de financiación.</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8539338"/>
                  </a:ext>
                </a:extLst>
              </a:tr>
              <a:tr h="663666">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 Bajo número de alianzas a nivel nacional e internacional</a:t>
                      </a:r>
                      <a:endParaRPr lang="es-CO" sz="100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4.1 Ausencia de un sistema de gestión de alianzas internacionales.</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4.2 Desconocimiento de rutas y procesos para adelantar alianzas en ámbitos internacionales.</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3062439"/>
                  </a:ext>
                </a:extLst>
              </a:tr>
              <a:tr h="158703">
                <a:tc vMerge="1">
                  <a:txBody>
                    <a:bodyPr/>
                    <a:lstStyle/>
                    <a:p>
                      <a:endParaRPr lang="es-CO"/>
                    </a:p>
                  </a:txBody>
                  <a:tcPr/>
                </a:tc>
                <a:tc>
                  <a:txBody>
                    <a:bodyPr/>
                    <a:lstStyle/>
                    <a:p>
                      <a:pPr algn="ctr">
                        <a:lnSpc>
                          <a:spcPct val="115000"/>
                        </a:lnSpc>
                        <a:spcAft>
                          <a:spcPts val="0"/>
                        </a:spcAft>
                      </a:pPr>
                      <a:r>
                        <a:rPr lang="es-CO" sz="9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9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1612694713"/>
                  </a:ext>
                </a:extLst>
              </a:tr>
              <a:tr h="530932">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Reactivación de las violencias y rupturas en la democracia</a:t>
                      </a:r>
                      <a:endParaRPr lang="es-CO" sz="100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Reconfiguración de grupos disidentes</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Persistencia del Conflicto </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Incremento de la desconfianza hacia un nuevo orden institucional </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9310887"/>
                  </a:ext>
                </a:extLst>
              </a:tr>
              <a:tr h="398199">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Rechazo al acuerdo de paz y a su implementación</a:t>
                      </a:r>
                      <a:endParaRPr lang="es-CO" sz="100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Estigmatización</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Generación de información falsa</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2.3 Desconfianza</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1122885"/>
                  </a:ext>
                </a:extLst>
              </a:tr>
              <a:tr h="398199">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Desconfianza</a:t>
                      </a:r>
                      <a:endParaRPr lang="es-CO" sz="100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Centralización de recursos</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Escasa optimización de los recursos públicos y privados</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6567698"/>
                  </a:ext>
                </a:extLst>
              </a:tr>
              <a:tr h="450138">
                <a:tc vMerge="1">
                  <a:txBody>
                    <a:bodyPr/>
                    <a:lstStyle/>
                    <a:p>
                      <a:endParaRPr lang="es-CO"/>
                    </a:p>
                  </a:txBody>
                  <a:tcPr/>
                </a:tc>
                <a:tc>
                  <a:txBody>
                    <a:bodyPr/>
                    <a:lstStyle/>
                    <a:p>
                      <a:pPr>
                        <a:lnSpc>
                          <a:spcPct val="115000"/>
                        </a:lnSpc>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 Poca incidencia en el desarrollo de los territorios</a:t>
                      </a:r>
                      <a:endParaRPr lang="es-CO" sz="100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4.1 Desestimulo de emprendimiento</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4.2 Pérdida de credibilidad de los organismos de Cooperación Internacional.</a:t>
                      </a:r>
                      <a:endParaRPr lang="es-CO" sz="1000" dirty="0">
                        <a:effectLst/>
                        <a:latin typeface="Times New Roman" panose="02020603050405020304" pitchFamily="18" charset="0"/>
                        <a:ea typeface="SimSun" panose="02010600030101010101" pitchFamily="2" charset="-122"/>
                      </a:endParaRPr>
                    </a:p>
                  </a:txBody>
                  <a:tcPr marL="33664" marR="3366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8887027"/>
                  </a:ext>
                </a:extLst>
              </a:tr>
            </a:tbl>
          </a:graphicData>
        </a:graphic>
      </p:graphicFrame>
    </p:spTree>
    <p:extLst>
      <p:ext uri="{BB962C8B-B14F-4D97-AF65-F5344CB8AC3E}">
        <p14:creationId xmlns:p14="http://schemas.microsoft.com/office/powerpoint/2010/main" val="147952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11601" y="4521143"/>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277035" y="1366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Descripción del proyecto</a:t>
            </a:r>
          </a:p>
        </p:txBody>
      </p:sp>
      <p:cxnSp>
        <p:nvCxnSpPr>
          <p:cNvPr id="9" name="Conector recto 8"/>
          <p:cNvCxnSpPr/>
          <p:nvPr/>
        </p:nvCxnSpPr>
        <p:spPr>
          <a:xfrm>
            <a:off x="6642861" y="2026025"/>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grpSp>
        <p:nvGrpSpPr>
          <p:cNvPr id="10" name="Grupo 9"/>
          <p:cNvGrpSpPr/>
          <p:nvPr/>
        </p:nvGrpSpPr>
        <p:grpSpPr>
          <a:xfrm>
            <a:off x="6896713" y="1747010"/>
            <a:ext cx="4606813" cy="574892"/>
            <a:chOff x="481236" y="1624130"/>
            <a:chExt cx="4001276" cy="666178"/>
          </a:xfrm>
        </p:grpSpPr>
        <p:sp>
          <p:nvSpPr>
            <p:cNvPr id="11" name="Rectángulo redondeado 10"/>
            <p:cNvSpPr/>
            <p:nvPr/>
          </p:nvSpPr>
          <p:spPr>
            <a:xfrm>
              <a:off x="481236" y="1624130"/>
              <a:ext cx="4001276" cy="666178"/>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CuadroTexto 11"/>
            <p:cNvSpPr txBox="1"/>
            <p:nvPr/>
          </p:nvSpPr>
          <p:spPr>
            <a:xfrm>
              <a:off x="500748" y="1643642"/>
              <a:ext cx="3962252" cy="627154"/>
            </a:xfrm>
            <a:prstGeom prst="rect">
              <a:avLst/>
            </a:prstGeom>
            <a:solidFill>
              <a:schemeClr val="bg1"/>
            </a:solid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SUEJE/ Departamento de Humanidades UTP / Red de Investigadores en Paz, Conflictos y DDHH/ </a:t>
              </a:r>
              <a:endParaRPr lang="es-CO" sz="1400" dirty="0">
                <a:latin typeface="Times New Roman" panose="02020603050405020304" pitchFamily="18" charset="0"/>
                <a:ea typeface="SimSun" panose="02010600030101010101" pitchFamily="2" charset="-122"/>
              </a:endParaRPr>
            </a:p>
          </p:txBody>
        </p:sp>
      </p:grpSp>
      <p:grpSp>
        <p:nvGrpSpPr>
          <p:cNvPr id="13" name="Grupo 12"/>
          <p:cNvGrpSpPr/>
          <p:nvPr/>
        </p:nvGrpSpPr>
        <p:grpSpPr>
          <a:xfrm>
            <a:off x="6858801" y="2405323"/>
            <a:ext cx="4644726" cy="1287732"/>
            <a:chOff x="472275" y="2459414"/>
            <a:chExt cx="4022445" cy="516696"/>
          </a:xfrm>
        </p:grpSpPr>
        <p:sp>
          <p:nvSpPr>
            <p:cNvPr id="14" name="Rectángulo redondeado 13"/>
            <p:cNvSpPr/>
            <p:nvPr/>
          </p:nvSpPr>
          <p:spPr>
            <a:xfrm>
              <a:off x="472275" y="2459414"/>
              <a:ext cx="4022445" cy="516696"/>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Oficina de Paz y Reconciliación de Pereira, Agencia de Reintegración y Normalización -ARN, Comisión para el Esclarecimiento de la Verdad CEV, Unidad para la Atención y Reparación Integral de Víctimas, Unidad de Restitución de Tierras, Mesa de Gobernabilidad y Paz del SUE, Corporación Viva la Ciudadanía, Red Nacional de Planeación Local y Presupuestos Participativos, Alcaldías, Gobernaciones, Sistema Universitario Estatal -SUE</a:t>
              </a:r>
              <a:endParaRPr lang="es-CO" sz="14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6" name="Conector recto 9"/>
          <p:cNvSpPr/>
          <p:nvPr/>
        </p:nvSpPr>
        <p:spPr>
          <a:xfrm>
            <a:off x="6624233" y="2001205"/>
            <a:ext cx="279658" cy="1829921"/>
          </a:xfrm>
          <a:custGeom>
            <a:avLst/>
            <a:gdLst/>
            <a:ahLst/>
            <a:cxnLst/>
            <a:rect l="0" t="0" r="0" b="0"/>
            <a:pathLst>
              <a:path>
                <a:moveTo>
                  <a:pt x="0" y="0"/>
                </a:moveTo>
                <a:lnTo>
                  <a:pt x="0" y="2057073"/>
                </a:lnTo>
                <a:lnTo>
                  <a:pt x="234424" y="205707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7" name="Grupo 16"/>
          <p:cNvGrpSpPr/>
          <p:nvPr/>
        </p:nvGrpSpPr>
        <p:grpSpPr>
          <a:xfrm>
            <a:off x="6858801" y="3795087"/>
            <a:ext cx="4644725" cy="688340"/>
            <a:chOff x="472275" y="3145215"/>
            <a:chExt cx="4036699" cy="626053"/>
          </a:xfrm>
        </p:grpSpPr>
        <p:sp>
          <p:nvSpPr>
            <p:cNvPr id="18" name="Rectángulo redondeado 17"/>
            <p:cNvSpPr/>
            <p:nvPr/>
          </p:nvSpPr>
          <p:spPr>
            <a:xfrm>
              <a:off x="472275" y="3145215"/>
              <a:ext cx="4036699" cy="626053"/>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CuadroTexto 18"/>
            <p:cNvSpPr txBox="1"/>
            <p:nvPr/>
          </p:nvSpPr>
          <p:spPr>
            <a:xfrm>
              <a:off x="490611" y="3163551"/>
              <a:ext cx="4000027" cy="589381"/>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Comunidad en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general. Comunidad </a:t>
              </a:r>
              <a:r>
                <a:rPr lang="es-CO" sz="1100" dirty="0">
                  <a:latin typeface="Arial Narrow" panose="020B0606020202030204" pitchFamily="34" charset="0"/>
                  <a:ea typeface="Times New Roman" panose="02020603050405020304" pitchFamily="18" charset="0"/>
                  <a:cs typeface="Calibri" panose="020F0502020204030204" pitchFamily="34" charset="0"/>
                </a:rPr>
                <a:t>universitaria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Estudiantes, Administrativos </a:t>
              </a:r>
              <a:r>
                <a:rPr lang="es-CO" sz="1100" dirty="0">
                  <a:latin typeface="Arial Narrow" panose="020B0606020202030204" pitchFamily="34" charset="0"/>
                  <a:ea typeface="Times New Roman" panose="02020603050405020304" pitchFamily="18" charset="0"/>
                  <a:cs typeface="Calibri" panose="020F0502020204030204" pitchFamily="34" charset="0"/>
                </a:rPr>
                <a:t>y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Docentes). Población </a:t>
              </a:r>
              <a:r>
                <a:rPr lang="es-CO" sz="1100" dirty="0">
                  <a:latin typeface="Arial Narrow" panose="020B0606020202030204" pitchFamily="34" charset="0"/>
                  <a:ea typeface="Times New Roman" panose="02020603050405020304" pitchFamily="18" charset="0"/>
                  <a:cs typeface="Calibri" panose="020F0502020204030204" pitchFamily="34" charset="0"/>
                </a:rPr>
                <a:t>especial (que se acogió al proceso de paz, jóvenes, mujeres, víctimas del conflicto armado, población con discapacidad).	</a:t>
              </a:r>
            </a:p>
          </p:txBody>
        </p:sp>
      </p:grpSp>
      <p:sp>
        <p:nvSpPr>
          <p:cNvPr id="20" name="Marco 19"/>
          <p:cNvSpPr/>
          <p:nvPr/>
        </p:nvSpPr>
        <p:spPr>
          <a:xfrm>
            <a:off x="6485342" y="1027752"/>
            <a:ext cx="2189240" cy="612273"/>
          </a:xfrm>
          <a:prstGeom prst="frame">
            <a:avLst/>
          </a:prstGeom>
          <a:solidFill>
            <a:srgbClr val="00421E"/>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1" name="Conector recto 3"/>
          <p:cNvSpPr/>
          <p:nvPr/>
        </p:nvSpPr>
        <p:spPr>
          <a:xfrm>
            <a:off x="6625437" y="1626646"/>
            <a:ext cx="262896" cy="867674"/>
          </a:xfrm>
          <a:custGeom>
            <a:avLst/>
            <a:gdLst/>
            <a:ahLst/>
            <a:cxnLst/>
            <a:rect l="0" t="0" r="0" b="0"/>
            <a:pathLst>
              <a:path>
                <a:moveTo>
                  <a:pt x="0" y="0"/>
                </a:moveTo>
                <a:lnTo>
                  <a:pt x="0" y="1316593"/>
                </a:lnTo>
                <a:lnTo>
                  <a:pt x="234424" y="131659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2" name="Imagen 2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266880" y="4653125"/>
            <a:ext cx="4476486" cy="671473"/>
          </a:xfrm>
          <a:prstGeom prst="rect">
            <a:avLst/>
          </a:prstGeom>
        </p:spPr>
      </p:pic>
      <p:sp>
        <p:nvSpPr>
          <p:cNvPr id="23" name="CuadroTexto 22"/>
          <p:cNvSpPr txBox="1"/>
          <p:nvPr/>
        </p:nvSpPr>
        <p:spPr>
          <a:xfrm>
            <a:off x="6427654" y="1001420"/>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00421E"/>
                </a:solidFill>
                <a:effectLst>
                  <a:outerShdw blurRad="38100" dist="38100" dir="2700000" algn="tl">
                    <a:srgbClr val="000000">
                      <a:alpha val="43137"/>
                    </a:srgbClr>
                  </a:outerShdw>
                </a:effectLst>
                <a:latin typeface="+mj-lt"/>
                <a:ea typeface="+mj-ea"/>
                <a:cs typeface="+mj-cs"/>
              </a:rPr>
              <a:t>Involucrados</a:t>
            </a:r>
          </a:p>
        </p:txBody>
      </p:sp>
      <p:sp>
        <p:nvSpPr>
          <p:cNvPr id="2" name="Rectángulo 1"/>
          <p:cNvSpPr/>
          <p:nvPr/>
        </p:nvSpPr>
        <p:spPr>
          <a:xfrm>
            <a:off x="848014" y="1738974"/>
            <a:ext cx="5038397" cy="4016484"/>
          </a:xfrm>
          <a:prstGeom prst="rect">
            <a:avLst/>
          </a:prstGeom>
        </p:spPr>
        <p:txBody>
          <a:bodyPr wrap="square">
            <a:spAutoFit/>
          </a:bodyPr>
          <a:lstStyle/>
          <a:p>
            <a:pPr algn="just"/>
            <a:r>
              <a:rPr lang="es-CO" sz="1700" dirty="0">
                <a:latin typeface="Arial Narrow" panose="020B0606020202030204" pitchFamily="34" charset="0"/>
              </a:rPr>
              <a:t>En este proyecto se proponen varios procesos externos que permitan una mayor visibilidad nacional e internacional, así como la consolidación de apuestas académicas para la paz. Sumado a ello se considera fundamental la generación de procesos de incidencia que permitan consolidar el liderazgo de la Universidad en temas de paz y que tengan una proyección externa. Dentro del proyecto se integran diversos elementos que se asocian a la oferta pedagógica tanto presencial como virtual, así como la generación de acciones comunicativas e investigativas que permitan una mayor proyección social del conocimiento en temas de paz. De igual manera se constituye en algo fundamental la gestión de proyectos y alianzas para la paz, como la posibilidad de acceder a recursos que permitan acceder a fondos internacionales, nacionales o provenientes de regalías.</a:t>
            </a:r>
          </a:p>
        </p:txBody>
      </p:sp>
      <p:pic>
        <p:nvPicPr>
          <p:cNvPr id="3" name="Imagen 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266880" y="5292572"/>
            <a:ext cx="1499614" cy="1499614"/>
          </a:xfrm>
          <a:prstGeom prst="rect">
            <a:avLst/>
          </a:prstGeom>
        </p:spPr>
      </p:pic>
      <p:pic>
        <p:nvPicPr>
          <p:cNvPr id="4" name="Imagen 3"/>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840958" y="5285265"/>
            <a:ext cx="1499614" cy="1499614"/>
          </a:xfrm>
          <a:prstGeom prst="rect">
            <a:avLst/>
          </a:prstGeom>
        </p:spPr>
      </p:pic>
      <p:pic>
        <p:nvPicPr>
          <p:cNvPr id="8" name="Imagen 7"/>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9415036" y="5285265"/>
            <a:ext cx="1499614" cy="1499614"/>
          </a:xfrm>
          <a:prstGeom prst="rect">
            <a:avLst/>
          </a:prstGeom>
        </p:spPr>
      </p:pic>
      <p:sp>
        <p:nvSpPr>
          <p:cNvPr id="26" name="Rectángulo 25"/>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24. </a:t>
            </a:r>
            <a:r>
              <a:rPr lang="es-CO" sz="800" dirty="0">
                <a:solidFill>
                  <a:schemeClr val="bg1">
                    <a:lumMod val="50000"/>
                  </a:schemeClr>
                </a:solidFill>
                <a:latin typeface="Arial Rounded MT Bold" panose="020F0704030504030204" pitchFamily="34" charset="0"/>
              </a:rPr>
              <a:t>Ofertas académicas, gestión de proyectos y alianzas para la ciudadanía, la convivencia, la democracia y la </a:t>
            </a:r>
            <a:r>
              <a:rPr lang="es-CO" sz="800" dirty="0" smtClean="0">
                <a:solidFill>
                  <a:schemeClr val="bg1">
                    <a:lumMod val="50000"/>
                  </a:schemeClr>
                </a:solidFill>
                <a:latin typeface="Arial Rounded MT Bold" panose="020F0704030504030204" pitchFamily="34" charset="0"/>
              </a:rPr>
              <a:t>paz</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20019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Objetivos del proyecto</a:t>
            </a:r>
          </a:p>
        </p:txBody>
      </p:sp>
      <p:sp>
        <p:nvSpPr>
          <p:cNvPr id="9"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10148047" cy="992885"/>
          </a:xfrm>
        </p:spPr>
        <p:txBody>
          <a:bodyPr>
            <a:noAutofit/>
          </a:bodyPr>
          <a:lstStyle/>
          <a:p>
            <a:pPr marL="0" indent="0">
              <a:buNone/>
            </a:pPr>
            <a:r>
              <a:rPr lang="es-CO" sz="2400" dirty="0">
                <a:latin typeface="Arial Narrow" panose="020B0606020202030204" pitchFamily="34" charset="0"/>
              </a:rPr>
              <a:t>Generar herramientas para la apropiación de los contenidos de los acuerdos de paz</a:t>
            </a:r>
          </a:p>
        </p:txBody>
      </p:sp>
      <p:sp>
        <p:nvSpPr>
          <p:cNvPr id="1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General</a:t>
            </a:r>
            <a:endParaRPr lang="es-CO" sz="3200" dirty="0">
              <a:solidFill>
                <a:srgbClr val="00421E"/>
              </a:solidFill>
              <a:effectLst>
                <a:outerShdw blurRad="38100" dist="38100" dir="2700000" algn="tl">
                  <a:srgbClr val="000000">
                    <a:alpha val="43137"/>
                  </a:srgbClr>
                </a:outerShdw>
              </a:effectLst>
            </a:endParaRPr>
          </a:p>
        </p:txBody>
      </p:sp>
      <p:sp>
        <p:nvSpPr>
          <p:cNvPr id="11"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Específicos</a:t>
            </a:r>
            <a:endParaRPr lang="es-CO" sz="3200" dirty="0">
              <a:solidFill>
                <a:srgbClr val="00421E"/>
              </a:solidFill>
              <a:effectLst>
                <a:outerShdw blurRad="38100" dist="38100" dir="2700000" algn="tl">
                  <a:srgbClr val="000000">
                    <a:alpha val="43137"/>
                  </a:srgbClr>
                </a:outerShdw>
              </a:effectLst>
            </a:endParaRPr>
          </a:p>
        </p:txBody>
      </p:sp>
      <p:sp>
        <p:nvSpPr>
          <p:cNvPr id="12" name="Rectángulo 11"/>
          <p:cNvSpPr/>
          <p:nvPr/>
        </p:nvSpPr>
        <p:spPr>
          <a:xfrm>
            <a:off x="1246093" y="3674119"/>
            <a:ext cx="10148048" cy="2031325"/>
          </a:xfrm>
          <a:prstGeom prst="rect">
            <a:avLst/>
          </a:prstGeom>
        </p:spPr>
        <p:txBody>
          <a:bodyPr wrap="square">
            <a:spAutoFit/>
          </a:bodyPr>
          <a:lstStyle/>
          <a:p>
            <a:pPr marL="285750" lvl="0" indent="-285750">
              <a:buFontTx/>
              <a:buChar char="-"/>
            </a:pPr>
            <a:r>
              <a:rPr lang="es-CO" dirty="0">
                <a:latin typeface="Arial Narrow" panose="020B0606020202030204" pitchFamily="34" charset="0"/>
              </a:rPr>
              <a:t>Generar ofertas académicas para la convivencia, la democracia y la paz				</a:t>
            </a: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a:latin typeface="Arial Narrow" panose="020B0606020202030204" pitchFamily="34" charset="0"/>
              </a:rPr>
              <a:t>Implementar acciones investigativas, de comunicación y de proyección social del conocimiento</a:t>
            </a: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a:latin typeface="Arial Narrow" panose="020B0606020202030204" pitchFamily="34" charset="0"/>
              </a:rPr>
              <a:t>Gestionar proyectos para la paz	</a:t>
            </a: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a:latin typeface="Arial Narrow" panose="020B0606020202030204" pitchFamily="34" charset="0"/>
              </a:rPr>
              <a:t>Generar e implementar alianzas para la paz	</a:t>
            </a:r>
            <a:r>
              <a:rPr lang="es-CO" dirty="0"/>
              <a:t>	</a:t>
            </a:r>
            <a:r>
              <a:rPr lang="es-CO" dirty="0">
                <a:latin typeface="Arial Narrow" panose="020B0606020202030204" pitchFamily="34" charset="0"/>
              </a:rPr>
              <a:t>	</a:t>
            </a:r>
            <a:r>
              <a:rPr lang="es-CO" dirty="0"/>
              <a:t>	</a:t>
            </a:r>
            <a:endParaRPr lang="es-CO" dirty="0">
              <a:latin typeface="Arial Narrow" panose="020B0606020202030204" pitchFamily="34" charset="0"/>
            </a:endParaRPr>
          </a:p>
        </p:txBody>
      </p:sp>
      <p:sp>
        <p:nvSpPr>
          <p:cNvPr id="13" name="Rectángulo 12"/>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24. </a:t>
            </a:r>
            <a:r>
              <a:rPr lang="es-CO" sz="800" dirty="0">
                <a:solidFill>
                  <a:schemeClr val="bg1">
                    <a:lumMod val="50000"/>
                  </a:schemeClr>
                </a:solidFill>
                <a:latin typeface="Arial Rounded MT Bold" panose="020F0704030504030204" pitchFamily="34" charset="0"/>
              </a:rPr>
              <a:t>Ofertas académicas, gestión de proyectos y alianzas para la ciudadanía, la convivencia, la democracia y la </a:t>
            </a:r>
            <a:r>
              <a:rPr lang="es-CO" sz="800" dirty="0" smtClean="0">
                <a:solidFill>
                  <a:schemeClr val="bg1">
                    <a:lumMod val="50000"/>
                  </a:schemeClr>
                </a:solidFill>
                <a:latin typeface="Arial Rounded MT Bold" panose="020F0704030504030204" pitchFamily="34" charset="0"/>
              </a:rPr>
              <a:t>paz</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595567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70847" y="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1100078308"/>
              </p:ext>
            </p:extLst>
          </p:nvPr>
        </p:nvGraphicFramePr>
        <p:xfrm>
          <a:off x="1324734" y="1345459"/>
          <a:ext cx="9172937" cy="4639392"/>
        </p:xfrm>
        <a:graphic>
          <a:graphicData uri="http://schemas.openxmlformats.org/drawingml/2006/table">
            <a:tbl>
              <a:tblPr firstRow="1" firstCol="1" bandRow="1"/>
              <a:tblGrid>
                <a:gridCol w="2524957">
                  <a:extLst>
                    <a:ext uri="{9D8B030D-6E8A-4147-A177-3AD203B41FA5}">
                      <a16:colId xmlns:a16="http://schemas.microsoft.com/office/drawing/2014/main" val="622973615"/>
                    </a:ext>
                  </a:extLst>
                </a:gridCol>
                <a:gridCol w="6647980">
                  <a:extLst>
                    <a:ext uri="{9D8B030D-6E8A-4147-A177-3AD203B41FA5}">
                      <a16:colId xmlns:a16="http://schemas.microsoft.com/office/drawing/2014/main" val="2008709917"/>
                    </a:ext>
                  </a:extLst>
                </a:gridCol>
              </a:tblGrid>
              <a:tr h="3710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extLst>
                  <a:ext uri="{0D108BD9-81ED-4DB2-BD59-A6C34878D82A}">
                    <a16:rowId xmlns:a16="http://schemas.microsoft.com/office/drawing/2014/main" val="3686363448"/>
                  </a:ext>
                </a:extLst>
              </a:tr>
              <a:tr h="101416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Ofertas académicas para la convivencia, la democracia y la paz</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lvl="0" algn="just"/>
                      <a:r>
                        <a:rPr lang="es-CO" sz="1800" kern="1200" dirty="0" smtClean="0">
                          <a:solidFill>
                            <a:schemeClr val="tx1"/>
                          </a:solidFill>
                          <a:effectLst/>
                          <a:latin typeface="Arial Narrow" panose="020B0606020202030204" pitchFamily="34" charset="0"/>
                          <a:ea typeface="+mn-ea"/>
                          <a:cs typeface="+mn-cs"/>
                        </a:rPr>
                        <a:t>Diseñar e implementar procesos de formación en temáticas tales como: Liderazgo para la paz, Enfoque Diferencial, cátedra Nacional JEP, entre otros.</a:t>
                      </a:r>
                      <a:endParaRPr lang="es-CO" sz="16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3877856177"/>
                  </a:ext>
                </a:extLst>
              </a:tr>
              <a:tr h="1290918">
                <a:tc>
                  <a:txBody>
                    <a:bodyPr/>
                    <a:lstStyle/>
                    <a:p>
                      <a:pPr algn="ctr">
                        <a:lnSpc>
                          <a:spcPct val="107000"/>
                        </a:lnSpc>
                        <a:spcAft>
                          <a:spcPts val="0"/>
                        </a:spcAft>
                      </a:pPr>
                      <a:r>
                        <a:rPr lang="es-CO" sz="1800" b="1" kern="1200" dirty="0" smtClean="0">
                          <a:solidFill>
                            <a:schemeClr val="tx1"/>
                          </a:solidFill>
                          <a:effectLst/>
                          <a:latin typeface="+mn-lt"/>
                          <a:ea typeface="+mn-ea"/>
                          <a:cs typeface="+mn-cs"/>
                        </a:rPr>
                        <a:t>Acciones investigativas, de comunicación y de proyección social del conocimiento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800" kern="1200" dirty="0" smtClean="0">
                          <a:solidFill>
                            <a:schemeClr val="tx1"/>
                          </a:solidFill>
                          <a:effectLst/>
                          <a:latin typeface="Arial Narrow" panose="020B0606020202030204" pitchFamily="34" charset="0"/>
                          <a:ea typeface="+mn-ea"/>
                          <a:cs typeface="+mn-cs"/>
                        </a:rPr>
                        <a:t>Ejecutar actividades para la constitución y dinamización de una Red de comunicadores para la paz. Apoyar procesos de redes de investigación. Participar en investigaciones y/o sistematizaciones en las temáticas que se desarrollan en el Proyecto.</a:t>
                      </a:r>
                      <a:endParaRPr lang="es-CO" sz="16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978751889"/>
                  </a:ext>
                </a:extLst>
              </a:tr>
              <a:tr h="1021976">
                <a:tc>
                  <a:txBody>
                    <a:bodyPr/>
                    <a:lstStyle/>
                    <a:p>
                      <a:pPr algn="ctr">
                        <a:lnSpc>
                          <a:spcPct val="107000"/>
                        </a:lnSpc>
                        <a:spcAft>
                          <a:spcPts val="0"/>
                        </a:spcAft>
                      </a:pPr>
                      <a:r>
                        <a:rPr lang="es-CO" sz="1800" b="1" kern="1200" dirty="0" smtClean="0">
                          <a:solidFill>
                            <a:schemeClr val="tx1"/>
                          </a:solidFill>
                          <a:effectLst/>
                          <a:latin typeface="+mn-lt"/>
                          <a:ea typeface="+mn-ea"/>
                          <a:cs typeface="+mn-cs"/>
                        </a:rPr>
                        <a:t>Gestión de proyectos para la paz</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800" kern="1200" dirty="0" smtClean="0">
                          <a:solidFill>
                            <a:schemeClr val="tx1"/>
                          </a:solidFill>
                          <a:effectLst/>
                          <a:latin typeface="Arial Narrow" panose="020B0606020202030204" pitchFamily="34" charset="0"/>
                          <a:ea typeface="+mn-ea"/>
                          <a:cs typeface="+mn-cs"/>
                        </a:rPr>
                        <a:t>Realizar monitoreo y seguimiento a convocatorias para la presentación de proyectos. Presentar propuestas a entidades financiantes.</a:t>
                      </a:r>
                      <a:r>
                        <a:rPr lang="es-CO" sz="1800" b="1" kern="1200" dirty="0" smtClean="0">
                          <a:solidFill>
                            <a:schemeClr val="tx1"/>
                          </a:solidFill>
                          <a:effectLst/>
                          <a:latin typeface="Arial Narrow" panose="020B0606020202030204" pitchFamily="34" charset="0"/>
                          <a:ea typeface="+mn-ea"/>
                          <a:cs typeface="+mn-cs"/>
                        </a:rPr>
                        <a:t>	</a:t>
                      </a:r>
                      <a:endParaRPr lang="es-CO" sz="16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643560740"/>
                  </a:ext>
                </a:extLst>
              </a:tr>
              <a:tr h="9412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Alianzas para la paz</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800" kern="1200" dirty="0" smtClean="0">
                          <a:solidFill>
                            <a:schemeClr val="tx1"/>
                          </a:solidFill>
                          <a:effectLst/>
                          <a:latin typeface="Arial Narrow" panose="020B0606020202030204" pitchFamily="34" charset="0"/>
                          <a:ea typeface="+mn-ea"/>
                          <a:cs typeface="+mn-cs"/>
                        </a:rPr>
                        <a:t>Fortalecer espacios de representación, así como alianzas nuevas y existentes. Participar en redes de interés institucional (a nivel nacional e internacional).</a:t>
                      </a:r>
                      <a:r>
                        <a:rPr lang="es-CO" sz="1800" b="1" kern="1200" dirty="0" smtClean="0">
                          <a:solidFill>
                            <a:schemeClr val="tx1"/>
                          </a:solidFill>
                          <a:effectLst/>
                          <a:latin typeface="Arial Narrow" panose="020B0606020202030204" pitchFamily="34" charset="0"/>
                          <a:ea typeface="+mn-ea"/>
                          <a:cs typeface="+mn-cs"/>
                        </a:rPr>
                        <a:t>	</a:t>
                      </a:r>
                      <a:endParaRPr lang="es-CO" sz="16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4141081159"/>
                  </a:ext>
                </a:extLst>
              </a:tr>
            </a:tbl>
          </a:graphicData>
        </a:graphic>
      </p:graphicFrame>
      <p:sp>
        <p:nvSpPr>
          <p:cNvPr id="10" name="Rectángulo 9"/>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24. </a:t>
            </a:r>
            <a:r>
              <a:rPr lang="es-CO" sz="800" dirty="0">
                <a:solidFill>
                  <a:schemeClr val="bg1">
                    <a:lumMod val="50000"/>
                  </a:schemeClr>
                </a:solidFill>
                <a:latin typeface="Arial Rounded MT Bold" panose="020F0704030504030204" pitchFamily="34" charset="0"/>
              </a:rPr>
              <a:t>Ofertas académicas, gestión de proyectos y alianzas para la ciudadanía, la convivencia, la democracia y la </a:t>
            </a:r>
            <a:r>
              <a:rPr lang="es-CO" sz="800" dirty="0" smtClean="0">
                <a:solidFill>
                  <a:schemeClr val="bg1">
                    <a:lumMod val="50000"/>
                  </a:schemeClr>
                </a:solidFill>
                <a:latin typeface="Arial Rounded MT Bold" panose="020F0704030504030204" pitchFamily="34" charset="0"/>
              </a:rPr>
              <a:t>paz</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401433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00421E"/>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2643826078"/>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6508</TotalTime>
  <Words>1593</Words>
  <Application>Microsoft Office PowerPoint</Application>
  <PresentationFormat>Panorámica</PresentationFormat>
  <Paragraphs>99</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750</cp:revision>
  <cp:lastPrinted>2017-05-16T14:27:28Z</cp:lastPrinted>
  <dcterms:created xsi:type="dcterms:W3CDTF">2017-03-06T22:18:18Z</dcterms:created>
  <dcterms:modified xsi:type="dcterms:W3CDTF">2026-03-18T13:30:05Z</dcterms:modified>
</cp:coreProperties>
</file>