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FEDD"/>
    <a:srgbClr val="00421E"/>
    <a:srgbClr val="E1FFF1"/>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015842" y="4199801"/>
            <a:ext cx="4474605"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Procesos </a:t>
            </a:r>
            <a:r>
              <a:rPr lang="es-CO" sz="2800" b="0" dirty="0">
                <a:solidFill>
                  <a:schemeClr val="bg1"/>
                </a:solidFill>
              </a:rPr>
              <a:t>de gestión que aportan a la integración académica, el desarrollo sostenible y la competitividad nacional</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25</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4" name="Imagen 13"/>
          <p:cNvPicPr/>
          <p:nvPr/>
        </p:nvPicPr>
        <p:blipFill>
          <a:blip r:embed="rId3" cstate="screen">
            <a:extLst>
              <a:ext uri="{28A0092B-C50C-407E-A947-70E740481C1C}">
                <a14:useLocalDpi xmlns:a14="http://schemas.microsoft.com/office/drawing/2010/main"/>
              </a:ext>
            </a:extLst>
          </a:blip>
          <a:stretch>
            <a:fillRect/>
          </a:stretch>
        </p:blipFill>
        <p:spPr>
          <a:xfrm>
            <a:off x="6804212" y="2965304"/>
            <a:ext cx="4437005" cy="3318955"/>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25. </a:t>
            </a:r>
            <a:r>
              <a:rPr lang="es-CO" sz="800" dirty="0">
                <a:solidFill>
                  <a:schemeClr val="bg1">
                    <a:lumMod val="50000"/>
                  </a:schemeClr>
                </a:solidFill>
                <a:latin typeface="Arial Rounded MT Bold" panose="020F0704030504030204" pitchFamily="34" charset="0"/>
              </a:rPr>
              <a:t>Procesos de gestión que aportan a la integración académica, el desarrollo sostenible y la competitividad nacional</a:t>
            </a: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4" name="Tabla 3"/>
          <p:cNvGraphicFramePr>
            <a:graphicFrameLocks noGrp="1"/>
          </p:cNvGraphicFramePr>
          <p:nvPr>
            <p:extLst>
              <p:ext uri="{D42A27DB-BD31-4B8C-83A1-F6EECF244321}">
                <p14:modId xmlns:p14="http://schemas.microsoft.com/office/powerpoint/2010/main" val="1791451292"/>
              </p:ext>
            </p:extLst>
          </p:nvPr>
        </p:nvGraphicFramePr>
        <p:xfrm>
          <a:off x="1217415" y="1120456"/>
          <a:ext cx="9343009" cy="5678768"/>
        </p:xfrm>
        <a:graphic>
          <a:graphicData uri="http://schemas.openxmlformats.org/drawingml/2006/table">
            <a:tbl>
              <a:tblPr firstRow="1" firstCol="1" bandRow="1"/>
              <a:tblGrid>
                <a:gridCol w="2684404">
                  <a:extLst>
                    <a:ext uri="{9D8B030D-6E8A-4147-A177-3AD203B41FA5}">
                      <a16:colId xmlns:a16="http://schemas.microsoft.com/office/drawing/2014/main" val="3180216396"/>
                    </a:ext>
                  </a:extLst>
                </a:gridCol>
                <a:gridCol w="6658605">
                  <a:extLst>
                    <a:ext uri="{9D8B030D-6E8A-4147-A177-3AD203B41FA5}">
                      <a16:colId xmlns:a16="http://schemas.microsoft.com/office/drawing/2014/main" val="213173278"/>
                    </a:ext>
                  </a:extLst>
                </a:gridCol>
              </a:tblGrid>
              <a:tr h="136148">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- 25)</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1799242"/>
                  </a:ext>
                </a:extLst>
              </a:tr>
              <a:tr h="136148">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Planeación</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4049391"/>
                  </a:ext>
                </a:extLst>
              </a:tr>
              <a:tr h="136148">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7102716"/>
                  </a:ext>
                </a:extLst>
              </a:tr>
              <a:tr h="136148">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Francisco Uribe</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3678202"/>
                  </a:ext>
                </a:extLst>
              </a:tr>
              <a:tr h="254156">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Procesos asociados al desarrollo sostenible, la competitividad y la movilización social</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8033474"/>
                  </a:ext>
                </a:extLst>
              </a:tr>
              <a:tr h="136148">
                <a:tc rowSpan="3">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927299"/>
                  </a:ext>
                </a:extLst>
              </a:tr>
              <a:tr h="136148">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De apoyo - Egresados</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58949689"/>
                  </a:ext>
                </a:extLst>
              </a:tr>
              <a:tr h="136148">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De apoyo - Internacionalización</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171424"/>
                  </a:ext>
                </a:extLst>
              </a:tr>
              <a:tr h="136148">
                <a:tc rowSpan="4">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90055537"/>
                  </a:ext>
                </a:extLst>
              </a:tr>
              <a:tr h="136148">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39605781"/>
                  </a:ext>
                </a:extLst>
              </a:tr>
              <a:tr h="136148">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6. Investigación y creación artística</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19226340"/>
                  </a:ext>
                </a:extLst>
              </a:tr>
              <a:tr h="136148">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Pertinencia e impacto social</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87066493"/>
                  </a:ext>
                </a:extLst>
              </a:tr>
              <a:tr h="272296">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219095"/>
                  </a:ext>
                </a:extLst>
              </a:tr>
              <a:tr h="508311">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SUEJE/ Centro de Gestión Ambiental/ Ciencias Agrarias y Agroindustria/ Facultad de Ingenierías y Tecnologías UTP/ Facultad de Ciencias Ambientales/ Programa de Turismo Sostenible/ Oficina de Internacionalización</a:t>
                      </a:r>
                      <a:endParaRPr lang="es-CO" sz="1050" dirty="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92216177"/>
                  </a:ext>
                </a:extLst>
              </a:tr>
              <a:tr h="635388">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Corporación Autónoma Regional de Risaralda, Red Nacional de Agricultura Familiar RENAF, Movimiento Agroecológico Latinoamericano, Foro Nacional por Colombia, Universidad de Caldas, Universidad del Quindío, Gobernación del Risaralda, Alcaldías de Caldas, Quindío, Risaralda y Norte del Valle </a:t>
                      </a:r>
                      <a:endParaRPr lang="es-CO" sz="1050" dirty="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09455595"/>
                  </a:ext>
                </a:extLst>
              </a:tr>
              <a:tr h="136148">
                <a:tc rowSpan="4">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9169583"/>
                  </a:ext>
                </a:extLst>
              </a:tr>
              <a:tr h="25415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1248602"/>
                  </a:ext>
                </a:extLst>
              </a:tr>
              <a:tr h="25415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Cultura de la legalidad, la transparencia, el gobierno corporativo y la participación ciudadana</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6119183"/>
                  </a:ext>
                </a:extLst>
              </a:tr>
              <a:tr h="136148">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Acompañamiento Integral e inclusión</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776239"/>
                  </a:ext>
                </a:extLst>
              </a:tr>
              <a:tr h="254156">
                <a:tc rowSpan="4">
                  <a:txBody>
                    <a:bodyPr/>
                    <a:lstStyle/>
                    <a:p>
                      <a:pPr>
                        <a:lnSpc>
                          <a:spcPct val="115000"/>
                        </a:lnSpc>
                        <a:spcAft>
                          <a:spcPts val="0"/>
                        </a:spcAft>
                      </a:pPr>
                      <a:r>
                        <a:rPr lang="es-CO" sz="10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050" dirty="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2. Poner fin al hambre, lograr la seguridad alimentaria y la mejora de la nutrición y promover la agricultura sostenible</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61326632"/>
                  </a:ext>
                </a:extLst>
              </a:tr>
              <a:tr h="25415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3850489"/>
                  </a:ext>
                </a:extLst>
              </a:tr>
              <a:tr h="25415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12. Garantizar modalidades de consumo y producción sostenibles</a:t>
                      </a:r>
                      <a:endParaRPr lang="es-CO" sz="105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84196"/>
                  </a:ext>
                </a:extLst>
              </a:tr>
              <a:tr h="381233">
                <a:tc vMerge="1">
                  <a:txBody>
                    <a:bodyPr/>
                    <a:lstStyle/>
                    <a:p>
                      <a:endParaRPr lang="es-CO"/>
                    </a:p>
                  </a:txBody>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15. Gestionar sosteniblemente los bosques, luchar contra la desertificación, detener e invertir la degradación de las tierras y detener la pérdida de biodiversidad</a:t>
                      </a:r>
                      <a:endParaRPr lang="es-CO" sz="1050" dirty="0">
                        <a:effectLst/>
                        <a:latin typeface="Times New Roman" panose="02020603050405020304" pitchFamily="18" charset="0"/>
                        <a:ea typeface="SimSun" panose="02010600030101010101" pitchFamily="2" charset="-122"/>
                      </a:endParaRPr>
                    </a:p>
                  </a:txBody>
                  <a:tcPr marL="29042" marR="290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6814806"/>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80922" y="1355989"/>
            <a:ext cx="10550466" cy="1107996"/>
          </a:xfrm>
          <a:prstGeom prst="rect">
            <a:avLst/>
          </a:prstGeom>
        </p:spPr>
        <p:txBody>
          <a:bodyPr wrap="square">
            <a:spAutoFit/>
          </a:bodyPr>
          <a:lstStyle/>
          <a:p>
            <a:pPr algn="just"/>
            <a:r>
              <a:rPr lang="es-CO" sz="1200" dirty="0">
                <a:latin typeface="Arial Narrow" panose="020B0606020202030204" pitchFamily="34" charset="0"/>
              </a:rPr>
              <a:t>Se presentan </a:t>
            </a:r>
            <a:r>
              <a:rPr lang="es-CO" sz="1200" dirty="0" smtClean="0">
                <a:latin typeface="Arial Narrow" panose="020B0606020202030204" pitchFamily="34" charset="0"/>
              </a:rPr>
              <a:t>insuficientes </a:t>
            </a:r>
            <a:r>
              <a:rPr lang="es-CO" sz="1200" dirty="0">
                <a:latin typeface="Arial Narrow" panose="020B0606020202030204" pitchFamily="34" charset="0"/>
              </a:rPr>
              <a:t>procesos de gestión que aporten a la integración académica, el desarrollo sostenible y la competitividad regional a causa de débiles procesos para el aporte a la gestión ambiental territorial que tiene como causas indirectas la desarticulación interinstitucional para el trabajo en red en temáticas ambientales e Insuficientes iniciativas que fomenten procesos de desarrollo sostenible y  la insuficiente participación e incidencia de la Universidad en políticas públicas, programas y proyectos de ordenación del territorio, integración académica y competitividad cuyas causas indirectos son: la débil integración académica para la gestión de nuevos postgrados en red; Incipiente participación en ejercicios de planeación y ordenación del territorio; Insuficientes aportes a la competitividad del sector productivo. 	</a:t>
            </a:r>
            <a:r>
              <a:rPr lang="es-CO" sz="1600" dirty="0"/>
              <a:t>		</a:t>
            </a:r>
            <a:endParaRPr lang="es-CO" sz="500" dirty="0">
              <a:latin typeface="Arial Narrow" panose="020B0606020202030204" pitchFamily="34" charset="0"/>
            </a:endParaRPr>
          </a:p>
        </p:txBody>
      </p:sp>
      <p:sp>
        <p:nvSpPr>
          <p:cNvPr id="10" name="Rectángulo 9"/>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25. </a:t>
            </a:r>
            <a:r>
              <a:rPr lang="es-CO" sz="800" dirty="0">
                <a:solidFill>
                  <a:schemeClr val="bg1">
                    <a:lumMod val="50000"/>
                  </a:schemeClr>
                </a:solidFill>
                <a:latin typeface="Arial Rounded MT Bold" panose="020F0704030504030204" pitchFamily="34" charset="0"/>
              </a:rPr>
              <a:t>Procesos de gestión que aportan a la integración académica, el desarrollo sostenible y la competitividad nacional</a:t>
            </a:r>
          </a:p>
        </p:txBody>
      </p:sp>
      <p:graphicFrame>
        <p:nvGraphicFramePr>
          <p:cNvPr id="3" name="Tabla 2"/>
          <p:cNvGraphicFramePr>
            <a:graphicFrameLocks noGrp="1"/>
          </p:cNvGraphicFramePr>
          <p:nvPr>
            <p:extLst>
              <p:ext uri="{D42A27DB-BD31-4B8C-83A1-F6EECF244321}">
                <p14:modId xmlns:p14="http://schemas.microsoft.com/office/powerpoint/2010/main" val="1830628620"/>
              </p:ext>
            </p:extLst>
          </p:nvPr>
        </p:nvGraphicFramePr>
        <p:xfrm>
          <a:off x="1039906" y="2729922"/>
          <a:ext cx="9690847" cy="3357049"/>
        </p:xfrm>
        <a:graphic>
          <a:graphicData uri="http://schemas.openxmlformats.org/drawingml/2006/table">
            <a:tbl>
              <a:tblPr firstRow="1" firstCol="1" bandRow="1"/>
              <a:tblGrid>
                <a:gridCol w="2347206">
                  <a:extLst>
                    <a:ext uri="{9D8B030D-6E8A-4147-A177-3AD203B41FA5}">
                      <a16:colId xmlns:a16="http://schemas.microsoft.com/office/drawing/2014/main" val="4248524721"/>
                    </a:ext>
                  </a:extLst>
                </a:gridCol>
                <a:gridCol w="3244865">
                  <a:extLst>
                    <a:ext uri="{9D8B030D-6E8A-4147-A177-3AD203B41FA5}">
                      <a16:colId xmlns:a16="http://schemas.microsoft.com/office/drawing/2014/main" val="3298169236"/>
                    </a:ext>
                  </a:extLst>
                </a:gridCol>
                <a:gridCol w="4098776">
                  <a:extLst>
                    <a:ext uri="{9D8B030D-6E8A-4147-A177-3AD203B41FA5}">
                      <a16:colId xmlns:a16="http://schemas.microsoft.com/office/drawing/2014/main" val="3177528405"/>
                    </a:ext>
                  </a:extLst>
                </a:gridCol>
              </a:tblGrid>
              <a:tr h="239168">
                <a:tc>
                  <a:txBody>
                    <a:bodyPr/>
                    <a:lstStyle/>
                    <a:p>
                      <a:pPr algn="ct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1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3895136699"/>
                  </a:ext>
                </a:extLst>
              </a:tr>
              <a:tr h="880138">
                <a:tc rowSpan="5">
                  <a:txBody>
                    <a:bodyPr/>
                    <a:lstStyle/>
                    <a:p>
                      <a:pPr algn="ctr">
                        <a:lnSpc>
                          <a:spcPct val="115000"/>
                        </a:lnSpc>
                        <a:spcAft>
                          <a:spcPts val="0"/>
                        </a:spcAft>
                      </a:pPr>
                      <a: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Insuficientes procesos de gestión que aporten a la integración académica, </a:t>
                      </a:r>
                      <a:r>
                        <a:rPr lang="es-CO" sz="1150" dirty="0" smtClean="0">
                          <a:solidFill>
                            <a:srgbClr val="000000"/>
                          </a:solidFill>
                          <a:effectLst/>
                          <a:latin typeface="Arial Narrow" panose="020B0606020202030204" pitchFamily="34" charset="0"/>
                          <a:ea typeface="SimSun" panose="02010600030101010101" pitchFamily="2" charset="-122"/>
                          <a:cs typeface="Calibri" panose="020F0502020204030204" pitchFamily="34" charset="0"/>
                        </a:rPr>
                        <a:t>el</a:t>
                      </a:r>
                      <a:r>
                        <a:rPr lang="es-CO" sz="1150" baseline="0" dirty="0" smtClean="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t>
                      </a:r>
                      <a:r>
                        <a:rPr lang="es-CO" sz="1150" dirty="0" smtClean="0">
                          <a:solidFill>
                            <a:srgbClr val="000000"/>
                          </a:solidFill>
                          <a:effectLst/>
                          <a:latin typeface="Arial Narrow" panose="020B0606020202030204" pitchFamily="34" charset="0"/>
                          <a:ea typeface="SimSun" panose="02010600030101010101" pitchFamily="2" charset="-122"/>
                          <a:cs typeface="Calibri" panose="020F0502020204030204" pitchFamily="34" charset="0"/>
                        </a:rPr>
                        <a:t>desarrollo </a:t>
                      </a:r>
                      <a: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sostenible y </a:t>
                      </a:r>
                      <a:r>
                        <a:rPr lang="es-CO" sz="1150" dirty="0" smtClean="0">
                          <a:solidFill>
                            <a:srgbClr val="000000"/>
                          </a:solidFill>
                          <a:effectLst/>
                          <a:latin typeface="Arial Narrow" panose="020B0606020202030204" pitchFamily="34" charset="0"/>
                          <a:ea typeface="SimSun" panose="02010600030101010101" pitchFamily="2" charset="-122"/>
                          <a:cs typeface="Calibri" panose="020F0502020204030204" pitchFamily="34" charset="0"/>
                        </a:rPr>
                        <a:t>la</a:t>
                      </a:r>
                      <a:r>
                        <a:rPr lang="es-CO" sz="1150" baseline="0" dirty="0" smtClean="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t>
                      </a:r>
                      <a:r>
                        <a:rPr lang="es-CO" sz="1150" dirty="0" smtClean="0">
                          <a:solidFill>
                            <a:srgbClr val="000000"/>
                          </a:solidFill>
                          <a:effectLst/>
                          <a:latin typeface="Arial Narrow" panose="020B0606020202030204" pitchFamily="34" charset="0"/>
                          <a:ea typeface="SimSun" panose="02010600030101010101" pitchFamily="2" charset="-122"/>
                          <a:cs typeface="Calibri" panose="020F0502020204030204" pitchFamily="34" charset="0"/>
                        </a:rPr>
                        <a:t>competitividad </a:t>
                      </a:r>
                      <a: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nacional	</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1.Débiles procesos que aporten al desarrollo sostenible.</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Desarticulación interinstitucional para el trabajo en red en temáticas para el desarrollo sostenible.</a:t>
                      </a:r>
                      <a:b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Insuficientes iniciativas que fomenten procesos de desarrollo sostenible regional y nacional.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1586822"/>
                  </a:ext>
                </a:extLst>
              </a:tr>
              <a:tr h="660104">
                <a:tc vMerge="1">
                  <a:txBody>
                    <a:bodyPr/>
                    <a:lstStyle/>
                    <a:p>
                      <a:endParaRPr lang="es-CO"/>
                    </a:p>
                  </a:txBody>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Procesos desarticulados para la competitividad, la planeación del territorio y el ordenamiento territorial.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Incipiente participación en ejercicios de planeación y ordenación del territorio.</a:t>
                      </a:r>
                      <a:b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Insuficientes aportes a la competitividad del sector productivo.  </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9990143"/>
                  </a:ext>
                </a:extLst>
              </a:tr>
              <a:tr h="239168">
                <a:tc vMerge="1">
                  <a:txBody>
                    <a:bodyPr/>
                    <a:lstStyle/>
                    <a:p>
                      <a:endParaRPr lang="es-CO"/>
                    </a:p>
                  </a:txBody>
                  <a:tcPr/>
                </a:tc>
                <a:tc>
                  <a:txBody>
                    <a:bodyPr/>
                    <a:lstStyle/>
                    <a:p>
                      <a:pPr algn="ctr">
                        <a:lnSpc>
                          <a:spcPct val="115000"/>
                        </a:lnSpc>
                        <a:spcAft>
                          <a:spcPts val="0"/>
                        </a:spcAft>
                      </a:pPr>
                      <a:r>
                        <a:rPr lang="es-CO" sz="11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1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1442043036"/>
                  </a:ext>
                </a:extLst>
              </a:tr>
              <a:tr h="660104">
                <a:tc vMerge="1">
                  <a:txBody>
                    <a:bodyPr/>
                    <a:lstStyle/>
                    <a:p>
                      <a:endParaRPr lang="es-CO"/>
                    </a:p>
                  </a:txBody>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Desarrollo de la región sin criterios de sostenibilidad ambiental.</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Precario y obsoleto ordenamiento territorial.</a:t>
                      </a:r>
                      <a:b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Desconocimiento de diálogos de saberes para el desarrollo sostenible.</a:t>
                      </a:r>
                      <a:b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1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Bajo nivel de debate público.</a:t>
                      </a:r>
                      <a:endParaRPr lang="es-CO" sz="115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2978200"/>
                  </a:ext>
                </a:extLst>
              </a:tr>
              <a:tr h="678367">
                <a:tc vMerge="1">
                  <a:txBody>
                    <a:bodyPr/>
                    <a:lstStyle/>
                    <a:p>
                      <a:endParaRPr lang="es-CO"/>
                    </a:p>
                  </a:txBody>
                  <a:tcPr/>
                </a:tc>
                <a:tc>
                  <a:txBody>
                    <a:bodyPr/>
                    <a:lstStyle/>
                    <a:p>
                      <a:pPr>
                        <a:lnSpc>
                          <a:spcPct val="115000"/>
                        </a:lnSpc>
                        <a:spcAft>
                          <a:spcPts val="0"/>
                        </a:spcAft>
                      </a:pPr>
                      <a: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Poca apropiación social del conocimiento y bajos niveles de competitividad.</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Profundización de la desigualdad.</a:t>
                      </a:r>
                      <a:b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1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Pérdida de oportunidades para la competitividad en el territorio.</a:t>
                      </a:r>
                      <a:endParaRPr lang="es-CO" sz="115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2079079"/>
                  </a:ext>
                </a:extLst>
              </a:tr>
            </a:tbl>
          </a:graphicData>
        </a:graphic>
      </p:graphicFrame>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2072" y="5660231"/>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42861" y="2026025"/>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896713" y="1747010"/>
            <a:ext cx="4606813" cy="574892"/>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SUEJE/ Centro de Gestión Ambiental/ Ciencias Agrarias y Agroindustria/ Facultad de Ingenierías y Tecnologías UTP/ Facultad de Ciencias Ambientales/ Programa de Turismo Sostenible/ Oficina de Internacionalización</a:t>
              </a:r>
              <a:endParaRPr lang="es-CO" sz="12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858801" y="2488015"/>
            <a:ext cx="4644725" cy="890835"/>
            <a:chOff x="472275" y="2459414"/>
            <a:chExt cx="4022445" cy="516696"/>
          </a:xfrm>
        </p:grpSpPr>
        <p:sp>
          <p:nvSpPr>
            <p:cNvPr id="14" name="Rectángulo redondeado 13"/>
            <p:cNvSpPr/>
            <p:nvPr/>
          </p:nvSpPr>
          <p:spPr>
            <a:xfrm>
              <a:off x="472275" y="2459414"/>
              <a:ext cx="4022445" cy="516696"/>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Corporación Autónoma Regional de Risaralda, Red Nacional de Agricultura Familiar RENAF, Movimiento Agroecológico Latinoamericano, Foro Nacional por Colombia, Universidad de Caldas, Universidad del Quindío, Gobernación del Risaralda, Alcaldías de Caldas, Quindío, Risaralda y Norte del Valle </a:t>
              </a:r>
              <a:endParaRPr lang="es-CO" sz="12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sp>
        <p:nvSpPr>
          <p:cNvPr id="16" name="Conector recto 9"/>
          <p:cNvSpPr/>
          <p:nvPr/>
        </p:nvSpPr>
        <p:spPr>
          <a:xfrm>
            <a:off x="6625385" y="1714708"/>
            <a:ext cx="279658" cy="1829921"/>
          </a:xfrm>
          <a:custGeom>
            <a:avLst/>
            <a:gdLst/>
            <a:ahLst/>
            <a:cxnLst/>
            <a:rect l="0" t="0" r="0" b="0"/>
            <a:pathLst>
              <a:path>
                <a:moveTo>
                  <a:pt x="0" y="0"/>
                </a:moveTo>
                <a:lnTo>
                  <a:pt x="0" y="2057073"/>
                </a:lnTo>
                <a:lnTo>
                  <a:pt x="234424" y="205707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grpSp>
        <p:nvGrpSpPr>
          <p:cNvPr id="17" name="Grupo 16"/>
          <p:cNvGrpSpPr/>
          <p:nvPr/>
        </p:nvGrpSpPr>
        <p:grpSpPr>
          <a:xfrm>
            <a:off x="6858800" y="3544630"/>
            <a:ext cx="4644725" cy="438959"/>
            <a:chOff x="472275" y="3145215"/>
            <a:chExt cx="4036699" cy="626053"/>
          </a:xfrm>
        </p:grpSpPr>
        <p:sp>
          <p:nvSpPr>
            <p:cNvPr id="18" name="Rectángulo redondeado 17"/>
            <p:cNvSpPr/>
            <p:nvPr/>
          </p:nvSpPr>
          <p:spPr>
            <a:xfrm>
              <a:off x="472275" y="3145215"/>
              <a:ext cx="4036699" cy="626053"/>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lgn="just"/>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Comunidad en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general. Comunidad </a:t>
              </a:r>
              <a:r>
                <a:rPr lang="es-CO" sz="1100" dirty="0">
                  <a:latin typeface="Arial Narrow" panose="020B0606020202030204" pitchFamily="34" charset="0"/>
                  <a:ea typeface="Times New Roman" panose="02020603050405020304" pitchFamily="18" charset="0"/>
                  <a:cs typeface="Calibri" panose="020F0502020204030204" pitchFamily="34" charset="0"/>
                </a:rPr>
                <a:t>universitaria (Estudiantes, Administrativos y Docentes)	</a:t>
              </a:r>
            </a:p>
          </p:txBody>
        </p:sp>
      </p:grpSp>
      <p:sp>
        <p:nvSpPr>
          <p:cNvPr id="20" name="Marco 19"/>
          <p:cNvSpPr/>
          <p:nvPr/>
        </p:nvSpPr>
        <p:spPr>
          <a:xfrm>
            <a:off x="6485342" y="1027752"/>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21" name="Conector recto 3"/>
          <p:cNvSpPr/>
          <p:nvPr/>
        </p:nvSpPr>
        <p:spPr>
          <a:xfrm>
            <a:off x="6625437" y="1626646"/>
            <a:ext cx="262896" cy="867674"/>
          </a:xfrm>
          <a:custGeom>
            <a:avLst/>
            <a:gdLst/>
            <a:ahLst/>
            <a:cxnLst/>
            <a:rect l="0" t="0" r="0" b="0"/>
            <a:pathLst>
              <a:path>
                <a:moveTo>
                  <a:pt x="0" y="0"/>
                </a:moveTo>
                <a:lnTo>
                  <a:pt x="0" y="1316593"/>
                </a:lnTo>
                <a:lnTo>
                  <a:pt x="234424" y="1316593"/>
                </a:lnTo>
              </a:path>
            </a:pathLst>
          </a:custGeom>
          <a:noFill/>
          <a:ln w="28575">
            <a:solidFill>
              <a:srgbClr val="00421E"/>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494027" y="4579659"/>
            <a:ext cx="4476486" cy="671473"/>
          </a:xfrm>
          <a:prstGeom prst="rect">
            <a:avLst/>
          </a:prstGeom>
        </p:spPr>
      </p:pic>
      <p:sp>
        <p:nvSpPr>
          <p:cNvPr id="23" name="CuadroTexto 22"/>
          <p:cNvSpPr txBox="1"/>
          <p:nvPr/>
        </p:nvSpPr>
        <p:spPr>
          <a:xfrm>
            <a:off x="6427654" y="1001420"/>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860332" y="927422"/>
            <a:ext cx="5159967" cy="4616648"/>
          </a:xfrm>
          <a:prstGeom prst="rect">
            <a:avLst/>
          </a:prstGeom>
        </p:spPr>
        <p:txBody>
          <a:bodyPr wrap="square">
            <a:spAutoFit/>
          </a:bodyPr>
          <a:lstStyle/>
          <a:p>
            <a:pPr algn="just"/>
            <a:r>
              <a:rPr lang="es-CO" sz="1200" dirty="0">
                <a:latin typeface="Arial Narrow" panose="020B0606020202030204" pitchFamily="34" charset="0"/>
              </a:rPr>
              <a:t>Según el Informe de la Comisión sobre el Medio Ambiente y el Desarrollo (1987), «el desarrollo sostenible se concibe como la satisfacción de «las necesidades de la generación presente sin comprometer la capacidad de las generaciones futuras para satisfacer sus propias necesidades». En 2012, veinte años después de la histórica Cumbre de la Tierra, los líderes mundiales se reunirán de nuevo en Río de Janeiro a: 1) asegurar el compromiso político renovado con el desarrollo sostenible, 2) evaluar el progreso de su aplicación deficiente en el cumplimiento de los compromisos ya acordados, y 3) abordar los desafíos nuevos y emergentes. La Conferencia de las Naciones Unidas sobre el Desarrollo Sostenible, o Cumbre de la Tierra de Río 20, se centrará en dos temas: 1) economía verde en el contexto del desarrollo sostenible y la erradicación de la pobreza y 2) el marco institucional para el desarrollo sostenible.</a:t>
            </a:r>
          </a:p>
          <a:p>
            <a:pPr algn="just"/>
            <a:r>
              <a:rPr lang="es-CO" sz="1200" dirty="0">
                <a:latin typeface="Arial Narrow" panose="020B0606020202030204" pitchFamily="34" charset="0"/>
              </a:rPr>
              <a:t> </a:t>
            </a:r>
          </a:p>
          <a:p>
            <a:pPr algn="just"/>
            <a:r>
              <a:rPr lang="es-CO" sz="1200" dirty="0">
                <a:latin typeface="Arial Narrow" panose="020B0606020202030204" pitchFamily="34" charset="0"/>
              </a:rPr>
              <a:t>El desarrollo sostenible puede ilustrarse como una figura de tres lados interdependientes, cuyos impactos positivos van directamente orientados al entorno tanto inmediato como lejano de las organizaciones. Son tres perspectivas: económica, social y ambiental, las cuales deben estar en perfecta armonía y equilibrio para que la sostenibilidad sea una estrategia rentable. Hoy se hace necesario continuar con dicho esfuerzo y profundizar las acciones que se adelantan desde la Academia."	</a:t>
            </a:r>
          </a:p>
          <a:p>
            <a:pPr algn="just"/>
            <a:r>
              <a:rPr lang="es-CO" sz="1200" dirty="0">
                <a:latin typeface="Arial Narrow" panose="020B0606020202030204" pitchFamily="34" charset="0"/>
              </a:rPr>
              <a:t> </a:t>
            </a:r>
          </a:p>
          <a:p>
            <a:pPr algn="just"/>
            <a:r>
              <a:rPr lang="es-CO" sz="1200" dirty="0">
                <a:latin typeface="Arial Narrow" panose="020B0606020202030204" pitchFamily="34" charset="0"/>
              </a:rPr>
              <a:t>En este proyecto se proponen varios procesos externos que han sido liderados por la universidad y que permitan una mayor visibilidad nacional e internacional, así como la consolidación de procesos en alianza con socios internacionales. Dentro del proyecto se integran diversas apuestas que permitan contribuir al desarrollo sostenible, la competitividad y la integración académica. 	</a:t>
            </a:r>
            <a:r>
              <a:rPr lang="es-CO" dirty="0"/>
              <a:t>	</a:t>
            </a:r>
            <a:endParaRPr lang="es-CO" sz="1700" dirty="0">
              <a:latin typeface="Arial Narrow" panose="020B0606020202030204" pitchFamily="34" charset="0"/>
            </a:endParaRPr>
          </a:p>
        </p:txBody>
      </p:sp>
      <p:sp>
        <p:nvSpPr>
          <p:cNvPr id="24" name="Rectángulo 23"/>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25. </a:t>
            </a:r>
            <a:r>
              <a:rPr lang="es-CO" sz="800" dirty="0">
                <a:solidFill>
                  <a:schemeClr val="bg1">
                    <a:lumMod val="50000"/>
                  </a:schemeClr>
                </a:solidFill>
                <a:latin typeface="Arial Rounded MT Bold" panose="020F0704030504030204" pitchFamily="34" charset="0"/>
              </a:rPr>
              <a:t>Procesos de gestión que aportan a la integración académica, el desarrollo sostenible y la competitividad nacional</a:t>
            </a:r>
          </a:p>
        </p:txBody>
      </p:sp>
      <p:pic>
        <p:nvPicPr>
          <p:cNvPr id="3078" name="Picture 6" descr="Objetivo 2 - HAMBRE CERO"/>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5920024" y="5258292"/>
            <a:ext cx="1445673" cy="1445673"/>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Objetivo 3 - SALUD Y BIENESTA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7474179" y="5263989"/>
            <a:ext cx="1460038" cy="1460038"/>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Objetivo 12 - PRODUCCIÓN Y CONSUMOS RESPONSABLES"/>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9042699" y="5258292"/>
            <a:ext cx="1460805" cy="1460805"/>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Objetivo 15 - VIDA DE ECOSISTEMAS TERRESTRES"/>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10553436" y="5258291"/>
            <a:ext cx="1460805" cy="1460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buNone/>
            </a:pPr>
            <a:r>
              <a:rPr lang="es-CO" sz="2000" dirty="0">
                <a:latin typeface="Arial Narrow" panose="020B0606020202030204" pitchFamily="34" charset="0"/>
              </a:rPr>
              <a:t>Generar procesos para la integración académica, el desarrollo sostenible y la competitividad</a:t>
            </a: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3" y="3735414"/>
            <a:ext cx="10148048" cy="1477328"/>
          </a:xfrm>
          <a:prstGeom prst="rect">
            <a:avLst/>
          </a:prstGeom>
        </p:spPr>
        <p:txBody>
          <a:bodyPr wrap="square">
            <a:spAutoFit/>
          </a:bodyPr>
          <a:lstStyle/>
          <a:p>
            <a:pPr marL="285750" lvl="0" indent="-285750">
              <a:buFontTx/>
              <a:buChar char="-"/>
            </a:pPr>
            <a:r>
              <a:rPr lang="es-CO" dirty="0" smtClean="0">
                <a:latin typeface="Arial Narrow" panose="020B0606020202030204" pitchFamily="34" charset="0"/>
              </a:rPr>
              <a:t>Fortalecer </a:t>
            </a:r>
            <a:r>
              <a:rPr lang="es-CO" dirty="0">
                <a:latin typeface="Arial Narrow" panose="020B0606020202030204" pitchFamily="34" charset="0"/>
              </a:rPr>
              <a:t>los procesos que aportan al desarrollo sostenible.							</a:t>
            </a:r>
            <a:endParaRPr lang="es-CO" dirty="0" smtClean="0">
              <a:latin typeface="Arial Narrow" panose="020B0606020202030204" pitchFamily="34" charset="0"/>
            </a:endParaRPr>
          </a:p>
          <a:p>
            <a:pPr marL="285750" lvl="0" indent="-285750">
              <a:buFontTx/>
              <a:buChar char="-"/>
            </a:pPr>
            <a:endParaRPr lang="es-CO" dirty="0">
              <a:latin typeface="Arial Narrow" panose="020B0606020202030204" pitchFamily="34" charset="0"/>
            </a:endParaRPr>
          </a:p>
          <a:p>
            <a:pPr marL="285750" lvl="0" indent="-285750">
              <a:buFontTx/>
              <a:buChar char="-"/>
            </a:pPr>
            <a:r>
              <a:rPr lang="es-CO" dirty="0" smtClean="0">
                <a:latin typeface="Arial Narrow" panose="020B0606020202030204" pitchFamily="34" charset="0"/>
              </a:rPr>
              <a:t>Articular </a:t>
            </a:r>
            <a:r>
              <a:rPr lang="es-CO" dirty="0">
                <a:latin typeface="Arial Narrow" panose="020B0606020202030204" pitchFamily="34" charset="0"/>
              </a:rPr>
              <a:t>procesos que aporten a la competitividad, la planificación y el ordenamiento del territorio.							</a:t>
            </a:r>
            <a:endParaRPr lang="es-CO" dirty="0" smtClean="0">
              <a:latin typeface="Arial Narrow" panose="020B0606020202030204" pitchFamily="34" charset="0"/>
            </a:endParaRPr>
          </a:p>
          <a:p>
            <a:pPr marL="285750" lvl="0" indent="-285750">
              <a:buFontTx/>
              <a:buChar char="-"/>
            </a:pPr>
            <a:r>
              <a:rPr lang="es-CO" dirty="0" smtClean="0">
                <a:latin typeface="Arial Narrow" panose="020B0606020202030204" pitchFamily="34" charset="0"/>
              </a:rPr>
              <a:t>Consolidar </a:t>
            </a:r>
            <a:r>
              <a:rPr lang="es-CO" dirty="0">
                <a:latin typeface="Arial Narrow" panose="020B0606020202030204" pitchFamily="34" charset="0"/>
              </a:rPr>
              <a:t>procesos que aporten a la integración académica</a:t>
            </a:r>
            <a:r>
              <a:rPr lang="es-CO" dirty="0"/>
              <a:t>	</a:t>
            </a:r>
            <a:r>
              <a:rPr lang="es-CO" dirty="0">
                <a:latin typeface="Arial Narrow" panose="020B0606020202030204" pitchFamily="34" charset="0"/>
              </a:rPr>
              <a:t>	</a:t>
            </a:r>
            <a:r>
              <a:rPr lang="es-CO" dirty="0"/>
              <a:t>	</a:t>
            </a:r>
            <a:r>
              <a:rPr lang="es-CO" dirty="0">
                <a:latin typeface="Arial Narrow" panose="020B0606020202030204" pitchFamily="34" charset="0"/>
              </a:rPr>
              <a:t>	</a:t>
            </a:r>
            <a:r>
              <a:rPr lang="es-CO" dirty="0"/>
              <a:t>	</a:t>
            </a:r>
            <a:endParaRPr lang="es-CO" dirty="0">
              <a:latin typeface="Arial Narrow" panose="020B0606020202030204" pitchFamily="34" charset="0"/>
            </a:endParaRPr>
          </a:p>
        </p:txBody>
      </p:sp>
      <p:sp>
        <p:nvSpPr>
          <p:cNvPr id="14" name="Rectángulo 13"/>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25. </a:t>
            </a:r>
            <a:r>
              <a:rPr lang="es-CO" sz="800" dirty="0">
                <a:solidFill>
                  <a:schemeClr val="bg1">
                    <a:lumMod val="50000"/>
                  </a:schemeClr>
                </a:solidFill>
                <a:latin typeface="Arial Rounded MT Bold" panose="020F0704030504030204" pitchFamily="34" charset="0"/>
              </a:rPr>
              <a:t>Procesos de gestión que aportan a la integración académica, el desarrollo sostenible y la competitividad nacional</a:t>
            </a: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238990420"/>
              </p:ext>
            </p:extLst>
          </p:nvPr>
        </p:nvGraphicFramePr>
        <p:xfrm>
          <a:off x="1324734" y="1345459"/>
          <a:ext cx="9172937" cy="4670523"/>
        </p:xfrm>
        <a:graphic>
          <a:graphicData uri="http://schemas.openxmlformats.org/drawingml/2006/table">
            <a:tbl>
              <a:tblPr firstRow="1" firstCol="1" bandRow="1"/>
              <a:tblGrid>
                <a:gridCol w="2524957">
                  <a:extLst>
                    <a:ext uri="{9D8B030D-6E8A-4147-A177-3AD203B41FA5}">
                      <a16:colId xmlns:a16="http://schemas.microsoft.com/office/drawing/2014/main" val="622973615"/>
                    </a:ext>
                  </a:extLst>
                </a:gridCol>
                <a:gridCol w="6647980">
                  <a:extLst>
                    <a:ext uri="{9D8B030D-6E8A-4147-A177-3AD203B41FA5}">
                      <a16:colId xmlns:a16="http://schemas.microsoft.com/office/drawing/2014/main" val="2008709917"/>
                    </a:ext>
                  </a:extLst>
                </a:gridCol>
              </a:tblGrid>
              <a:tr h="3710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1416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Procesos que aportan al desarrollo sostenible</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lvl="0" algn="just"/>
                      <a:r>
                        <a:rPr lang="es-CO" sz="1600" kern="1200" dirty="0" smtClean="0">
                          <a:solidFill>
                            <a:schemeClr val="tx1"/>
                          </a:solidFill>
                          <a:effectLst/>
                          <a:latin typeface="Arial Narrow" panose="020B0606020202030204" pitchFamily="34" charset="0"/>
                          <a:ea typeface="+mn-ea"/>
                          <a:cs typeface="+mn-cs"/>
                        </a:rPr>
                        <a:t>Participar en la formulación, debate y socialización de políticas públicas asociadas. Liderar y/o participar en iniciativas que fomenten procesos de desarrollo sostenible regional, nacional e internacional, entre los que se encuentra la realización de cursos, diplomados y actividades académicas asociadas. Adelantar procesos asociados al Bosque Modelo Risaralda. Apoyar la red de observatorios. Levantamiento de información académica y producción de documentos.</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290918">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Fortalecimiento de procesos asociados a la Agroecología y Soberanía Alimentaria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Implementar el Mercado Agroecológico UTP Alimentos para la Vida. Implementar la Canasta Virtual Mercado Agroecológico UTP. Implementar la estrategia de Certificación de Confianza Risaralda (SPG). Fortalecer la Red de Custodios de Semillas de Risaralda	</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978751889"/>
                  </a:ext>
                </a:extLst>
              </a:tr>
              <a:tr h="1021976">
                <a:tc>
                  <a:txBody>
                    <a:bodyPr/>
                    <a:lstStyle/>
                    <a:p>
                      <a:pPr algn="ctr">
                        <a:lnSpc>
                          <a:spcPct val="107000"/>
                        </a:lnSpc>
                        <a:spcAft>
                          <a:spcPts val="0"/>
                        </a:spcAft>
                      </a:pPr>
                      <a:r>
                        <a:rPr lang="es-CO" sz="1800" b="1" kern="1200" dirty="0" smtClean="0">
                          <a:solidFill>
                            <a:schemeClr val="tx1"/>
                          </a:solidFill>
                          <a:effectLst/>
                          <a:latin typeface="+mn-lt"/>
                          <a:ea typeface="+mn-ea"/>
                          <a:cs typeface="+mn-cs"/>
                        </a:rPr>
                        <a:t>Procesos que aportan a la competitividad, la planificación y el ordenamiento del territorio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Participar en actividades que aporten a la investigación y difusión del paisaje cultural cafetero. Ejecutar acciones para aportar a la competitividad del sector productivo y los cafés especiales a nivel regional, nacional e internacional. Participación en la formulación, debate y socialización de políticas públicas asociadas. Apoyo a observatorios. Realización actividades para fortalecer la integración académica para la gestión de nuevos postgrados en red.</a:t>
                      </a:r>
                      <a:r>
                        <a:rPr lang="es-CO" sz="1600" b="1" kern="1200" dirty="0" smtClean="0">
                          <a:solidFill>
                            <a:schemeClr val="tx1"/>
                          </a:solidFill>
                          <a:effectLst/>
                          <a:latin typeface="Arial Narrow" panose="020B0606020202030204" pitchFamily="34" charset="0"/>
                          <a:ea typeface="+mn-ea"/>
                          <a:cs typeface="+mn-cs"/>
                        </a:rPr>
                        <a:t>	</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643560740"/>
                  </a:ext>
                </a:extLst>
              </a:tr>
            </a:tbl>
          </a:graphicData>
        </a:graphic>
      </p:graphicFrame>
      <p:sp>
        <p:nvSpPr>
          <p:cNvPr id="6" name="Rectángulo 5"/>
          <p:cNvSpPr/>
          <p:nvPr/>
        </p:nvSpPr>
        <p:spPr>
          <a:xfrm rot="16200000">
            <a:off x="-995918" y="3434323"/>
            <a:ext cx="2614870" cy="461665"/>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25. </a:t>
            </a:r>
            <a:r>
              <a:rPr lang="es-CO" sz="800" dirty="0">
                <a:solidFill>
                  <a:schemeClr val="bg1">
                    <a:lumMod val="50000"/>
                  </a:schemeClr>
                </a:solidFill>
                <a:latin typeface="Arial Rounded MT Bold" panose="020F0704030504030204" pitchFamily="34" charset="0"/>
              </a:rPr>
              <a:t>Procesos de gestión que aportan a la integración académica, el desarrollo sostenible y la competitividad nacional</a:t>
            </a:r>
          </a:p>
        </p:txBody>
      </p:sp>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6529</TotalTime>
  <Words>1485</Words>
  <Application>Microsoft Office PowerPoint</Application>
  <PresentationFormat>Panorámica</PresentationFormat>
  <Paragraphs>89</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756</cp:revision>
  <cp:lastPrinted>2017-05-16T14:27:28Z</cp:lastPrinted>
  <dcterms:created xsi:type="dcterms:W3CDTF">2017-03-06T22:18:18Z</dcterms:created>
  <dcterms:modified xsi:type="dcterms:W3CDTF">2026-03-18T13:30:24Z</dcterms:modified>
</cp:coreProperties>
</file>