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10"/>
  </p:notesMasterIdLst>
  <p:handoutMasterIdLst>
    <p:handoutMasterId r:id="rId11"/>
  </p:handoutMasterIdLst>
  <p:sldIdLst>
    <p:sldId id="993" r:id="rId2"/>
    <p:sldId id="1115" r:id="rId3"/>
    <p:sldId id="1119" r:id="rId4"/>
    <p:sldId id="1120" r:id="rId5"/>
    <p:sldId id="1121" r:id="rId6"/>
    <p:sldId id="1122" r:id="rId7"/>
    <p:sldId id="1124" r:id="rId8"/>
    <p:sldId id="1123" r:id="rId9"/>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4FEDD"/>
    <a:srgbClr val="00421E"/>
    <a:srgbClr val="E1FFF1"/>
    <a:srgbClr val="D9FFEE"/>
    <a:srgbClr val="EBFFF6"/>
    <a:srgbClr val="C70517"/>
    <a:srgbClr val="ABE9FF"/>
    <a:srgbClr val="18355E"/>
    <a:srgbClr val="E4061B"/>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18/03/2026</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18/03/2026</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18/03/2026</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18/03/2026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18/03/2026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18/03/2026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18/03/2026</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64B22C1-DFED-49E8-8F2A-8A27B389265F}"/>
              </a:ext>
            </a:extLst>
          </p:cNvPr>
          <p:cNvSpPr txBox="1">
            <a:spLocks/>
          </p:cNvSpPr>
          <p:nvPr/>
        </p:nvSpPr>
        <p:spPr>
          <a:xfrm>
            <a:off x="2015842" y="4199801"/>
            <a:ext cx="4474605"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smtClean="0">
                <a:solidFill>
                  <a:schemeClr val="bg1"/>
                </a:solidFill>
              </a:rPr>
              <a:t>P</a:t>
            </a:r>
            <a:r>
              <a:rPr lang="es-CO" sz="3600" dirty="0" smtClean="0">
                <a:solidFill>
                  <a:schemeClr val="bg1"/>
                </a:solidFill>
              </a:rPr>
              <a:t>royecto</a:t>
            </a:r>
            <a:r>
              <a:rPr lang="es-CO" sz="3600" dirty="0">
                <a:solidFill>
                  <a:schemeClr val="bg1"/>
                </a:solidFill>
              </a:rPr>
              <a:t>: </a:t>
            </a:r>
            <a:r>
              <a:rPr lang="es-CO" sz="2800" b="0" dirty="0" smtClean="0">
                <a:solidFill>
                  <a:schemeClr val="bg1"/>
                </a:solidFill>
              </a:rPr>
              <a:t>Movilización </a:t>
            </a:r>
            <a:r>
              <a:rPr lang="es-CO" sz="2800" b="0" dirty="0">
                <a:solidFill>
                  <a:schemeClr val="bg1"/>
                </a:solidFill>
              </a:rPr>
              <a:t>Social para la articulación de capacidades en el territorio</a:t>
            </a:r>
          </a:p>
        </p:txBody>
      </p:sp>
      <p:sp>
        <p:nvSpPr>
          <p:cNvPr id="9" name="Title 1">
            <a:extLst>
              <a:ext uri="{FF2B5EF4-FFF2-40B4-BE49-F238E27FC236}">
                <a16:creationId xmlns:a16="http://schemas.microsoft.com/office/drawing/2014/main" id="{61A03A22-5E25-4D5F-929C-F09EB2E22223}"/>
              </a:ext>
            </a:extLst>
          </p:cNvPr>
          <p:cNvSpPr txBox="1">
            <a:spLocks/>
          </p:cNvSpPr>
          <p:nvPr/>
        </p:nvSpPr>
        <p:spPr>
          <a:xfrm>
            <a:off x="1366473" y="792832"/>
            <a:ext cx="6399704"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smtClean="0">
                <a:solidFill>
                  <a:schemeClr val="bg1"/>
                </a:solidFill>
                <a:latin typeface="Asap Medium" panose="020F0604030102060203" pitchFamily="2" charset="0"/>
              </a:rPr>
              <a:t>Gestión del contexto y visibilidad nacional e internacional</a:t>
            </a:r>
            <a:endParaRPr lang="es-ES" sz="3600" dirty="0">
              <a:solidFill>
                <a:schemeClr val="bg1"/>
              </a:solidFill>
              <a:latin typeface="Asap Medium" panose="020F0604030102060203" pitchFamily="2" charset="0"/>
            </a:endParaRPr>
          </a:p>
        </p:txBody>
      </p:sp>
      <p:sp>
        <p:nvSpPr>
          <p:cNvPr id="10" name="Title 1">
            <a:extLst>
              <a:ext uri="{FF2B5EF4-FFF2-40B4-BE49-F238E27FC236}">
                <a16:creationId xmlns:a16="http://schemas.microsoft.com/office/drawing/2014/main" id="{9F06EBA9-2D7D-495E-A223-1CDD07DAAED5}"/>
              </a:ext>
            </a:extLst>
          </p:cNvPr>
          <p:cNvSpPr txBox="1">
            <a:spLocks/>
          </p:cNvSpPr>
          <p:nvPr/>
        </p:nvSpPr>
        <p:spPr>
          <a:xfrm>
            <a:off x="8440185" y="818717"/>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smtClean="0">
                <a:solidFill>
                  <a:schemeClr val="bg1"/>
                </a:solidFill>
                <a:latin typeface="Asap Medium" panose="020F0604030102060203" pitchFamily="2" charset="0"/>
              </a:rPr>
              <a:t>2025 - 2028</a:t>
            </a:r>
            <a:endParaRPr lang="es-ES" sz="1600" dirty="0">
              <a:solidFill>
                <a:schemeClr val="bg1"/>
              </a:solidFill>
              <a:latin typeface="Asap Medium" panose="020F0604030102060203" pitchFamily="2" charset="0"/>
            </a:endParaRPr>
          </a:p>
        </p:txBody>
      </p:sp>
      <p:sp>
        <p:nvSpPr>
          <p:cNvPr id="11" name="Anillo 10"/>
          <p:cNvSpPr/>
          <p:nvPr/>
        </p:nvSpPr>
        <p:spPr>
          <a:xfrm>
            <a:off x="204412" y="4468314"/>
            <a:ext cx="1586753" cy="1442131"/>
          </a:xfrm>
          <a:prstGeom prst="donut">
            <a:avLst>
              <a:gd name="adj" fmla="val 14617"/>
            </a:avLst>
          </a:prstGeom>
          <a:solidFill>
            <a:srgbClr val="ABE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2"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26</a:t>
            </a:r>
            <a:endParaRPr lang="es-ES" sz="4800" b="1" dirty="0">
              <a:solidFill>
                <a:schemeClr val="bg1"/>
              </a:solidFill>
              <a:latin typeface="Arial Rounded MT Bold" panose="020F0704030504030204" pitchFamily="34" charset="0"/>
              <a:ea typeface="+mj-ea"/>
              <a:cs typeface="+mj-cs"/>
            </a:endParaRPr>
          </a:p>
        </p:txBody>
      </p:sp>
      <p:pic>
        <p:nvPicPr>
          <p:cNvPr id="13" name="Imagen 1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440185" y="177857"/>
            <a:ext cx="1055100" cy="1025401"/>
          </a:xfrm>
          <a:prstGeom prst="rect">
            <a:avLst/>
          </a:prstGeom>
        </p:spPr>
      </p:pic>
      <p:pic>
        <p:nvPicPr>
          <p:cNvPr id="15" name="Imagen 14"/>
          <p:cNvPicPr/>
          <p:nvPr/>
        </p:nvPicPr>
        <p:blipFill>
          <a:blip r:embed="rId3" cstate="screen">
            <a:extLst>
              <a:ext uri="{28A0092B-C50C-407E-A947-70E740481C1C}">
                <a14:useLocalDpi xmlns:a14="http://schemas.microsoft.com/office/drawing/2010/main"/>
              </a:ext>
            </a:extLst>
          </a:blip>
          <a:stretch>
            <a:fillRect/>
          </a:stretch>
        </p:blipFill>
        <p:spPr>
          <a:xfrm>
            <a:off x="6355976" y="3548605"/>
            <a:ext cx="4857992" cy="2905708"/>
          </a:xfrm>
          <a:prstGeom prst="teardrop">
            <a:avLst/>
          </a:prstGeom>
        </p:spPr>
      </p:pic>
    </p:spTree>
    <p:extLst>
      <p:ext uri="{BB962C8B-B14F-4D97-AF65-F5344CB8AC3E}">
        <p14:creationId xmlns:p14="http://schemas.microsoft.com/office/powerpoint/2010/main" val="17806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6E8F9C17-DF16-4503-A23D-C04985936785}"/>
              </a:ext>
            </a:extLst>
          </p:cNvPr>
          <p:cNvSpPr txBox="1">
            <a:spLocks/>
          </p:cNvSpPr>
          <p:nvPr/>
        </p:nvSpPr>
        <p:spPr>
          <a:xfrm>
            <a:off x="2669241" y="154595"/>
            <a:ext cx="6853518"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ES" sz="3600" dirty="0" smtClean="0">
                <a:solidFill>
                  <a:srgbClr val="00421E"/>
                </a:solidFill>
                <a:effectLst>
                  <a:outerShdw blurRad="38100" dist="38100" dir="2700000" algn="tl">
                    <a:srgbClr val="000000">
                      <a:alpha val="43137"/>
                    </a:srgbClr>
                  </a:outerShdw>
                </a:effectLst>
              </a:rPr>
              <a:t>Información general del proyecto</a:t>
            </a:r>
            <a:endParaRPr lang="en-US" sz="3600" dirty="0">
              <a:solidFill>
                <a:srgbClr val="00421E"/>
              </a:solidFill>
              <a:effectLst>
                <a:outerShdw blurRad="38100" dist="38100" dir="2700000" algn="tl">
                  <a:srgbClr val="000000">
                    <a:alpha val="43137"/>
                  </a:srgbClr>
                </a:outerShdw>
              </a:effectLst>
            </a:endParaRPr>
          </a:p>
        </p:txBody>
      </p:sp>
      <p:sp>
        <p:nvSpPr>
          <p:cNvPr id="6" name="Rectángulo 5"/>
          <p:cNvSpPr/>
          <p:nvPr/>
        </p:nvSpPr>
        <p:spPr>
          <a:xfrm rot="16200000">
            <a:off x="-995918" y="3495878"/>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26. </a:t>
            </a:r>
            <a:r>
              <a:rPr lang="es-CO" sz="800" dirty="0">
                <a:solidFill>
                  <a:schemeClr val="bg1">
                    <a:lumMod val="50000"/>
                  </a:schemeClr>
                </a:solidFill>
                <a:latin typeface="Arial Rounded MT Bold" panose="020F0704030504030204" pitchFamily="34" charset="0"/>
              </a:rPr>
              <a:t>Movilización Social para la articulación de capacidades en el territorio</a:t>
            </a:r>
          </a:p>
        </p:txBody>
      </p:sp>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graphicFrame>
        <p:nvGraphicFramePr>
          <p:cNvPr id="8" name="Tabla 7"/>
          <p:cNvGraphicFramePr>
            <a:graphicFrameLocks noGrp="1"/>
          </p:cNvGraphicFramePr>
          <p:nvPr>
            <p:extLst>
              <p:ext uri="{D42A27DB-BD31-4B8C-83A1-F6EECF244321}">
                <p14:modId xmlns:p14="http://schemas.microsoft.com/office/powerpoint/2010/main" val="1729468762"/>
              </p:ext>
            </p:extLst>
          </p:nvPr>
        </p:nvGraphicFramePr>
        <p:xfrm>
          <a:off x="1389178" y="1057792"/>
          <a:ext cx="9027810" cy="5806459"/>
        </p:xfrm>
        <a:graphic>
          <a:graphicData uri="http://schemas.openxmlformats.org/drawingml/2006/table">
            <a:tbl>
              <a:tblPr firstRow="1" firstCol="1" bandRow="1"/>
              <a:tblGrid>
                <a:gridCol w="2207598">
                  <a:extLst>
                    <a:ext uri="{9D8B030D-6E8A-4147-A177-3AD203B41FA5}">
                      <a16:colId xmlns:a16="http://schemas.microsoft.com/office/drawing/2014/main" val="251023087"/>
                    </a:ext>
                  </a:extLst>
                </a:gridCol>
                <a:gridCol w="6820212">
                  <a:extLst>
                    <a:ext uri="{9D8B030D-6E8A-4147-A177-3AD203B41FA5}">
                      <a16:colId xmlns:a16="http://schemas.microsoft.com/office/drawing/2014/main" val="249037093"/>
                    </a:ext>
                  </a:extLst>
                </a:gridCol>
              </a:tblGrid>
              <a:tr h="124178">
                <a:tc>
                  <a:txBody>
                    <a:bodyPr/>
                    <a:lstStyle/>
                    <a:p>
                      <a:pPr>
                        <a:lnSpc>
                          <a:spcPct val="115000"/>
                        </a:lnSpc>
                        <a:spcAft>
                          <a:spcPts val="0"/>
                        </a:spcAft>
                      </a:pPr>
                      <a:r>
                        <a:rPr lang="es-CO" sz="10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050" dirty="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GCV - 26)</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5440287"/>
                  </a:ext>
                </a:extLst>
              </a:tr>
              <a:tr h="124178">
                <a:tc>
                  <a:txBody>
                    <a:bodyPr/>
                    <a:lstStyle/>
                    <a:p>
                      <a:pPr>
                        <a:lnSpc>
                          <a:spcPct val="115000"/>
                        </a:lnSpc>
                        <a:spcAft>
                          <a:spcPts val="0"/>
                        </a:spcAft>
                      </a:pPr>
                      <a:r>
                        <a:rPr lang="es-CO" sz="10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050" dirty="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Planeación</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7774379"/>
                  </a:ext>
                </a:extLst>
              </a:tr>
              <a:tr h="124178">
                <a:tc>
                  <a:txBody>
                    <a:bodyPr/>
                    <a:lstStyle/>
                    <a:p>
                      <a:pPr>
                        <a:lnSpc>
                          <a:spcPct val="115000"/>
                        </a:lnSpc>
                        <a:spcAft>
                          <a:spcPts val="0"/>
                        </a:spcAft>
                      </a:pPr>
                      <a:r>
                        <a:rPr lang="es-CO" sz="10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050" dirty="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Gestión del Contexto y visibilidad nacional e internacional</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9484086"/>
                  </a:ext>
                </a:extLst>
              </a:tr>
              <a:tr h="124178">
                <a:tc>
                  <a:txBody>
                    <a:bodyPr/>
                    <a:lstStyle/>
                    <a:p>
                      <a:pPr>
                        <a:lnSpc>
                          <a:spcPct val="115000"/>
                        </a:lnSpc>
                        <a:spcAft>
                          <a:spcPts val="0"/>
                        </a:spcAft>
                      </a:pPr>
                      <a:r>
                        <a:rPr lang="es-CO" sz="10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050" dirty="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Francisco Uribe</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71440596"/>
                  </a:ext>
                </a:extLst>
              </a:tr>
              <a:tr h="248357">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al desarrollo sostenible, la competitividad y la movilización social</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2809666"/>
                  </a:ext>
                </a:extLst>
              </a:tr>
              <a:tr h="124178">
                <a:tc rowSpan="3">
                  <a:txBody>
                    <a:bodyPr/>
                    <a:lstStyle/>
                    <a:p>
                      <a:pPr>
                        <a:lnSpc>
                          <a:spcPct val="115000"/>
                        </a:lnSpc>
                        <a:spcAft>
                          <a:spcPts val="0"/>
                        </a:spcAft>
                      </a:pPr>
                      <a:r>
                        <a:rPr lang="es-CO" sz="10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0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050" dirty="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Estratégico - Direccionamiento Institucional</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3090709"/>
                  </a:ext>
                </a:extLst>
              </a:tr>
              <a:tr h="124178">
                <a:tc vMerge="1">
                  <a:txBody>
                    <a:bodyPr/>
                    <a:lstStyle/>
                    <a:p>
                      <a:endParaRPr lang="es-CO"/>
                    </a:p>
                  </a:txBody>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Misionales - Investigación e Innovación</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7562850"/>
                  </a:ext>
                </a:extLst>
              </a:tr>
              <a:tr h="124178">
                <a:tc vMerge="1">
                  <a:txBody>
                    <a:bodyPr/>
                    <a:lstStyle/>
                    <a:p>
                      <a:endParaRPr lang="es-CO"/>
                    </a:p>
                  </a:txBody>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Misionales - Extensión y proyección social</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8880175"/>
                  </a:ext>
                </a:extLst>
              </a:tr>
              <a:tr h="124178">
                <a:tc rowSpan="4">
                  <a:txBody>
                    <a:bodyPr/>
                    <a:lstStyle/>
                    <a:p>
                      <a:pPr>
                        <a:lnSpc>
                          <a:spcPct val="115000"/>
                        </a:lnSpc>
                        <a:spcAft>
                          <a:spcPts val="0"/>
                        </a:spcAft>
                      </a:pPr>
                      <a:r>
                        <a:rPr lang="es-CO" sz="10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050" dirty="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Procesos académicos</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5165759"/>
                  </a:ext>
                </a:extLst>
              </a:tr>
              <a:tr h="124178">
                <a:tc vMerge="1">
                  <a:txBody>
                    <a:bodyPr/>
                    <a:lstStyle/>
                    <a:p>
                      <a:endParaRPr lang="es-CO"/>
                    </a:p>
                  </a:txBody>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5. Visibilidad  nacional e internacional</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52340525"/>
                  </a:ext>
                </a:extLst>
              </a:tr>
              <a:tr h="124178">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7. Pertinencia e impacto social</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27983952"/>
                  </a:ext>
                </a:extLst>
              </a:tr>
              <a:tr h="124178">
                <a:tc vMerge="1">
                  <a:txBody>
                    <a:bodyPr/>
                    <a:lstStyle/>
                    <a:p>
                      <a:endParaRPr lang="es-CO"/>
                    </a:p>
                  </a:txBody>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11. Recursos de apoyo académico e infraestructura física</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73193751"/>
                  </a:ext>
                </a:extLst>
              </a:tr>
              <a:tr h="240075">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7. Vinculación con el entorno</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80604866"/>
                  </a:ext>
                </a:extLst>
              </a:tr>
              <a:tr h="869250">
                <a:tc>
                  <a:txBody>
                    <a:bodyPr/>
                    <a:lstStyle/>
                    <a:p>
                      <a:pPr>
                        <a:lnSpc>
                          <a:spcPct val="115000"/>
                        </a:lnSpc>
                        <a:spcAft>
                          <a:spcPts val="0"/>
                        </a:spcAft>
                      </a:pPr>
                      <a:r>
                        <a:rPr lang="es-CO" sz="10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050" dirty="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dirty="0">
                          <a:effectLst/>
                          <a:latin typeface="Arial Narrow" panose="020B0606020202030204" pitchFamily="34" charset="0"/>
                          <a:ea typeface="Times New Roman" panose="02020603050405020304" pitchFamily="18" charset="0"/>
                          <a:cs typeface="Calibri" panose="020F0502020204030204" pitchFamily="34" charset="0"/>
                        </a:rPr>
                        <a:t>SUEJE, Oficina de planeación, Rectoría, CRIE, Comunicaciones, CIDT, Vicerrectorías de Investigaciones, Administrativa, Responsabilidad Social, Jurídica y programas académicos medicina, pediatría social, ciencias de la recreación y deporte, Autoeducación, pedagogía infantil, licenciatura en música, licenciatura en bilingüismo, administración medio ambiente, entre otros</a:t>
                      </a:r>
                      <a:endParaRPr lang="es-CO" sz="1050" dirty="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587531"/>
                  </a:ext>
                </a:extLst>
              </a:tr>
              <a:tr h="496714">
                <a:tc>
                  <a:txBody>
                    <a:bodyPr/>
                    <a:lstStyle/>
                    <a:p>
                      <a:pPr>
                        <a:lnSpc>
                          <a:spcPct val="115000"/>
                        </a:lnSpc>
                        <a:spcAft>
                          <a:spcPts val="0"/>
                        </a:spcAft>
                      </a:pPr>
                      <a:r>
                        <a:rPr lang="es-CO" sz="10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050" dirty="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dirty="0">
                          <a:effectLst/>
                          <a:latin typeface="Arial Narrow" panose="020B0606020202030204" pitchFamily="34" charset="0"/>
                          <a:ea typeface="Times New Roman" panose="02020603050405020304" pitchFamily="18" charset="0"/>
                          <a:cs typeface="Calibri" panose="020F0502020204030204" pitchFamily="34" charset="0"/>
                        </a:rPr>
                        <a:t>18 instituciones de educación superior , Red Risaralda Universitaria-RUN, Gremios, Fundaciones, instituciones de los sectores ambientales, juveniles, comunales, empresariales, emprendedores, entre otros.</a:t>
                      </a:r>
                      <a:endParaRPr lang="es-CO" sz="1050" dirty="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00624845"/>
                  </a:ext>
                </a:extLst>
              </a:tr>
              <a:tr h="372535">
                <a:tc rowSpan="3">
                  <a:txBody>
                    <a:bodyPr/>
                    <a:lstStyle/>
                    <a:p>
                      <a:pPr>
                        <a:lnSpc>
                          <a:spcPct val="115000"/>
                        </a:lnSpc>
                        <a:spcAft>
                          <a:spcPts val="0"/>
                        </a:spcAft>
                      </a:pPr>
                      <a:r>
                        <a:rPr lang="es-CO" sz="10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050" dirty="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Consolidación de la investigación institucional con impacto en la sociedad y reconocimiento nacional e internacional a través de la generación de conocimiento y la creación artística</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2488740"/>
                  </a:ext>
                </a:extLst>
              </a:tr>
              <a:tr h="124178">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Articulación interna para la gestión del contexto</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0236742"/>
                  </a:ext>
                </a:extLst>
              </a:tr>
              <a:tr h="248357">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Procesos asociados al desarrollo sostenible, la competitividad y la movilización social</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077940"/>
                  </a:ext>
                </a:extLst>
              </a:tr>
              <a:tr h="248357">
                <a:tc rowSpan="4">
                  <a:txBody>
                    <a:bodyPr/>
                    <a:lstStyle/>
                    <a:p>
                      <a:pPr>
                        <a:lnSpc>
                          <a:spcPct val="115000"/>
                        </a:lnSpc>
                        <a:spcAft>
                          <a:spcPts val="0"/>
                        </a:spcAft>
                      </a:pPr>
                      <a:r>
                        <a:rPr lang="es-CO" sz="10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050" dirty="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1. Poner fin a la pobreza en todas sus formas en todo el mundo</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78196495"/>
                  </a:ext>
                </a:extLst>
              </a:tr>
              <a:tr h="248357">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3. Garantizar una vida sana y promover el bienestar para todos en todas las edades</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6267040"/>
                  </a:ext>
                </a:extLst>
              </a:tr>
              <a:tr h="372535">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4. Garantizar una educación inclusiva, equitativa y de calidad y promover oportunidades de aprendizaje durante toda la vida para todos</a:t>
                      </a:r>
                      <a:endParaRPr lang="es-CO" sz="105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75182015"/>
                  </a:ext>
                </a:extLst>
              </a:tr>
              <a:tr h="248357">
                <a:tc vMerge="1">
                  <a:txBody>
                    <a:bodyPr/>
                    <a:lstStyle/>
                    <a:p>
                      <a:endParaRPr lang="es-CO"/>
                    </a:p>
                  </a:txBody>
                  <a:tcPr/>
                </a:tc>
                <a:tc>
                  <a:txBody>
                    <a:bodyPr/>
                    <a:lstStyle/>
                    <a:p>
                      <a:pPr>
                        <a:lnSpc>
                          <a:spcPct val="115000"/>
                        </a:lnSpc>
                        <a:spcAft>
                          <a:spcPts val="0"/>
                        </a:spcAft>
                      </a:pPr>
                      <a:r>
                        <a:rPr lang="es-CO" sz="1000" dirty="0">
                          <a:effectLst/>
                          <a:latin typeface="Arial Narrow" panose="020B0606020202030204" pitchFamily="34" charset="0"/>
                          <a:ea typeface="Times New Roman" panose="02020603050405020304" pitchFamily="18" charset="0"/>
                          <a:cs typeface="Calibri" panose="020F0502020204030204" pitchFamily="34" charset="0"/>
                        </a:rPr>
                        <a:t>13. Adoptar medidas urgentes para combatir el cambio climático y sus efectos</a:t>
                      </a:r>
                      <a:endParaRPr lang="es-CO" sz="1050" dirty="0">
                        <a:effectLst/>
                        <a:latin typeface="Times New Roman" panose="02020603050405020304" pitchFamily="18" charset="0"/>
                        <a:ea typeface="SimSun" panose="02010600030101010101" pitchFamily="2" charset="-122"/>
                      </a:endParaRPr>
                    </a:p>
                  </a:txBody>
                  <a:tcPr marL="27590" marR="27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230478"/>
                  </a:ext>
                </a:extLst>
              </a:tr>
            </a:tbl>
          </a:graphicData>
        </a:graphic>
      </p:graphicFrame>
    </p:spTree>
    <p:extLst>
      <p:ext uri="{BB962C8B-B14F-4D97-AF65-F5344CB8AC3E}">
        <p14:creationId xmlns:p14="http://schemas.microsoft.com/office/powerpoint/2010/main" val="366591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97741" y="369748"/>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Identificación del problema, necesidad u oportunidad </a:t>
            </a:r>
          </a:p>
        </p:txBody>
      </p:sp>
      <p:sp>
        <p:nvSpPr>
          <p:cNvPr id="2" name="Rectángulo 1"/>
          <p:cNvSpPr/>
          <p:nvPr/>
        </p:nvSpPr>
        <p:spPr>
          <a:xfrm>
            <a:off x="771957" y="1295891"/>
            <a:ext cx="10971808" cy="1477328"/>
          </a:xfrm>
          <a:prstGeom prst="rect">
            <a:avLst/>
          </a:prstGeom>
        </p:spPr>
        <p:txBody>
          <a:bodyPr wrap="square">
            <a:spAutoFit/>
          </a:bodyPr>
          <a:lstStyle/>
          <a:p>
            <a:pPr algn="just"/>
            <a:r>
              <a:rPr lang="es-CO" sz="1000" dirty="0">
                <a:latin typeface="Arial Narrow" panose="020B0606020202030204" pitchFamily="34" charset="0"/>
              </a:rPr>
              <a:t>El Departamento de Risaralda se ha ubicado en los primeros puestos de desempleo a nivel nacional. A lo cual se suman problemas sociales, como las altas tasas de pobreza, violencia, homicidios, prostitución, migración, drogadicción y abuso a la primera infancia. Gran parte de estos fenómenos podrían ser explicados por la baja efectividad de las políticas públicas, por las relaciones ineficientes entre todos los actores y por la carencia de una agenda de desarrollo que de manera sostenible asegure bienestar a los ciudadanos y que maximice el potencial humano de nuestra región.</a:t>
            </a:r>
          </a:p>
          <a:p>
            <a:pPr algn="just"/>
            <a:endParaRPr lang="es-CO" sz="1000" dirty="0">
              <a:latin typeface="Arial Narrow" panose="020B0606020202030204" pitchFamily="34" charset="0"/>
            </a:endParaRPr>
          </a:p>
          <a:p>
            <a:pPr algn="just"/>
            <a:r>
              <a:rPr lang="es-CO" sz="1000" dirty="0">
                <a:latin typeface="Arial Narrow" panose="020B0606020202030204" pitchFamily="34" charset="0"/>
              </a:rPr>
              <a:t>La Educación, la Investigación, la Ciencia, la Tecnología y la Innovación son considerados aspectos claves del desarrollo de los territorios, en el marco de la emergente economía y sociedad del conocimiento y como factores diferenciadores para lograr competitividad en los actuales mercados. En esta nueva tendencia global, el ser humano y su conocimiento es la prioridad del desarrollo. Es por ésta razón se identificó la oportunidad de innovar desde otros enfoques en la forma como se gestiona el desarrollo en la región y en el país y de esta manera plantearon la Movilización Social como un proceso a 20 años sobre la base del aprendizaje social como fundamento del cambio y el incremento de la cooperación entre actores, como una forma sostenible de lograr romper los círculos viciosos que mantienen a nuestra región en un atraso, lo cual no se compadece con los recursos y capacidades disponibles.</a:t>
            </a:r>
          </a:p>
          <a:p>
            <a:pPr algn="just"/>
            <a:r>
              <a:rPr lang="es-CO" sz="1000" dirty="0">
                <a:latin typeface="Arial Narrow" panose="020B0606020202030204" pitchFamily="34" charset="0"/>
              </a:rPr>
              <a:t>	</a:t>
            </a:r>
          </a:p>
        </p:txBody>
      </p:sp>
      <p:sp>
        <p:nvSpPr>
          <p:cNvPr id="9" name="Rectángulo 8"/>
          <p:cNvSpPr/>
          <p:nvPr/>
        </p:nvSpPr>
        <p:spPr>
          <a:xfrm rot="16200000">
            <a:off x="-995918" y="3495878"/>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26. </a:t>
            </a:r>
            <a:r>
              <a:rPr lang="es-CO" sz="800" dirty="0">
                <a:solidFill>
                  <a:schemeClr val="bg1">
                    <a:lumMod val="50000"/>
                  </a:schemeClr>
                </a:solidFill>
                <a:latin typeface="Arial Rounded MT Bold" panose="020F0704030504030204" pitchFamily="34" charset="0"/>
              </a:rPr>
              <a:t>Movilización Social para la articulación de capacidades en el territorio</a:t>
            </a:r>
          </a:p>
        </p:txBody>
      </p:sp>
      <p:graphicFrame>
        <p:nvGraphicFramePr>
          <p:cNvPr id="4" name="Tabla 3"/>
          <p:cNvGraphicFramePr>
            <a:graphicFrameLocks noGrp="1"/>
          </p:cNvGraphicFramePr>
          <p:nvPr>
            <p:extLst>
              <p:ext uri="{D42A27DB-BD31-4B8C-83A1-F6EECF244321}">
                <p14:modId xmlns:p14="http://schemas.microsoft.com/office/powerpoint/2010/main" val="1387134526"/>
              </p:ext>
            </p:extLst>
          </p:nvPr>
        </p:nvGraphicFramePr>
        <p:xfrm>
          <a:off x="1174883" y="2764616"/>
          <a:ext cx="9681859" cy="3828557"/>
        </p:xfrm>
        <a:graphic>
          <a:graphicData uri="http://schemas.openxmlformats.org/drawingml/2006/table">
            <a:tbl>
              <a:tblPr firstRow="1" firstCol="1" bandRow="1"/>
              <a:tblGrid>
                <a:gridCol w="2348753">
                  <a:extLst>
                    <a:ext uri="{9D8B030D-6E8A-4147-A177-3AD203B41FA5}">
                      <a16:colId xmlns:a16="http://schemas.microsoft.com/office/drawing/2014/main" val="1269432879"/>
                    </a:ext>
                  </a:extLst>
                </a:gridCol>
                <a:gridCol w="3962400">
                  <a:extLst>
                    <a:ext uri="{9D8B030D-6E8A-4147-A177-3AD203B41FA5}">
                      <a16:colId xmlns:a16="http://schemas.microsoft.com/office/drawing/2014/main" val="3905854226"/>
                    </a:ext>
                  </a:extLst>
                </a:gridCol>
                <a:gridCol w="3370706">
                  <a:extLst>
                    <a:ext uri="{9D8B030D-6E8A-4147-A177-3AD203B41FA5}">
                      <a16:colId xmlns:a16="http://schemas.microsoft.com/office/drawing/2014/main" val="3065616105"/>
                    </a:ext>
                  </a:extLst>
                </a:gridCol>
              </a:tblGrid>
              <a:tr h="179358">
                <a:tc>
                  <a:txBody>
                    <a:bodyPr/>
                    <a:lstStyle/>
                    <a:p>
                      <a:pPr algn="ctr">
                        <a:lnSpc>
                          <a:spcPct val="115000"/>
                        </a:lnSpc>
                        <a:spcAft>
                          <a:spcPts val="0"/>
                        </a:spcAft>
                      </a:pPr>
                      <a:r>
                        <a:rPr lang="es-CO" sz="9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1000" dirty="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100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9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1000" dirty="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extLst>
                  <a:ext uri="{0D108BD9-81ED-4DB2-BD59-A6C34878D82A}">
                    <a16:rowId xmlns:a16="http://schemas.microsoft.com/office/drawing/2014/main" val="725194590"/>
                  </a:ext>
                </a:extLst>
              </a:tr>
              <a:tr h="333715">
                <a:tc rowSpan="9">
                  <a:txBody>
                    <a:bodyPr/>
                    <a:lstStyle/>
                    <a:p>
                      <a:pPr algn="ctr">
                        <a:lnSpc>
                          <a:spcPct val="115000"/>
                        </a:lnSpc>
                        <a:spcAft>
                          <a:spcPts val="0"/>
                        </a:spcAft>
                      </a:pPr>
                      <a:r>
                        <a:rPr lang="es-ES" sz="900" dirty="0" smtClean="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Baja efectividad en la gestión pública y en  la generación de alianzas estratégicas, que garanticen una efectiva  incidencia en Políticas Publicas y Proyectos Estructurales de alto impacto, que  consoliden una sociedad y economía basadas en el conocimiento.</a:t>
                      </a:r>
                      <a:r>
                        <a:rPr lang="es-CO" sz="9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 </a:t>
                      </a:r>
                      <a:endParaRPr lang="es-CO" sz="1000" dirty="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Débil articulación de las instituciones de educación superior para la incidencia en los índices de cobertura y calidad en la región.</a:t>
                      </a:r>
                      <a:endParaRPr lang="es-CO" sz="1000" dirty="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Debilidad en el direccionamiento estratégico para la articulación de  las IES</a:t>
                      </a:r>
                      <a:endParaRPr lang="es-CO" sz="1000" dirty="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2472306"/>
                  </a:ext>
                </a:extLst>
              </a:tr>
              <a:tr h="0">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Bajos niveles de participación de la población estudiantil y algunos docentes, sobre las posibilidades de incidir en las Políticas Públicas y en la formulación de proyectos estructurales de alto impacto social.</a:t>
                      </a:r>
                      <a:endParaRPr lang="es-CO" sz="100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Pocos ejercicios de difusión del proceso en los diferentes canales de comunicación.</a:t>
                      </a:r>
                      <a:endParaRPr lang="es-CO" sz="100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4065476"/>
                  </a:ext>
                </a:extLst>
              </a:tr>
              <a:tr h="0">
                <a:tc vMerge="1">
                  <a:txBody>
                    <a:bodyPr/>
                    <a:lstStyle/>
                    <a:p>
                      <a:endParaRPr lang="es-CO"/>
                    </a:p>
                  </a:txBody>
                  <a:tcPr/>
                </a:tc>
                <a:tc>
                  <a:txBody>
                    <a:bodyPr/>
                    <a:lstStyle/>
                    <a:p>
                      <a:pPr>
                        <a:lnSpc>
                          <a:spcPct val="115000"/>
                        </a:lnSpc>
                        <a:spcAft>
                          <a:spcPts val="0"/>
                        </a:spcAft>
                      </a:pP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Relaciones ineficientes entre todos los actores  del Departamento de Risaralda en articulación con la academia, para la generación de proyectos estructurales de alto impacto y Políticas Públicas.</a:t>
                      </a:r>
                      <a:endParaRPr lang="es-CO" sz="1000" dirty="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3.1 Débil articulación de los aliados para el seguimiento y acompañamiento a las Políticas Públicas y proyectos estructurales de alto impacto priorizados por Sociedad en Movimiento </a:t>
                      </a:r>
                      <a:endParaRPr lang="es-CO" sz="100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96169945"/>
                  </a:ext>
                </a:extLst>
              </a:tr>
              <a:tr h="450026">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Desarticulación de los actores que aportan a la transformación productiva del territorio desde la investigación, innovación y el desarrollo tecnológico.</a:t>
                      </a:r>
                      <a:endParaRPr lang="es-CO" sz="100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4.1 Pocas alianzas para la gestión de proyectos para la Red de Nodos de Innovación Ciencia y Tecnología RNICT.</a:t>
                      </a:r>
                      <a:endParaRPr lang="es-CO" sz="100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6023161"/>
                  </a:ext>
                </a:extLst>
              </a:tr>
              <a:tr h="179358">
                <a:tc vMerge="1">
                  <a:txBody>
                    <a:bodyPr/>
                    <a:lstStyle/>
                    <a:p>
                      <a:endParaRPr lang="es-CO"/>
                    </a:p>
                  </a:txBody>
                  <a:tcPr/>
                </a:tc>
                <a:tc>
                  <a:txBody>
                    <a:bodyPr/>
                    <a:lstStyle/>
                    <a:p>
                      <a:pPr algn="ctr">
                        <a:lnSpc>
                          <a:spcPct val="115000"/>
                        </a:lnSpc>
                        <a:spcAft>
                          <a:spcPts val="0"/>
                        </a:spcAft>
                      </a:pPr>
                      <a:r>
                        <a:rPr lang="es-CO" sz="9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1000" dirty="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9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1000" dirty="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extLst>
                  <a:ext uri="{0D108BD9-81ED-4DB2-BD59-A6C34878D82A}">
                    <a16:rowId xmlns:a16="http://schemas.microsoft.com/office/drawing/2014/main" val="889924405"/>
                  </a:ext>
                </a:extLst>
              </a:tr>
              <a:tr h="300017">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Bajos niveles de cobertura, acceso, permanencia y calidad en la Educación Superior.</a:t>
                      </a:r>
                      <a:endParaRPr lang="es-CO" sz="100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Resultados negativos en los indicadores de educación superior en la región.</a:t>
                      </a:r>
                      <a:endParaRPr lang="es-CO" sz="100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1757230"/>
                  </a:ext>
                </a:extLst>
              </a:tr>
              <a:tr h="0">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Políticas públicas y proyectos estructurales desarticulados de la academia, con niveles bajos de impacto en la sociedad y el contexto regional.</a:t>
                      </a:r>
                      <a:endParaRPr lang="es-CO" sz="100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Baja participación ciudadana para la inclusión social, con documentos de Política Pública y proyectos descontextualizados en la región.</a:t>
                      </a:r>
                      <a:endParaRPr lang="es-CO" sz="100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4850738"/>
                  </a:ext>
                </a:extLst>
              </a:tr>
              <a:tr h="508725">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Profesionales, con baja compresión de los indicadores sociales en los habitantes del Departamento, así como sus aportes profesionales para incidir en los índices de desarrollo humano, PIB, la competitividad, el desarrollo económico, entre otros.</a:t>
                      </a:r>
                      <a:endParaRPr lang="es-CO" sz="100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3.1 Bajos resultados en los  índices de desarrollo humano, PIB, la competitividad, el desarrollo económico, entre otros</a:t>
                      </a:r>
                      <a:endParaRPr lang="es-CO" sz="100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1400328"/>
                  </a:ext>
                </a:extLst>
              </a:tr>
              <a:tr h="600035">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Debilidad en la optimización de recursos humanos y financieros, para  la formulación de proyectos y propuestas  de Innovación, Ciencia y Tecnología para la generación de capacidades del conocimiento en la región.</a:t>
                      </a:r>
                      <a:endParaRPr lang="es-CO" sz="100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4.1 Bajos niveles de desarrollo social, económico, regional, del sector productivo, empresarial, industrial y de la innovación tecnológica,</a:t>
                      </a:r>
                      <a:endParaRPr lang="es-CO" sz="1000" dirty="0">
                        <a:effectLst/>
                        <a:latin typeface="Times New Roman" panose="02020603050405020304" pitchFamily="18" charset="0"/>
                        <a:ea typeface="SimSun" panose="02010600030101010101" pitchFamily="2" charset="-122"/>
                      </a:endParaRPr>
                    </a:p>
                  </a:txBody>
                  <a:tcPr marL="38046" marR="38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7207369"/>
                  </a:ext>
                </a:extLst>
              </a:tr>
            </a:tbl>
          </a:graphicData>
        </a:graphic>
      </p:graphicFrame>
    </p:spTree>
    <p:extLst>
      <p:ext uri="{BB962C8B-B14F-4D97-AF65-F5344CB8AC3E}">
        <p14:creationId xmlns:p14="http://schemas.microsoft.com/office/powerpoint/2010/main" val="1479525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 name="Conector recto 29"/>
          <p:cNvCxnSpPr/>
          <p:nvPr/>
        </p:nvCxnSpPr>
        <p:spPr>
          <a:xfrm>
            <a:off x="6634444" y="3981308"/>
            <a:ext cx="2538303" cy="0"/>
          </a:xfrm>
          <a:prstGeom prst="line">
            <a:avLst/>
          </a:prstGeom>
          <a:ln w="28575">
            <a:solidFill>
              <a:srgbClr val="00421E"/>
            </a:solidFill>
          </a:ln>
        </p:spPr>
        <p:style>
          <a:lnRef idx="1">
            <a:schemeClr val="accent1"/>
          </a:lnRef>
          <a:fillRef idx="0">
            <a:schemeClr val="accent1"/>
          </a:fillRef>
          <a:effectRef idx="0">
            <a:schemeClr val="accent1"/>
          </a:effectRef>
          <a:fontRef idx="minor">
            <a:schemeClr val="tx1"/>
          </a:fontRef>
        </p:style>
      </p:cxnSp>
      <p:cxnSp>
        <p:nvCxnSpPr>
          <p:cNvPr id="29" name="Conector recto 28"/>
          <p:cNvCxnSpPr/>
          <p:nvPr/>
        </p:nvCxnSpPr>
        <p:spPr>
          <a:xfrm>
            <a:off x="6634444" y="3189000"/>
            <a:ext cx="2538303" cy="0"/>
          </a:xfrm>
          <a:prstGeom prst="line">
            <a:avLst/>
          </a:prstGeom>
          <a:ln w="28575">
            <a:solidFill>
              <a:srgbClr val="00421E"/>
            </a:solidFill>
          </a:ln>
        </p:spPr>
        <p:style>
          <a:lnRef idx="1">
            <a:schemeClr val="accent1"/>
          </a:lnRef>
          <a:fillRef idx="0">
            <a:schemeClr val="accent1"/>
          </a:fillRef>
          <a:effectRef idx="0">
            <a:schemeClr val="accent1"/>
          </a:effectRef>
          <a:fontRef idx="minor">
            <a:schemeClr val="tx1"/>
          </a:fontRef>
        </p:style>
      </p:cxnSp>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629883" y="5653388"/>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277035" y="136666"/>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Descripción del proyecto</a:t>
            </a:r>
          </a:p>
        </p:txBody>
      </p:sp>
      <p:cxnSp>
        <p:nvCxnSpPr>
          <p:cNvPr id="9" name="Conector recto 8"/>
          <p:cNvCxnSpPr/>
          <p:nvPr/>
        </p:nvCxnSpPr>
        <p:spPr>
          <a:xfrm>
            <a:off x="6625385" y="2243094"/>
            <a:ext cx="2538303" cy="0"/>
          </a:xfrm>
          <a:prstGeom prst="line">
            <a:avLst/>
          </a:prstGeom>
          <a:ln w="28575">
            <a:solidFill>
              <a:srgbClr val="00421E"/>
            </a:solidFill>
          </a:ln>
        </p:spPr>
        <p:style>
          <a:lnRef idx="1">
            <a:schemeClr val="accent1"/>
          </a:lnRef>
          <a:fillRef idx="0">
            <a:schemeClr val="accent1"/>
          </a:fillRef>
          <a:effectRef idx="0">
            <a:schemeClr val="accent1"/>
          </a:effectRef>
          <a:fontRef idx="minor">
            <a:schemeClr val="tx1"/>
          </a:fontRef>
        </p:style>
      </p:cxnSp>
      <p:grpSp>
        <p:nvGrpSpPr>
          <p:cNvPr id="10" name="Grupo 9"/>
          <p:cNvGrpSpPr/>
          <p:nvPr/>
        </p:nvGrpSpPr>
        <p:grpSpPr>
          <a:xfrm>
            <a:off x="6905043" y="1714707"/>
            <a:ext cx="4692009" cy="1092631"/>
            <a:chOff x="481236" y="1624130"/>
            <a:chExt cx="4001276" cy="666178"/>
          </a:xfrm>
        </p:grpSpPr>
        <p:sp>
          <p:nvSpPr>
            <p:cNvPr id="11" name="Rectángulo redondeado 10"/>
            <p:cNvSpPr/>
            <p:nvPr/>
          </p:nvSpPr>
          <p:spPr>
            <a:xfrm>
              <a:off x="481236" y="1624130"/>
              <a:ext cx="4001276" cy="666178"/>
            </a:xfrm>
            <a:prstGeom prst="roundRect">
              <a:avLst>
                <a:gd name="adj" fmla="val 10000"/>
              </a:avLst>
            </a:prstGeom>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CuadroTexto 11"/>
            <p:cNvSpPr txBox="1"/>
            <p:nvPr/>
          </p:nvSpPr>
          <p:spPr>
            <a:xfrm>
              <a:off x="500748" y="1643642"/>
              <a:ext cx="3962252" cy="627154"/>
            </a:xfrm>
            <a:prstGeom prst="rect">
              <a:avLst/>
            </a:prstGeom>
            <a:solidFill>
              <a:schemeClr val="bg1"/>
            </a:solidFill>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spcAft>
                  <a:spcPts val="0"/>
                </a:spcAft>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a:latin typeface="Arial Narrow" panose="020B0606020202030204" pitchFamily="34" charset="0"/>
                  <a:ea typeface="Times New Roman" panose="02020603050405020304" pitchFamily="18" charset="0"/>
                  <a:cs typeface="Calibri" panose="020F0502020204030204" pitchFamily="34" charset="0"/>
                </a:rPr>
                <a:t>SUEJE, Oficina de planeación, Rectoría, CRIE, Comunicaciones, CIDT, Vicerrectorías de Investigaciones, Administrativa, Responsabilidad Social, Jurídica y programas académicos medicina, pediatría social, ciencias de la recreación y deporte, Autoeducación, pedagogía infantil, licenciatura en música, licenciatura en bilingüismo, administración medio ambiente, entre otros</a:t>
              </a:r>
              <a:endParaRPr lang="es-CO" sz="1200" dirty="0">
                <a:latin typeface="Times New Roman" panose="02020603050405020304" pitchFamily="18" charset="0"/>
                <a:ea typeface="SimSun" panose="02010600030101010101" pitchFamily="2" charset="-122"/>
              </a:endParaRPr>
            </a:p>
          </p:txBody>
        </p:sp>
      </p:grpSp>
      <p:grpSp>
        <p:nvGrpSpPr>
          <p:cNvPr id="13" name="Grupo 12"/>
          <p:cNvGrpSpPr/>
          <p:nvPr/>
        </p:nvGrpSpPr>
        <p:grpSpPr>
          <a:xfrm>
            <a:off x="6905043" y="2952831"/>
            <a:ext cx="4741528" cy="602375"/>
            <a:chOff x="472275" y="2459414"/>
            <a:chExt cx="4022445" cy="516696"/>
          </a:xfrm>
          <a:solidFill>
            <a:schemeClr val="bg1"/>
          </a:solidFill>
        </p:grpSpPr>
        <p:sp>
          <p:nvSpPr>
            <p:cNvPr id="14" name="Rectángulo redondeado 13"/>
            <p:cNvSpPr/>
            <p:nvPr/>
          </p:nvSpPr>
          <p:spPr>
            <a:xfrm>
              <a:off x="472275" y="2459414"/>
              <a:ext cx="4022445" cy="516696"/>
            </a:xfrm>
            <a:prstGeom prst="roundRect">
              <a:avLst>
                <a:gd name="adj" fmla="val 10000"/>
              </a:avLst>
            </a:prstGeom>
            <a:grpFill/>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5" name="CuadroTexto 14"/>
            <p:cNvSpPr txBox="1"/>
            <p:nvPr/>
          </p:nvSpPr>
          <p:spPr>
            <a:xfrm>
              <a:off x="487409" y="2474548"/>
              <a:ext cx="3992177" cy="486428"/>
            </a:xfrm>
            <a:prstGeom prst="rect">
              <a:avLst/>
            </a:prstGeom>
            <a:grpFill/>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spcAft>
                  <a:spcPts val="0"/>
                </a:spcAft>
              </a:pPr>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100" dirty="0">
                  <a:latin typeface="Arial Narrow" panose="020B0606020202030204" pitchFamily="34" charset="0"/>
                  <a:ea typeface="Times New Roman" panose="02020603050405020304" pitchFamily="18" charset="0"/>
                  <a:cs typeface="Calibri" panose="020F0502020204030204" pitchFamily="34" charset="0"/>
                </a:rPr>
                <a:t>instituciones de educación superior , Red Risaralda Universitaria-RUN, Gremios, Fundaciones, instituciones de los sectores ambientales, juveniles, comunales, empresariales, emprendedores, entre otros.</a:t>
              </a:r>
              <a:endParaRPr lang="es-CO" sz="1200" dirty="0">
                <a:latin typeface="Times New Roman" panose="02020603050405020304" pitchFamily="18" charset="0"/>
                <a:ea typeface="SimSun" panose="02010600030101010101" pitchFamily="2" charset="-122"/>
              </a:endParaRPr>
            </a:p>
            <a:p>
              <a:pPr lvl="0" algn="just" defTabSz="533400">
                <a:lnSpc>
                  <a:spcPct val="90000"/>
                </a:lnSpc>
                <a:spcBef>
                  <a:spcPct val="0"/>
                </a:spcBef>
                <a:spcAft>
                  <a:spcPct val="35000"/>
                </a:spcAft>
              </a:pPr>
              <a:endParaRPr lang="es-ES" sz="100" b="0" kern="1200" dirty="0">
                <a:solidFill>
                  <a:schemeClr val="tx2">
                    <a:lumMod val="50000"/>
                  </a:schemeClr>
                </a:solidFill>
                <a:latin typeface="+mn-lt"/>
                <a:cs typeface="Khmer UI" panose="020B0502040204020203" pitchFamily="34" charset="0"/>
              </a:endParaRPr>
            </a:p>
          </p:txBody>
        </p:sp>
      </p:grpSp>
      <p:grpSp>
        <p:nvGrpSpPr>
          <p:cNvPr id="17" name="Grupo 16"/>
          <p:cNvGrpSpPr/>
          <p:nvPr/>
        </p:nvGrpSpPr>
        <p:grpSpPr>
          <a:xfrm>
            <a:off x="6867237" y="3616266"/>
            <a:ext cx="5147003" cy="1003122"/>
            <a:chOff x="472275" y="3145215"/>
            <a:chExt cx="4036699" cy="626053"/>
          </a:xfrm>
          <a:solidFill>
            <a:schemeClr val="bg1"/>
          </a:solidFill>
        </p:grpSpPr>
        <p:sp>
          <p:nvSpPr>
            <p:cNvPr id="18" name="Rectángulo redondeado 17"/>
            <p:cNvSpPr/>
            <p:nvPr/>
          </p:nvSpPr>
          <p:spPr>
            <a:xfrm>
              <a:off x="472275" y="3145215"/>
              <a:ext cx="4036699" cy="626053"/>
            </a:xfrm>
            <a:prstGeom prst="roundRect">
              <a:avLst>
                <a:gd name="adj" fmla="val 10000"/>
              </a:avLst>
            </a:prstGeom>
            <a:grpFill/>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9" name="CuadroTexto 18"/>
            <p:cNvSpPr txBox="1"/>
            <p:nvPr/>
          </p:nvSpPr>
          <p:spPr>
            <a:xfrm>
              <a:off x="490611" y="3163551"/>
              <a:ext cx="4000027" cy="589381"/>
            </a:xfrm>
            <a:prstGeom prst="rect">
              <a:avLst/>
            </a:prstGeom>
            <a:grpFill/>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000" dirty="0">
                  <a:latin typeface="Arial Narrow" panose="020B0606020202030204" pitchFamily="34" charset="0"/>
                </a:rPr>
                <a:t>Comunidad Universitaria (Docentes, estudiantes, administrativos, egresados, </a:t>
              </a:r>
              <a:r>
                <a:rPr lang="es-CO" sz="1000" dirty="0" smtClean="0">
                  <a:latin typeface="Arial Narrow" panose="020B0606020202030204" pitchFamily="34" charset="0"/>
                </a:rPr>
                <a:t>jubilados). Ciudadanía </a:t>
              </a:r>
              <a:r>
                <a:rPr lang="es-CO" sz="1000" dirty="0">
                  <a:latin typeface="Arial Narrow" panose="020B0606020202030204" pitchFamily="34" charset="0"/>
                </a:rPr>
                <a:t>en general (niños y niñas, jóvenes, madres y padres de familia, adultos mayores, emprendedores e innovadores; docentes, estudiantes, trabajadores del sector educativo, organizaciones culturales y ambientales, gremios, empresarios, entes gubernamentales, partidos políticos, centrales obreras, ONG's, líderes comunitarios, religiosos, de opinión y medios de comunicación)	</a:t>
              </a:r>
              <a:r>
                <a:rPr lang="es-CO" sz="1000" dirty="0">
                  <a:latin typeface="Arial Narrow" panose="020B0606020202030204" pitchFamily="34" charset="0"/>
                  <a:ea typeface="Times New Roman" panose="02020603050405020304" pitchFamily="18" charset="0"/>
                  <a:cs typeface="Calibri" panose="020F0502020204030204" pitchFamily="34" charset="0"/>
                </a:rPr>
                <a:t>	</a:t>
              </a:r>
            </a:p>
          </p:txBody>
        </p:sp>
      </p:grpSp>
      <p:sp>
        <p:nvSpPr>
          <p:cNvPr id="20" name="Marco 19"/>
          <p:cNvSpPr/>
          <p:nvPr/>
        </p:nvSpPr>
        <p:spPr>
          <a:xfrm>
            <a:off x="6485342" y="1027752"/>
            <a:ext cx="2189240" cy="612273"/>
          </a:xfrm>
          <a:prstGeom prst="frame">
            <a:avLst/>
          </a:prstGeom>
          <a:solidFill>
            <a:srgbClr val="00421E"/>
          </a:solidFill>
          <a:ln>
            <a:solidFill>
              <a:srgbClr val="0042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pic>
        <p:nvPicPr>
          <p:cNvPr id="22" name="Imagen 2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807352" y="4680448"/>
            <a:ext cx="4476486" cy="671473"/>
          </a:xfrm>
          <a:prstGeom prst="rect">
            <a:avLst/>
          </a:prstGeom>
        </p:spPr>
      </p:pic>
      <p:sp>
        <p:nvSpPr>
          <p:cNvPr id="23" name="CuadroTexto 22"/>
          <p:cNvSpPr txBox="1"/>
          <p:nvPr/>
        </p:nvSpPr>
        <p:spPr>
          <a:xfrm>
            <a:off x="6427654" y="1001420"/>
            <a:ext cx="2304616" cy="6367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rgbClr val="00421E"/>
                </a:solidFill>
                <a:effectLst>
                  <a:outerShdw blurRad="38100" dist="38100" dir="2700000" algn="tl">
                    <a:srgbClr val="000000">
                      <a:alpha val="43137"/>
                    </a:srgbClr>
                  </a:outerShdw>
                </a:effectLst>
                <a:latin typeface="+mj-lt"/>
                <a:ea typeface="+mj-ea"/>
                <a:cs typeface="+mj-cs"/>
              </a:rPr>
              <a:t>Involucrados</a:t>
            </a:r>
          </a:p>
        </p:txBody>
      </p:sp>
      <p:sp>
        <p:nvSpPr>
          <p:cNvPr id="2" name="Rectángulo 1"/>
          <p:cNvSpPr/>
          <p:nvPr/>
        </p:nvSpPr>
        <p:spPr>
          <a:xfrm>
            <a:off x="784642" y="1052128"/>
            <a:ext cx="5159967" cy="4601260"/>
          </a:xfrm>
          <a:prstGeom prst="rect">
            <a:avLst/>
          </a:prstGeom>
        </p:spPr>
        <p:txBody>
          <a:bodyPr wrap="square">
            <a:spAutoFit/>
          </a:bodyPr>
          <a:lstStyle/>
          <a:p>
            <a:pPr algn="just"/>
            <a:r>
              <a:rPr lang="es-CO" sz="1100" dirty="0">
                <a:latin typeface="Arial Narrow" panose="020B0606020202030204" pitchFamily="34" charset="0"/>
              </a:rPr>
              <a:t>La movilización social es una propuesta de la Universidad Tecnológica de Pereira, que actualmente es respaldada por 18 Instituciones de Educación Superior de la región y más de 50 instituciones aliadas; para generar en el debate público políticas públicas, planes, programas y proyectos que favorezcan la educación, la ciencia, la tecnología y la innovación como aspectos relevantes y prioritarios en la agenda de desarrollo regional; a través  de acuerdos sociales que permitan crear las bases para una sociedad y economía basada en el conocimiento, con equidad, justicia, inclusión y responsabilidad social.</a:t>
            </a:r>
          </a:p>
          <a:p>
            <a:pPr algn="just"/>
            <a:r>
              <a:rPr lang="es-CO" sz="1100" dirty="0">
                <a:latin typeface="Arial Narrow" panose="020B0606020202030204" pitchFamily="34" charset="0"/>
              </a:rPr>
              <a:t> </a:t>
            </a:r>
          </a:p>
          <a:p>
            <a:pPr algn="just"/>
            <a:r>
              <a:rPr lang="es-CO" sz="1100" dirty="0">
                <a:latin typeface="Arial Narrow" panose="020B0606020202030204" pitchFamily="34" charset="0"/>
              </a:rPr>
              <a:t>El compromiso de la academia, incluyendo sus estudiantes, docentes y directivos quienes asumen una participación activa, con análisis, flexiones investigaciones y propuestas que, en respuesta a la profunda deuda social de los últimos 20 años en Risaralda, la cual se ha agudizado en términos de exclusión, desigualdad y marginalidad de más del 50% de la población, pone de presente la urgente discusión sobre el modelo de desarrollo. En este contexto se mueven los debates sobre el papel del conocimiento y los saberes, en la construcción de una nueva sociedad. Este proyecto, pretende generar acuerdos sociales y políticas públicas, planes, programas y proyectos que favorezcan la educación integral, la ciencia, la tecnología y la innovación como aspectos prioritarios en la agenda de desarrollo regional, para movilizar una sociedad y economía del conocimiento</a:t>
            </a:r>
            <a:r>
              <a:rPr lang="es-CO" sz="1100" dirty="0" smtClean="0">
                <a:latin typeface="Arial Narrow" panose="020B0606020202030204" pitchFamily="34" charset="0"/>
              </a:rPr>
              <a:t>.</a:t>
            </a:r>
          </a:p>
          <a:p>
            <a:pPr algn="just"/>
            <a:endParaRPr lang="es-CO" sz="1100" dirty="0">
              <a:latin typeface="Arial Narrow" panose="020B0606020202030204" pitchFamily="34" charset="0"/>
            </a:endParaRPr>
          </a:p>
          <a:p>
            <a:pPr algn="just"/>
            <a:r>
              <a:rPr lang="es-CO" sz="1100" dirty="0">
                <a:latin typeface="Arial Narrow" panose="020B0606020202030204" pitchFamily="34" charset="0"/>
              </a:rPr>
              <a:t>Adicionalmente éste proyecto viene respondiendo al cumplimiento de la misión institucional de la UTP a partir del ejercicio estratégico del actual PDI 2009-2019, en donde señala su vinculación a la sociedad y economía del conocimiento en todos sus campos, creando y participando en redes y otras formas de interacción; y además, se reconoce como polo de desarrollo, que crea, transforma, transfiere, contextualiza, aplica, gestiona, innova e intercambia el conocimiento en todas sus formas y expresiones, teniendo como prioridad el desarrollo sustentable en la Ecorregión eje cafetero</a:t>
            </a:r>
            <a:r>
              <a:rPr lang="es-CO" sz="1100" dirty="0" smtClean="0">
                <a:latin typeface="Arial Narrow" panose="020B0606020202030204" pitchFamily="34" charset="0"/>
              </a:rPr>
              <a:t>.</a:t>
            </a:r>
            <a:r>
              <a:rPr lang="es-CO" sz="1100" dirty="0">
                <a:latin typeface="Arial Narrow" panose="020B0606020202030204" pitchFamily="34" charset="0"/>
              </a:rPr>
              <a:t>	</a:t>
            </a:r>
            <a:r>
              <a:rPr lang="es-CO" dirty="0"/>
              <a:t>	</a:t>
            </a:r>
            <a:endParaRPr lang="es-CO" sz="1700" dirty="0">
              <a:latin typeface="Arial Narrow" panose="020B0606020202030204" pitchFamily="34" charset="0"/>
            </a:endParaRPr>
          </a:p>
        </p:txBody>
      </p:sp>
      <p:pic>
        <p:nvPicPr>
          <p:cNvPr id="3080" name="Picture 8" descr="Objetivo 3 - SALUD Y BIENESTA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7519004" y="5263989"/>
            <a:ext cx="1460038" cy="1460038"/>
          </a:xfrm>
          <a:prstGeom prst="rect">
            <a:avLst/>
          </a:prstGeom>
          <a:noFill/>
          <a:extLst>
            <a:ext uri="{909E8E84-426E-40DD-AFC4-6F175D3DCCD1}">
              <a14:hiddenFill xmlns:a14="http://schemas.microsoft.com/office/drawing/2010/main">
                <a:solidFill>
                  <a:srgbClr val="FFFFFF"/>
                </a:solidFill>
              </a14:hiddenFill>
            </a:ext>
          </a:extLst>
        </p:spPr>
      </p:pic>
      <p:sp>
        <p:nvSpPr>
          <p:cNvPr id="25" name="Rectángulo 24"/>
          <p:cNvSpPr/>
          <p:nvPr/>
        </p:nvSpPr>
        <p:spPr>
          <a:xfrm rot="16200000">
            <a:off x="-995918" y="3495878"/>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26. </a:t>
            </a:r>
            <a:r>
              <a:rPr lang="es-CO" sz="800" dirty="0">
                <a:solidFill>
                  <a:schemeClr val="bg1">
                    <a:lumMod val="50000"/>
                  </a:schemeClr>
                </a:solidFill>
                <a:latin typeface="Arial Rounded MT Bold" panose="020F0704030504030204" pitchFamily="34" charset="0"/>
              </a:rPr>
              <a:t>Movilización Social para la articulación de capacidades en el territorio</a:t>
            </a:r>
          </a:p>
        </p:txBody>
      </p:sp>
      <p:cxnSp>
        <p:nvCxnSpPr>
          <p:cNvPr id="26" name="Conector recto 25"/>
          <p:cNvCxnSpPr/>
          <p:nvPr/>
        </p:nvCxnSpPr>
        <p:spPr>
          <a:xfrm>
            <a:off x="6634444" y="1622538"/>
            <a:ext cx="8416" cy="2352241"/>
          </a:xfrm>
          <a:prstGeom prst="line">
            <a:avLst/>
          </a:prstGeom>
          <a:ln w="28575">
            <a:solidFill>
              <a:srgbClr val="00421E"/>
            </a:solidFill>
          </a:ln>
        </p:spPr>
        <p:style>
          <a:lnRef idx="1">
            <a:schemeClr val="accent1"/>
          </a:lnRef>
          <a:fillRef idx="0">
            <a:schemeClr val="accent1"/>
          </a:fillRef>
          <a:effectRef idx="0">
            <a:schemeClr val="accent1"/>
          </a:effectRef>
          <a:fontRef idx="minor">
            <a:schemeClr val="tx1"/>
          </a:fontRef>
        </p:style>
      </p:cxnSp>
      <p:pic>
        <p:nvPicPr>
          <p:cNvPr id="6" name="Imagen 5"/>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983877" y="5261711"/>
            <a:ext cx="1462316" cy="1462316"/>
          </a:xfrm>
          <a:prstGeom prst="rect">
            <a:avLst/>
          </a:prstGeom>
        </p:spPr>
      </p:pic>
      <p:pic>
        <p:nvPicPr>
          <p:cNvPr id="8" name="Imagen 7"/>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9063526" y="5271951"/>
            <a:ext cx="1452076" cy="1452076"/>
          </a:xfrm>
          <a:prstGeom prst="rect">
            <a:avLst/>
          </a:prstGeom>
        </p:spPr>
      </p:pic>
      <p:pic>
        <p:nvPicPr>
          <p:cNvPr id="27" name="Imagen 26"/>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0600086" y="5271951"/>
            <a:ext cx="1452076" cy="1452076"/>
          </a:xfrm>
          <a:prstGeom prst="rect">
            <a:avLst/>
          </a:prstGeom>
        </p:spPr>
      </p:pic>
    </p:spTree>
    <p:extLst>
      <p:ext uri="{BB962C8B-B14F-4D97-AF65-F5344CB8AC3E}">
        <p14:creationId xmlns:p14="http://schemas.microsoft.com/office/powerpoint/2010/main" val="1200196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079811" y="127702"/>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Objetivos del proyecto</a:t>
            </a:r>
          </a:p>
        </p:txBody>
      </p:sp>
      <p:sp>
        <p:nvSpPr>
          <p:cNvPr id="9"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1246094" y="1732386"/>
            <a:ext cx="10148047" cy="992885"/>
          </a:xfrm>
        </p:spPr>
        <p:txBody>
          <a:bodyPr>
            <a:noAutofit/>
          </a:bodyPr>
          <a:lstStyle/>
          <a:p>
            <a:pPr marL="0" indent="0" algn="just">
              <a:buNone/>
            </a:pPr>
            <a:r>
              <a:rPr lang="es-CO" sz="1800" dirty="0">
                <a:latin typeface="Arial Narrow" panose="020B0606020202030204" pitchFamily="34" charset="0"/>
              </a:rPr>
              <a:t>Impulsar y apoyar el desarrollo social y económico de Risaralda a través de la participación activa en la agenda pública y la construcción de políticas públicas, teniendo como base la educación, la ciencia, la tecnología, la innovación y el emprendimiento, para avanzar en la construcción de una sociedad y economía basada en el conocimiento con la cooperación entre todos los actores que forman parte de la región.</a:t>
            </a:r>
          </a:p>
        </p:txBody>
      </p:sp>
      <p:sp>
        <p:nvSpPr>
          <p:cNvPr id="10" name="Título 1">
            <a:extLst>
              <a:ext uri="{FF2B5EF4-FFF2-40B4-BE49-F238E27FC236}">
                <a16:creationId xmlns:a16="http://schemas.microsoft.com/office/drawing/2014/main" id="{6E8F9C17-DF16-4503-A23D-C04985936785}"/>
              </a:ext>
            </a:extLst>
          </p:cNvPr>
          <p:cNvSpPr txBox="1">
            <a:spLocks/>
          </p:cNvSpPr>
          <p:nvPr/>
        </p:nvSpPr>
        <p:spPr>
          <a:xfrm>
            <a:off x="645459" y="1060289"/>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00421E"/>
                </a:solidFill>
                <a:effectLst>
                  <a:outerShdw blurRad="38100" dist="38100" dir="2700000" algn="tl">
                    <a:srgbClr val="000000">
                      <a:alpha val="43137"/>
                    </a:srgbClr>
                  </a:outerShdw>
                </a:effectLst>
              </a:rPr>
              <a:t>General</a:t>
            </a:r>
            <a:endParaRPr lang="es-CO" sz="3200" dirty="0">
              <a:solidFill>
                <a:srgbClr val="00421E"/>
              </a:solidFill>
              <a:effectLst>
                <a:outerShdw blurRad="38100" dist="38100" dir="2700000" algn="tl">
                  <a:srgbClr val="000000">
                    <a:alpha val="43137"/>
                  </a:srgbClr>
                </a:outerShdw>
              </a:effectLst>
            </a:endParaRPr>
          </a:p>
        </p:txBody>
      </p:sp>
      <p:sp>
        <p:nvSpPr>
          <p:cNvPr id="11" name="Título 1">
            <a:extLst>
              <a:ext uri="{FF2B5EF4-FFF2-40B4-BE49-F238E27FC236}">
                <a16:creationId xmlns:a16="http://schemas.microsoft.com/office/drawing/2014/main" id="{6E8F9C17-DF16-4503-A23D-C04985936785}"/>
              </a:ext>
            </a:extLst>
          </p:cNvPr>
          <p:cNvSpPr txBox="1">
            <a:spLocks/>
          </p:cNvSpPr>
          <p:nvPr/>
        </p:nvSpPr>
        <p:spPr>
          <a:xfrm>
            <a:off x="645459" y="2907278"/>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00421E"/>
                </a:solidFill>
                <a:effectLst>
                  <a:outerShdw blurRad="38100" dist="38100" dir="2700000" algn="tl">
                    <a:srgbClr val="000000">
                      <a:alpha val="43137"/>
                    </a:srgbClr>
                  </a:outerShdw>
                </a:effectLst>
              </a:rPr>
              <a:t>Específicos</a:t>
            </a:r>
            <a:endParaRPr lang="es-CO" sz="3200" dirty="0">
              <a:solidFill>
                <a:srgbClr val="00421E"/>
              </a:solidFill>
              <a:effectLst>
                <a:outerShdw blurRad="38100" dist="38100" dir="2700000" algn="tl">
                  <a:srgbClr val="000000">
                    <a:alpha val="43137"/>
                  </a:srgbClr>
                </a:outerShdw>
              </a:effectLst>
            </a:endParaRPr>
          </a:p>
        </p:txBody>
      </p:sp>
      <p:sp>
        <p:nvSpPr>
          <p:cNvPr id="12" name="Rectángulo 11"/>
          <p:cNvSpPr/>
          <p:nvPr/>
        </p:nvSpPr>
        <p:spPr>
          <a:xfrm>
            <a:off x="1246094" y="3665155"/>
            <a:ext cx="9520518" cy="2585323"/>
          </a:xfrm>
          <a:prstGeom prst="rect">
            <a:avLst/>
          </a:prstGeom>
        </p:spPr>
        <p:txBody>
          <a:bodyPr wrap="square">
            <a:spAutoFit/>
          </a:bodyPr>
          <a:lstStyle/>
          <a:p>
            <a:pPr marL="285750" lvl="0" indent="-285750">
              <a:buFontTx/>
              <a:buChar char="-"/>
            </a:pPr>
            <a:r>
              <a:rPr lang="es-CO" dirty="0">
                <a:latin typeface="Arial Narrow" panose="020B0606020202030204" pitchFamily="34" charset="0"/>
              </a:rPr>
              <a:t>Apoyar la generación de espacios de articulación de las instituciones de educación superior.	</a:t>
            </a:r>
          </a:p>
          <a:p>
            <a:pPr marL="285750" lvl="0" indent="-285750">
              <a:buFontTx/>
              <a:buChar char="-"/>
            </a:pPr>
            <a:endParaRPr lang="es-CO" dirty="0">
              <a:latin typeface="Arial Narrow" panose="020B0606020202030204" pitchFamily="34" charset="0"/>
            </a:endParaRPr>
          </a:p>
          <a:p>
            <a:pPr marL="285750" lvl="0" indent="-285750">
              <a:buFontTx/>
              <a:buChar char="-"/>
            </a:pPr>
            <a:r>
              <a:rPr lang="es-CO" dirty="0">
                <a:latin typeface="Arial Narrow" panose="020B0606020202030204" pitchFamily="34" charset="0"/>
              </a:rPr>
              <a:t>Fortalecer la conceptualización y difusión del sentido de la Movilización Social.			</a:t>
            </a:r>
          </a:p>
          <a:p>
            <a:pPr marL="285750" lvl="0" indent="-285750">
              <a:buFontTx/>
              <a:buChar char="-"/>
            </a:pPr>
            <a:endParaRPr lang="es-CO" dirty="0">
              <a:latin typeface="Arial Narrow" panose="020B0606020202030204" pitchFamily="34" charset="0"/>
            </a:endParaRPr>
          </a:p>
          <a:p>
            <a:pPr marL="285750" lvl="0" indent="-285750">
              <a:buFontTx/>
              <a:buChar char="-"/>
            </a:pPr>
            <a:r>
              <a:rPr lang="es-CO" dirty="0">
                <a:latin typeface="Arial Narrow" panose="020B0606020202030204" pitchFamily="34" charset="0"/>
              </a:rPr>
              <a:t>Movilizar alianzas estratégicas para la gestión e incidencia en Políticas Publicas y Proyectos estructurales de alto impacto.	</a:t>
            </a:r>
          </a:p>
          <a:p>
            <a:pPr marL="285750" lvl="0" indent="-285750">
              <a:buFontTx/>
              <a:buChar char="-"/>
            </a:pPr>
            <a:endParaRPr lang="es-CO" dirty="0">
              <a:latin typeface="Arial Narrow" panose="020B0606020202030204" pitchFamily="34" charset="0"/>
            </a:endParaRPr>
          </a:p>
          <a:p>
            <a:pPr marL="285750" lvl="0" indent="-285750">
              <a:buFontTx/>
              <a:buChar char="-"/>
            </a:pPr>
            <a:r>
              <a:rPr lang="es-CO" dirty="0">
                <a:latin typeface="Arial Narrow" panose="020B0606020202030204" pitchFamily="34" charset="0"/>
              </a:rPr>
              <a:t>Fortalecer el trabajo en red para potenciar la contribución a la transformación productiva del territorio desde la investigación, innovación y el desarrollo tecnológico.</a:t>
            </a:r>
            <a:r>
              <a:rPr lang="es-CO" dirty="0"/>
              <a:t>			</a:t>
            </a:r>
            <a:r>
              <a:rPr lang="es-CO" dirty="0">
                <a:latin typeface="Arial Narrow" panose="020B0606020202030204" pitchFamily="34" charset="0"/>
              </a:rPr>
              <a:t>	</a:t>
            </a:r>
            <a:r>
              <a:rPr lang="es-CO" dirty="0"/>
              <a:t>	</a:t>
            </a:r>
            <a:r>
              <a:rPr lang="es-CO" dirty="0">
                <a:latin typeface="Arial Narrow" panose="020B0606020202030204" pitchFamily="34" charset="0"/>
              </a:rPr>
              <a:t>	</a:t>
            </a:r>
            <a:r>
              <a:rPr lang="es-CO" dirty="0"/>
              <a:t>	</a:t>
            </a:r>
            <a:endParaRPr lang="es-CO" dirty="0">
              <a:latin typeface="Arial Narrow" panose="020B0606020202030204" pitchFamily="34" charset="0"/>
            </a:endParaRPr>
          </a:p>
        </p:txBody>
      </p:sp>
      <p:sp>
        <p:nvSpPr>
          <p:cNvPr id="13" name="Rectángulo 12"/>
          <p:cNvSpPr/>
          <p:nvPr/>
        </p:nvSpPr>
        <p:spPr>
          <a:xfrm rot="16200000">
            <a:off x="-995918" y="3495878"/>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26. </a:t>
            </a:r>
            <a:r>
              <a:rPr lang="es-CO" sz="800" dirty="0">
                <a:solidFill>
                  <a:schemeClr val="bg1">
                    <a:lumMod val="50000"/>
                  </a:schemeClr>
                </a:solidFill>
                <a:latin typeface="Arial Rounded MT Bold" panose="020F0704030504030204" pitchFamily="34" charset="0"/>
              </a:rPr>
              <a:t>Movilización Social para la articulación de capacidades en el territorio</a:t>
            </a:r>
          </a:p>
        </p:txBody>
      </p:sp>
    </p:spTree>
    <p:extLst>
      <p:ext uri="{BB962C8B-B14F-4D97-AF65-F5344CB8AC3E}">
        <p14:creationId xmlns:p14="http://schemas.microsoft.com/office/powerpoint/2010/main" val="595567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70847" y="0"/>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Planes operativos</a:t>
            </a:r>
          </a:p>
        </p:txBody>
      </p:sp>
      <p:graphicFrame>
        <p:nvGraphicFramePr>
          <p:cNvPr id="9" name="Tabla 8"/>
          <p:cNvGraphicFramePr>
            <a:graphicFrameLocks noGrp="1"/>
          </p:cNvGraphicFramePr>
          <p:nvPr>
            <p:extLst>
              <p:ext uri="{D42A27DB-BD31-4B8C-83A1-F6EECF244321}">
                <p14:modId xmlns:p14="http://schemas.microsoft.com/office/powerpoint/2010/main" val="4014602145"/>
              </p:ext>
            </p:extLst>
          </p:nvPr>
        </p:nvGraphicFramePr>
        <p:xfrm>
          <a:off x="933535" y="1378198"/>
          <a:ext cx="9677302" cy="4360743"/>
        </p:xfrm>
        <a:graphic>
          <a:graphicData uri="http://schemas.openxmlformats.org/drawingml/2006/table">
            <a:tbl>
              <a:tblPr firstRow="1" firstCol="1" bandRow="1"/>
              <a:tblGrid>
                <a:gridCol w="2524957">
                  <a:extLst>
                    <a:ext uri="{9D8B030D-6E8A-4147-A177-3AD203B41FA5}">
                      <a16:colId xmlns:a16="http://schemas.microsoft.com/office/drawing/2014/main" val="622973615"/>
                    </a:ext>
                  </a:extLst>
                </a:gridCol>
                <a:gridCol w="7152345">
                  <a:extLst>
                    <a:ext uri="{9D8B030D-6E8A-4147-A177-3AD203B41FA5}">
                      <a16:colId xmlns:a16="http://schemas.microsoft.com/office/drawing/2014/main" val="2008709917"/>
                    </a:ext>
                  </a:extLst>
                </a:gridCol>
              </a:tblGrid>
              <a:tr h="37103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B4FED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B4FEDD"/>
                    </a:solidFill>
                  </a:tcPr>
                </a:tc>
                <a:extLst>
                  <a:ext uri="{0D108BD9-81ED-4DB2-BD59-A6C34878D82A}">
                    <a16:rowId xmlns:a16="http://schemas.microsoft.com/office/drawing/2014/main" val="3686363448"/>
                  </a:ext>
                </a:extLst>
              </a:tr>
              <a:tr h="1014166">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RUN - Red Risaralda Universitaria - Clúster de Educación Superior</a:t>
                      </a:r>
                      <a:endParaRPr lang="es-CO" sz="18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4FED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lvl="0" algn="just"/>
                      <a:r>
                        <a:rPr lang="es-CO" sz="1400" b="0" kern="1200" dirty="0" smtClean="0">
                          <a:solidFill>
                            <a:schemeClr val="tx1"/>
                          </a:solidFill>
                          <a:effectLst/>
                          <a:latin typeface="Arial Narrow" panose="020B0606020202030204" pitchFamily="34" charset="0"/>
                          <a:ea typeface="+mn-ea"/>
                          <a:cs typeface="+mn-cs"/>
                        </a:rPr>
                        <a:t>Acompañar la articulación de acciones con la red de IES de Risaralda, para contribuir a la calidad de la educación superior, donde participa la UTP mediante el Direccionamiento Estratégico de la Mesa de Rectores. Acompañar la Mesa de Proyección Social con los retos de extensión social y universitaria para: La U en tu comunidad, Formación CMJ. Apoyar acciones de las mesas de trabajo, en articulación con al UTP, de acuerdo con el Direccionamiento Estratégico de la RUN, que estén orientadas a contribuir a la calidad de la educación superior como proyecto de región. Priorización y gestión de proyectos: articulación de proyectos priorizados de la red y los nodos; gestión e implementación de proyectos (Corto plazo, mediano plazo); programa conexiones de valor oferta con demanda.</a:t>
                      </a:r>
                      <a:endParaRPr lang="es-CO" sz="1100" b="0" kern="1200" dirty="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1FFF1"/>
                    </a:solidFill>
                  </a:tcPr>
                </a:tc>
                <a:extLst>
                  <a:ext uri="{0D108BD9-81ED-4DB2-BD59-A6C34878D82A}">
                    <a16:rowId xmlns:a16="http://schemas.microsoft.com/office/drawing/2014/main" val="3877856177"/>
                  </a:ext>
                </a:extLst>
              </a:tr>
              <a:tr h="1290918">
                <a:tc>
                  <a:txBody>
                    <a:bodyPr/>
                    <a:lstStyle/>
                    <a:p>
                      <a:pPr algn="ctr">
                        <a:lnSpc>
                          <a:spcPct val="107000"/>
                        </a:lnSpc>
                        <a:spcAft>
                          <a:spcPts val="0"/>
                        </a:spcAft>
                      </a:pPr>
                      <a:r>
                        <a:rPr lang="es-CO" sz="1800" b="1" kern="1200" dirty="0" smtClean="0">
                          <a:solidFill>
                            <a:schemeClr val="tx1"/>
                          </a:solidFill>
                          <a:effectLst/>
                          <a:latin typeface="+mn-lt"/>
                          <a:ea typeface="+mn-ea"/>
                          <a:cs typeface="+mn-cs"/>
                        </a:rPr>
                        <a:t>Conceptualización y difusión del sentido de la movilización Social</a:t>
                      </a:r>
                      <a:endParaRPr lang="es-CO" sz="18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4FEDD"/>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400" b="0" kern="1200" dirty="0" smtClean="0">
                          <a:solidFill>
                            <a:schemeClr val="tx1"/>
                          </a:solidFill>
                          <a:effectLst/>
                          <a:latin typeface="Arial Narrow" panose="020B0606020202030204" pitchFamily="34" charset="0"/>
                          <a:ea typeface="+mn-ea"/>
                          <a:cs typeface="+mn-cs"/>
                        </a:rPr>
                        <a:t>Realizar jornadas de difusión directa con enfoque comunitario, alineado al proceso de movilización social, impactará un aproximado de 6000 personas. Estrategias de comunicaciones y difusión del sentido - Acuerdos de trabajo para la producción de contenidos con: practicantes / Optativa UCP / profesionales de apoyo UTP. Difusión de los resultados y logros del proyecto, a través redes sociales, boletines virtuales, página web y medios de comunicación. Realizar encuentros con Instituciones / organizaciones públicas o privadas para la transferencia del modelo. Liderar la ejecución de la ""Catedra Transformando Sociedad"", en alianza con la V. Responsabilidad Social y Bienestar Universitario, dirigida a los estudiantes de la UTP. Coordinar la operación de las sesiones de trabajo, el registro de asistencia de los estudiantes, el seguimiento a los productos y tareas de cada sesión, así como la elaboración de informes requeridos para la aprobación o desaprobación de los estudiantes en la catedra.</a:t>
                      </a: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1FFF1"/>
                    </a:solidFill>
                  </a:tcPr>
                </a:tc>
                <a:extLst>
                  <a:ext uri="{0D108BD9-81ED-4DB2-BD59-A6C34878D82A}">
                    <a16:rowId xmlns:a16="http://schemas.microsoft.com/office/drawing/2014/main" val="978751889"/>
                  </a:ext>
                </a:extLst>
              </a:tr>
            </a:tbl>
          </a:graphicData>
        </a:graphic>
      </p:graphicFrame>
      <p:sp>
        <p:nvSpPr>
          <p:cNvPr id="10" name="Rectángulo 9"/>
          <p:cNvSpPr/>
          <p:nvPr/>
        </p:nvSpPr>
        <p:spPr>
          <a:xfrm rot="16200000">
            <a:off x="-995918" y="3495878"/>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26. </a:t>
            </a:r>
            <a:r>
              <a:rPr lang="es-CO" sz="800" dirty="0">
                <a:solidFill>
                  <a:schemeClr val="bg1">
                    <a:lumMod val="50000"/>
                  </a:schemeClr>
                </a:solidFill>
                <a:latin typeface="Arial Rounded MT Bold" panose="020F0704030504030204" pitchFamily="34" charset="0"/>
              </a:rPr>
              <a:t>Movilización Social para la articulación de capacidades en el territorio</a:t>
            </a:r>
          </a:p>
        </p:txBody>
      </p:sp>
    </p:spTree>
    <p:extLst>
      <p:ext uri="{BB962C8B-B14F-4D97-AF65-F5344CB8AC3E}">
        <p14:creationId xmlns:p14="http://schemas.microsoft.com/office/powerpoint/2010/main" val="4014337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70847" y="0"/>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Planes operativos</a:t>
            </a:r>
          </a:p>
        </p:txBody>
      </p:sp>
      <p:graphicFrame>
        <p:nvGraphicFramePr>
          <p:cNvPr id="9" name="Tabla 8"/>
          <p:cNvGraphicFramePr>
            <a:graphicFrameLocks noGrp="1"/>
          </p:cNvGraphicFramePr>
          <p:nvPr>
            <p:extLst>
              <p:ext uri="{D42A27DB-BD31-4B8C-83A1-F6EECF244321}">
                <p14:modId xmlns:p14="http://schemas.microsoft.com/office/powerpoint/2010/main" val="3753412795"/>
              </p:ext>
            </p:extLst>
          </p:nvPr>
        </p:nvGraphicFramePr>
        <p:xfrm>
          <a:off x="933535" y="1328351"/>
          <a:ext cx="9677302" cy="4708406"/>
        </p:xfrm>
        <a:graphic>
          <a:graphicData uri="http://schemas.openxmlformats.org/drawingml/2006/table">
            <a:tbl>
              <a:tblPr firstRow="1" firstCol="1" bandRow="1"/>
              <a:tblGrid>
                <a:gridCol w="2524957">
                  <a:extLst>
                    <a:ext uri="{9D8B030D-6E8A-4147-A177-3AD203B41FA5}">
                      <a16:colId xmlns:a16="http://schemas.microsoft.com/office/drawing/2014/main" val="622973615"/>
                    </a:ext>
                  </a:extLst>
                </a:gridCol>
                <a:gridCol w="7152345">
                  <a:extLst>
                    <a:ext uri="{9D8B030D-6E8A-4147-A177-3AD203B41FA5}">
                      <a16:colId xmlns:a16="http://schemas.microsoft.com/office/drawing/2014/main" val="2008709917"/>
                    </a:ext>
                  </a:extLst>
                </a:gridCol>
              </a:tblGrid>
              <a:tr h="37103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B4FED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B4FEDD"/>
                    </a:solidFill>
                  </a:tcPr>
                </a:tc>
                <a:extLst>
                  <a:ext uri="{0D108BD9-81ED-4DB2-BD59-A6C34878D82A}">
                    <a16:rowId xmlns:a16="http://schemas.microsoft.com/office/drawing/2014/main" val="3686363448"/>
                  </a:ext>
                </a:extLst>
              </a:tr>
              <a:tr h="1021976">
                <a:tc>
                  <a:txBody>
                    <a:bodyPr/>
                    <a:lstStyle/>
                    <a:p>
                      <a:pPr algn="ctr">
                        <a:lnSpc>
                          <a:spcPct val="107000"/>
                        </a:lnSpc>
                        <a:spcAft>
                          <a:spcPts val="0"/>
                        </a:spcAft>
                      </a:pPr>
                      <a:r>
                        <a:rPr lang="es-CO" sz="1800" b="1" kern="1200" dirty="0" smtClean="0">
                          <a:solidFill>
                            <a:schemeClr val="tx1"/>
                          </a:solidFill>
                          <a:effectLst/>
                          <a:latin typeface="+mn-lt"/>
                          <a:ea typeface="+mn-ea"/>
                          <a:cs typeface="+mn-cs"/>
                        </a:rPr>
                        <a:t>Generación y Gestión de acuerdos de trabajo - Políticas Públicas gestionadas, proyectos estructurales y de alto impacto</a:t>
                      </a:r>
                      <a:endParaRPr lang="es-CO" sz="18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4FEDD"/>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400" b="0" kern="1200" dirty="0" smtClean="0">
                          <a:solidFill>
                            <a:schemeClr val="tx1"/>
                          </a:solidFill>
                          <a:effectLst/>
                          <a:latin typeface="Arial Narrow" panose="020B0606020202030204" pitchFamily="34" charset="0"/>
                          <a:ea typeface="+mn-ea"/>
                          <a:cs typeface="+mn-cs"/>
                        </a:rPr>
                        <a:t>Convocar la Asamblea General y el Comité Directivo y consolidar los informes de gestión requeridos. Actualizar Mapa de Actores internos UTP y Externos - Motivar alianzas, mantener activas las mesas de trabajo por ejes temáticos (Primera infancia; Infancia, adolescencia y juventud; Educación Superior RUN; Ciencia, tecnología e innovación). Elaborar Informes de gestión y o Documentos de seguimiento - como aportes a los Acuerdos por el Desarrollo de Risaralda a ser propuestos en la agenda social del Departamento - y hacer difusión de los propósitos de la Movilización social como aporte de la UTP al territorio. en equipo con la Comisión. Implementación de Protocolo para la operación de proyectos en red. Ruta unificada de prácticas de intervención en primera infancia con las IES. Habilidades para la vida y competencias Socioemocionales con la Escuela de Liderazgo, y Acuerdos por el Desarrollo de Risaralda.</a:t>
                      </a:r>
                      <a:endParaRPr lang="es-CO" sz="1400" b="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1FFF1"/>
                    </a:solidFill>
                  </a:tcPr>
                </a:tc>
                <a:extLst>
                  <a:ext uri="{0D108BD9-81ED-4DB2-BD59-A6C34878D82A}">
                    <a16:rowId xmlns:a16="http://schemas.microsoft.com/office/drawing/2014/main" val="643560740"/>
                  </a:ext>
                </a:extLst>
              </a:tr>
              <a:tr h="1021976">
                <a:tc>
                  <a:txBody>
                    <a:bodyPr/>
                    <a:lstStyle/>
                    <a:p>
                      <a:pPr algn="ctr">
                        <a:lnSpc>
                          <a:spcPct val="107000"/>
                        </a:lnSpc>
                        <a:spcAft>
                          <a:spcPts val="0"/>
                        </a:spcAft>
                      </a:pPr>
                      <a:r>
                        <a:rPr lang="es-CO" sz="1800" b="1" kern="1200" dirty="0" smtClean="0">
                          <a:solidFill>
                            <a:schemeClr val="tx1"/>
                          </a:solidFill>
                          <a:effectLst/>
                          <a:latin typeface="+mn-lt"/>
                          <a:ea typeface="+mn-ea"/>
                          <a:cs typeface="+mn-cs"/>
                        </a:rPr>
                        <a:t>Red de Nodos de Innovación, Ciencia y Tecnología</a:t>
                      </a:r>
                      <a:endParaRPr lang="es-CO" sz="1800" b="1" kern="1200" dirty="0">
                        <a:solidFill>
                          <a:schemeClr val="tx1"/>
                        </a:solidFill>
                        <a:effectLst/>
                        <a:latin typeface="+mn-lt"/>
                        <a:ea typeface="+mn-ea"/>
                        <a:cs typeface="+mn-cs"/>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4FEDD"/>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400" b="0" kern="1200" dirty="0" smtClean="0">
                          <a:solidFill>
                            <a:schemeClr val="tx1"/>
                          </a:solidFill>
                          <a:effectLst/>
                          <a:latin typeface="Arial Narrow" panose="020B0606020202030204" pitchFamily="34" charset="0"/>
                          <a:ea typeface="+mn-ea"/>
                          <a:cs typeface="+mn-cs"/>
                        </a:rPr>
                        <a:t>Consolidación de la gobernanza de la red y su sostenibilidad: Coordinación de Comités Directivos y sesiones de equipo técnico ampliado a expertos temáticos según pertinencia; Acompañamiento para la definición y despliegue de las rutas de acción de la red y los nodos; Consolidación de oferta y capacidades de la red y sus nodos así como su modelo de sostenibilidad; Gestión estratégica con agentes del desarrollo (Ratificación o nuevas alianzas). Priorización y gestión de proyectos: Articulación de proyectos priorizados de la red y los nodos; Gestión e implementación de proyectos (Corto plazo, Mediano plazo); Programa de conexiones de valor oferta con demanda. Posicionamiento y visibilización de la Red: Implementación del plan reposicionamiento y visibilidad; Fomentar la cultura sostenible del ecosistema de Innovación, ciencia y tecnología (priorizar instancias de interés en la agenda pública y actores de interés objetivo); Generación o participación de espacios de conexiones de valor.	</a:t>
                      </a:r>
                      <a:endParaRPr lang="es-CO" sz="1400" b="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1FFF1"/>
                    </a:solidFill>
                  </a:tcPr>
                </a:tc>
                <a:extLst>
                  <a:ext uri="{0D108BD9-81ED-4DB2-BD59-A6C34878D82A}">
                    <a16:rowId xmlns:a16="http://schemas.microsoft.com/office/drawing/2014/main" val="1296635639"/>
                  </a:ext>
                </a:extLst>
              </a:tr>
            </a:tbl>
          </a:graphicData>
        </a:graphic>
      </p:graphicFrame>
      <p:sp>
        <p:nvSpPr>
          <p:cNvPr id="10" name="Rectángulo 9"/>
          <p:cNvSpPr/>
          <p:nvPr/>
        </p:nvSpPr>
        <p:spPr>
          <a:xfrm rot="16200000">
            <a:off x="-995918" y="3495878"/>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26. </a:t>
            </a:r>
            <a:r>
              <a:rPr lang="es-CO" sz="800" dirty="0">
                <a:solidFill>
                  <a:schemeClr val="bg1">
                    <a:lumMod val="50000"/>
                  </a:schemeClr>
                </a:solidFill>
                <a:latin typeface="Arial Rounded MT Bold" panose="020F0704030504030204" pitchFamily="34" charset="0"/>
              </a:rPr>
              <a:t>Movilización Social para la articulación de capacidades en el territorio</a:t>
            </a:r>
          </a:p>
        </p:txBody>
      </p:sp>
    </p:spTree>
    <p:extLst>
      <p:ext uri="{BB962C8B-B14F-4D97-AF65-F5344CB8AC3E}">
        <p14:creationId xmlns:p14="http://schemas.microsoft.com/office/powerpoint/2010/main" val="141317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rgbClr val="00421E"/>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5" name="Imagen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861066" y="3781669"/>
            <a:ext cx="2272639" cy="2208669"/>
          </a:xfrm>
          <a:prstGeom prst="rect">
            <a:avLst/>
          </a:prstGeom>
        </p:spPr>
      </p:pic>
    </p:spTree>
    <p:extLst>
      <p:ext uri="{BB962C8B-B14F-4D97-AF65-F5344CB8AC3E}">
        <p14:creationId xmlns:p14="http://schemas.microsoft.com/office/powerpoint/2010/main" val="2643826078"/>
      </p:ext>
    </p:extLst>
  </p:cSld>
  <p:clrMapOvr>
    <a:masterClrMapping/>
  </p:clrMapOvr>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6548</TotalTime>
  <Words>2530</Words>
  <Application>Microsoft Office PowerPoint</Application>
  <PresentationFormat>Panorámica</PresentationFormat>
  <Paragraphs>108</Paragraphs>
  <Slides>8</Slides>
  <Notes>0</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8</vt:i4>
      </vt:variant>
    </vt:vector>
  </HeadingPairs>
  <TitlesOfParts>
    <vt:vector size="19"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763</cp:revision>
  <cp:lastPrinted>2017-05-16T14:27:28Z</cp:lastPrinted>
  <dcterms:created xsi:type="dcterms:W3CDTF">2017-03-06T22:18:18Z</dcterms:created>
  <dcterms:modified xsi:type="dcterms:W3CDTF">2026-03-18T13:30:42Z</dcterms:modified>
</cp:coreProperties>
</file>