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993" r:id="rId2"/>
    <p:sldId id="1115" r:id="rId3"/>
    <p:sldId id="1119" r:id="rId4"/>
    <p:sldId id="1120" r:id="rId5"/>
    <p:sldId id="1121" r:id="rId6"/>
    <p:sldId id="1122" r:id="rId7"/>
    <p:sldId id="1123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1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FEDD"/>
    <a:srgbClr val="00421E"/>
    <a:srgbClr val="E1FFF1"/>
    <a:srgbClr val="D9FFEE"/>
    <a:srgbClr val="EBFFF6"/>
    <a:srgbClr val="C70517"/>
    <a:srgbClr val="ABE9FF"/>
    <a:srgbClr val="18355E"/>
    <a:srgbClr val="E4061B"/>
    <a:srgbClr val="221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8" autoAdjust="0"/>
  </p:normalViewPr>
  <p:slideViewPr>
    <p:cSldViewPr snapToGrid="0">
      <p:cViewPr varScale="1">
        <p:scale>
          <a:sx n="107" d="100"/>
          <a:sy n="107" d="100"/>
        </p:scale>
        <p:origin x="61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77EC464-180C-4B6B-9426-94148B22EF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C91C4C-AF50-4841-BAA8-FE8EB6BD41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A9799-4956-413D-BCE1-6FF16979B97F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614A70-F304-4EA8-ABCA-EBCF73A35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43D355-92C9-4A9B-A698-CCD1578EB5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FBC54-B8AB-4FAE-AB65-B89EE4630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8503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291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936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938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123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C54DF608-6931-41AE-92BE-CF2F228C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2734E854-772C-47F2-B482-E9B54532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E8751B65-A422-4A65-9929-E0F761CA8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7288F579-E24B-4093-AF49-B9A0D3D35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121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720304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513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720304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208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157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296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71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922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500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523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675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18/03/2026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3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4B22C1-DFED-49E8-8F2A-8A27B389265F}"/>
              </a:ext>
            </a:extLst>
          </p:cNvPr>
          <p:cNvSpPr txBox="1">
            <a:spLocks/>
          </p:cNvSpPr>
          <p:nvPr/>
        </p:nvSpPr>
        <p:spPr>
          <a:xfrm>
            <a:off x="1881371" y="3605525"/>
            <a:ext cx="4474605" cy="197915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s-CO" sz="5400" dirty="0" smtClean="0">
                <a:solidFill>
                  <a:schemeClr val="bg1"/>
                </a:solidFill>
              </a:rPr>
              <a:t>P</a:t>
            </a:r>
            <a:r>
              <a:rPr lang="es-CO" sz="3600" dirty="0" smtClean="0">
                <a:solidFill>
                  <a:schemeClr val="bg1"/>
                </a:solidFill>
              </a:rPr>
              <a:t>royecto</a:t>
            </a:r>
            <a:r>
              <a:rPr lang="es-CO" sz="3600" dirty="0">
                <a:solidFill>
                  <a:schemeClr val="bg1"/>
                </a:solidFill>
              </a:rPr>
              <a:t>: </a:t>
            </a:r>
            <a:r>
              <a:rPr lang="es-CO" sz="2800" b="0" dirty="0" smtClean="0">
                <a:solidFill>
                  <a:schemeClr val="bg1"/>
                </a:solidFill>
              </a:rPr>
              <a:t>Cooperación </a:t>
            </a:r>
            <a:r>
              <a:rPr lang="es-CO" sz="2800" b="0" dirty="0">
                <a:solidFill>
                  <a:schemeClr val="bg1"/>
                </a:solidFill>
              </a:rPr>
              <a:t>y movilidad nacional e internacional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A03A22-5E25-4D5F-929C-F09EB2E22223}"/>
              </a:ext>
            </a:extLst>
          </p:cNvPr>
          <p:cNvSpPr txBox="1">
            <a:spLocks/>
          </p:cNvSpPr>
          <p:nvPr/>
        </p:nvSpPr>
        <p:spPr>
          <a:xfrm>
            <a:off x="1366473" y="792832"/>
            <a:ext cx="6399704" cy="2114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" sz="4800" dirty="0" smtClean="0">
                <a:solidFill>
                  <a:schemeClr val="bg1"/>
                </a:solidFill>
                <a:latin typeface="Asap Medium" panose="020F0604030102060203" pitchFamily="2" charset="0"/>
              </a:rPr>
              <a:t>Gestión del contexto y visibilidad nacional e internacional</a:t>
            </a:r>
            <a:endParaRPr lang="es-ES" sz="3600" dirty="0">
              <a:solidFill>
                <a:schemeClr val="bg1"/>
              </a:solidFill>
              <a:latin typeface="Asap Medium" panose="020F0604030102060203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06EBA9-2D7D-495E-A223-1CDD07DAAED5}"/>
              </a:ext>
            </a:extLst>
          </p:cNvPr>
          <p:cNvSpPr txBox="1">
            <a:spLocks/>
          </p:cNvSpPr>
          <p:nvPr/>
        </p:nvSpPr>
        <p:spPr>
          <a:xfrm>
            <a:off x="8440185" y="818717"/>
            <a:ext cx="4076200" cy="1329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" sz="4800" dirty="0" smtClean="0">
                <a:solidFill>
                  <a:schemeClr val="bg1"/>
                </a:solidFill>
                <a:latin typeface="Asap Medium" panose="020F0604030102060203" pitchFamily="2" charset="0"/>
              </a:rPr>
              <a:t>2025 - 2028</a:t>
            </a:r>
            <a:endParaRPr lang="es-ES" sz="1600" dirty="0">
              <a:solidFill>
                <a:schemeClr val="bg1"/>
              </a:solidFill>
              <a:latin typeface="Asap Medium" panose="020F0604030102060203" pitchFamily="2" charset="0"/>
            </a:endParaRPr>
          </a:p>
        </p:txBody>
      </p:sp>
      <p:sp>
        <p:nvSpPr>
          <p:cNvPr id="11" name="Anillo 10"/>
          <p:cNvSpPr/>
          <p:nvPr/>
        </p:nvSpPr>
        <p:spPr>
          <a:xfrm>
            <a:off x="204412" y="4468314"/>
            <a:ext cx="1586753" cy="1442131"/>
          </a:xfrm>
          <a:prstGeom prst="donut">
            <a:avLst>
              <a:gd name="adj" fmla="val 14617"/>
            </a:avLst>
          </a:prstGeom>
          <a:solidFill>
            <a:srgbClr val="AB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2CFDD0A-90DE-4286-B19C-4FCA0ECF311C}"/>
              </a:ext>
            </a:extLst>
          </p:cNvPr>
          <p:cNvSpPr txBox="1">
            <a:spLocks/>
          </p:cNvSpPr>
          <p:nvPr/>
        </p:nvSpPr>
        <p:spPr>
          <a:xfrm>
            <a:off x="536665" y="4794078"/>
            <a:ext cx="922245" cy="790601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48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27</a:t>
            </a:r>
            <a:endParaRPr lang="es-ES" sz="4800" b="1" dirty="0">
              <a:solidFill>
                <a:schemeClr val="bg1"/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185" y="177857"/>
            <a:ext cx="1055100" cy="1025401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6307" y="2996492"/>
            <a:ext cx="4610492" cy="3197220"/>
          </a:xfrm>
          <a:prstGeom prst="teardrop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06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669241" y="154595"/>
            <a:ext cx="6853518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dirty="0" smtClean="0">
                <a:solidFill>
                  <a:srgbClr val="004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general del proyecto</a:t>
            </a:r>
            <a:endParaRPr lang="en-US" sz="3600" dirty="0">
              <a:solidFill>
                <a:srgbClr val="0042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 rot="16200000">
            <a:off x="-1179696" y="3597775"/>
            <a:ext cx="28031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859372"/>
              </p:ext>
            </p:extLst>
          </p:nvPr>
        </p:nvGraphicFramePr>
        <p:xfrm>
          <a:off x="1441533" y="1021563"/>
          <a:ext cx="9118890" cy="5876493"/>
        </p:xfrm>
        <a:graphic>
          <a:graphicData uri="http://schemas.openxmlformats.org/drawingml/2006/table">
            <a:tbl>
              <a:tblPr firstRow="1" firstCol="1" bandRow="1"/>
              <a:tblGrid>
                <a:gridCol w="2477230">
                  <a:extLst>
                    <a:ext uri="{9D8B030D-6E8A-4147-A177-3AD203B41FA5}">
                      <a16:colId xmlns:a16="http://schemas.microsoft.com/office/drawing/2014/main" val="3054494759"/>
                    </a:ext>
                  </a:extLst>
                </a:gridCol>
                <a:gridCol w="6641660">
                  <a:extLst>
                    <a:ext uri="{9D8B030D-6E8A-4147-A177-3AD203B41FA5}">
                      <a16:colId xmlns:a16="http://schemas.microsoft.com/office/drawing/2014/main" val="226575859"/>
                    </a:ext>
                  </a:extLst>
                </a:gridCol>
              </a:tblGrid>
              <a:tr h="137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Código del proyecto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(PDI2028 – GCV - 27)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359314"/>
                  </a:ext>
                </a:extLst>
              </a:tr>
              <a:tr h="137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Dependencia responsable del proyecto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Relaciones Internacionales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363157"/>
                  </a:ext>
                </a:extLst>
              </a:tr>
              <a:tr h="137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Pilar de Gestión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del Contexto y Visibilidad Nacional e Internacional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516663"/>
                  </a:ext>
                </a:extLst>
              </a:tr>
              <a:tr h="137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Coordinador Pilar de Gestión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Jefe Oficina de Planeación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62039"/>
                  </a:ext>
                </a:extLst>
              </a:tr>
              <a:tr h="137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Programa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Internacionalización integral de la universidad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871283"/>
                  </a:ext>
                </a:extLst>
              </a:tr>
              <a:tr h="13765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Procesos asociados </a:t>
                      </a:r>
                      <a:b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(Sistema Integral de Gestión)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 apoyo - Internacionalización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446771"/>
                  </a:ext>
                </a:extLst>
              </a:tr>
              <a:tr h="1376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Misionales - Docencia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69763"/>
                  </a:ext>
                </a:extLst>
              </a:tr>
              <a:tr h="1376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Misionales - Investigación e Innovación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51161"/>
                  </a:ext>
                </a:extLst>
              </a:tr>
              <a:tr h="13765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Factores de calidad institucional a los que apunta el proyecto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Estudiantes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48532"/>
                  </a:ext>
                </a:extLst>
              </a:tr>
              <a:tr h="1376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Procesos académicos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148970"/>
                  </a:ext>
                </a:extLst>
              </a:tr>
              <a:tr h="1376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Visibilidad  nacional e internacional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611954"/>
                  </a:ext>
                </a:extLst>
              </a:tr>
              <a:tr h="13765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Estándares de calidad (Modelo de acreditación internacional Sello Sofía)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Formación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924538"/>
                  </a:ext>
                </a:extLst>
              </a:tr>
              <a:tr h="1376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 Vinculación con el entorno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165215"/>
                  </a:ext>
                </a:extLst>
              </a:tr>
              <a:tr h="770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Otras instancias o dependencias participantes 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Rectoría</a:t>
                      </a:r>
                      <a:br>
                        <a:rPr lang="es-CO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Vicerrectoría Académica, Vicerrectoría de Investigaciones Innovación y extensión, Vicerrectoría de Bienestar Universitario y Responsabilidad Social</a:t>
                      </a:r>
                      <a:br>
                        <a:rPr lang="es-CO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Vicerrectoría Administrativa y Financiera </a:t>
                      </a:r>
                      <a:br>
                        <a:rPr lang="es-CO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Facultades y programas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431338"/>
                  </a:ext>
                </a:extLst>
              </a:tr>
              <a:tr h="513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Actores o entidades externas a la UTP que participan en el proyecto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Icetex, Minciencias, Ministerio de Educación Nacional, ASCUN, AUIP, Campus France, Daad, Educación USA, APC, COLIFRI, Columbus, Plataforma Alianza Pacífico, Comisión Europea, Instituciones Educativas y de Investigación, otros. 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856234"/>
                  </a:ext>
                </a:extLst>
              </a:tr>
              <a:tr h="137651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Programas a los cuales le aporta indirectamente el proyecto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curricular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877278"/>
                  </a:ext>
                </a:extLst>
              </a:tr>
              <a:tr h="1376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Desarrollo Docente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623926"/>
                  </a:ext>
                </a:extLst>
              </a:tr>
              <a:tr h="1376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Internacionalización integral de la Universidad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031343"/>
                  </a:ext>
                </a:extLst>
              </a:tr>
              <a:tr h="2569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Consolidación de la investigación institucional con impacto en la sociedad y reconocimiento nacional e internacional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750972"/>
                  </a:ext>
                </a:extLst>
              </a:tr>
              <a:tr h="1376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Formación Vivencial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016426"/>
                  </a:ext>
                </a:extLst>
              </a:tr>
              <a:tr h="2569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233104"/>
                  </a:ext>
                </a:extLst>
              </a:tr>
              <a:tr h="2569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e Implementación de la Política de Bienestar Institucional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049355"/>
                  </a:ext>
                </a:extLst>
              </a:tr>
              <a:tr h="38544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Objetivos de Desarrollo Sostenible (ODS) a los cuales le aporta el proyecto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592305"/>
                  </a:ext>
                </a:extLst>
              </a:tr>
              <a:tr h="1376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 Promover sociedades justas, pacíficas e inclusivas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571958"/>
                  </a:ext>
                </a:extLst>
              </a:tr>
              <a:tr h="1376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 Revitalizar la alianza mundial para el desarrollo sostenible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9042" marR="29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634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91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097741" y="369748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>
                <a:solidFill>
                  <a:srgbClr val="004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Identificación del problema, necesidad u oportunidad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71957" y="1295891"/>
            <a:ext cx="10971808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050" dirty="0">
                <a:latin typeface="Arial Narrow" panose="020B0606020202030204" pitchFamily="34" charset="0"/>
              </a:rPr>
              <a:t>Con el fin que la universidad sea un actor visible y competente en el contexto nacional e internacional, la comunidad universitaria debe prepararse y fortalecer competencias tales como las lingüísticas, interculturales, de tolerancia, de respeto, de comunicación, de trabajo en equipo, entre otras, para lograrlo, y así aprovechar las oportunidades que se </a:t>
            </a:r>
            <a:r>
              <a:rPr lang="es-CO" sz="1050" dirty="0" smtClean="0">
                <a:latin typeface="Arial Narrow" panose="020B0606020202030204" pitchFamily="34" charset="0"/>
              </a:rPr>
              <a:t>presentan. Hoy </a:t>
            </a:r>
            <a:r>
              <a:rPr lang="es-CO" sz="1050" dirty="0">
                <a:latin typeface="Arial Narrow" panose="020B0606020202030204" pitchFamily="34" charset="0"/>
              </a:rPr>
              <a:t>en día, sigue existiendo una baja vinculación, baja visualización y/o bajo aprovechamiento de las relaciones académicas internacionales e interinstitucionales por parte de la comunidad de la UTP. </a:t>
            </a:r>
          </a:p>
          <a:p>
            <a:pPr algn="just"/>
            <a:r>
              <a:rPr lang="es-CO" sz="1050" dirty="0">
                <a:latin typeface="Arial Narrow" panose="020B0606020202030204" pitchFamily="34" charset="0"/>
              </a:rPr>
              <a:t> </a:t>
            </a:r>
          </a:p>
          <a:p>
            <a:pPr algn="just"/>
            <a:r>
              <a:rPr lang="es-CO" sz="1050" dirty="0">
                <a:latin typeface="Arial Narrow" panose="020B0606020202030204" pitchFamily="34" charset="0"/>
              </a:rPr>
              <a:t>Un medio para alcanzar estos fines, es la promoción de la movilidad nacional e internacional en doble vía. Por esta razón, la universidad desde Relaciones Internacionales y gracias a los convenios que se firman y a la participación en distintos programas que se establecen, promueve, fortalece y desarrolla el involucramiento de la comunidad universitaria en las distintas convocatorias. Con esto se enriquece, por una parte, el perfil profesional de los estudiantes y se mejoran sus posibilidades de inserción en la vida laboral, y, por otra parte, se apoya la formación integral de docentes y staff administrativo. 	</a:t>
            </a:r>
          </a:p>
        </p:txBody>
      </p:sp>
      <p:sp>
        <p:nvSpPr>
          <p:cNvPr id="10" name="Rectángulo 9"/>
          <p:cNvSpPr/>
          <p:nvPr/>
        </p:nvSpPr>
        <p:spPr>
          <a:xfrm rot="16200000">
            <a:off x="-1179696" y="3597775"/>
            <a:ext cx="28031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468121"/>
              </p:ext>
            </p:extLst>
          </p:nvPr>
        </p:nvGraphicFramePr>
        <p:xfrm>
          <a:off x="1138519" y="2537233"/>
          <a:ext cx="9703878" cy="4206240"/>
        </p:xfrm>
        <a:graphic>
          <a:graphicData uri="http://schemas.openxmlformats.org/drawingml/2006/table">
            <a:tbl>
              <a:tblPr firstRow="1" firstCol="1" bandRow="1"/>
              <a:tblGrid>
                <a:gridCol w="1942046">
                  <a:extLst>
                    <a:ext uri="{9D8B030D-6E8A-4147-A177-3AD203B41FA5}">
                      <a16:colId xmlns:a16="http://schemas.microsoft.com/office/drawing/2014/main" val="279081821"/>
                    </a:ext>
                  </a:extLst>
                </a:gridCol>
                <a:gridCol w="2782353">
                  <a:extLst>
                    <a:ext uri="{9D8B030D-6E8A-4147-A177-3AD203B41FA5}">
                      <a16:colId xmlns:a16="http://schemas.microsoft.com/office/drawing/2014/main" val="3441271103"/>
                    </a:ext>
                  </a:extLst>
                </a:gridCol>
                <a:gridCol w="4979479">
                  <a:extLst>
                    <a:ext uri="{9D8B030D-6E8A-4147-A177-3AD203B41FA5}">
                      <a16:colId xmlns:a16="http://schemas.microsoft.com/office/drawing/2014/main" val="3813319919"/>
                    </a:ext>
                  </a:extLst>
                </a:gridCol>
              </a:tblGrid>
              <a:tr h="119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Problema Central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34" marR="2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Causas directas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34" marR="2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Causas Indirectas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34" marR="2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941051"/>
                  </a:ext>
                </a:extLst>
              </a:tr>
              <a:tr h="457296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Desarticulación de procesos misionales y baja visibilidad nacional e internacional de los programas académicos, de la oferta investigativa y de la extensión, de la universidad en el contexto nacional e internacional.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34" marR="2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 Desaprovechamiento de los espacios de convergencia y desconocimiento o desinterés (apego a la zona de confort) de las oportunidades y/o del impacto de los procesos de cooperación y movilidad nacionales e internacionales.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34" marR="2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1.1 No se ha generado conciencia del valor que tienen las relaciones internacionales e interinstitucionales de la universidad.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1.2 No está institucionalizada la participación periódica en las conferencias internacionales de educación superior.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1.3 Falta de apoyo para la promoción de la universidad en medios nacionales e  internacionales.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1.4 Falta de recursos destinados a la promoción de la UTP.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1.5 Falta de recursos para apalancar proyectos de cooperación (nacionales e internacionales).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34" marR="2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005197"/>
                  </a:ext>
                </a:extLst>
              </a:tr>
              <a:tr h="6393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 Incipiente gestión, apoyo y articulación de los programas, facultades y de la administración para promover y facilitar procesos de cooperación y movilidad nacional e internacional.  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34" marR="2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2.1 Cultura marginal de apertura y de relación de la universidad con el contexto (región, país, mundo).</a:t>
                      </a:r>
                      <a:b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2.2 Bajo nivel de competencias lingüísticas por parte de la comunidad universitaria.</a:t>
                      </a:r>
                      <a:b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2.3 Falta de personas comprometidas con los procesos de internacionalización en las facultades y programas. </a:t>
                      </a:r>
                      <a:b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2.4 Inexistencia de procedimientos institucionales para la movilidad nacional.</a:t>
                      </a:r>
                      <a:b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2.5 Recursos financieros restringidos.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34" marR="2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258006"/>
                  </a:ext>
                </a:extLst>
              </a:tr>
              <a:tr h="11990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Efectos directos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34" marR="2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Efectos indirectos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34" marR="2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FE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237571"/>
                  </a:ext>
                </a:extLst>
              </a:tr>
              <a:tr h="4090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 Pérdida de las oportunidades que traen las alianzas y convenios nacionales e internacionales por falta de manejo de otros idiomas y apertura a nuevas formas de trabajar y que la UTP no se encuentre en el radar de socios estratégicos con los cuales se puede desarrollar una cooperación importante.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34" marR="2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1.1 Disminución de recursos de cooperación para apoyar los procesos de internacionalización.</a:t>
                      </a:r>
                      <a:b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1.2 Afectación de la imagen de la universidad por baja visibilidad.</a:t>
                      </a:r>
                      <a:b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1.3 No participar de alianzas y convenios que puedan ser de beneficio para la universidad y también para su entorno.</a:t>
                      </a:r>
                      <a:b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1.4 Se dificulta la gestión de recursos de cooperación nacional e internacional.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34" marR="2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183247"/>
                  </a:ext>
                </a:extLst>
              </a:tr>
              <a:tr h="23901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 Se toma la internacionalización como una tarea extra en lugar de afrontarla como un aspecto básico para los procesos misionales y de apoyo de la universidad. 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34" marR="2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2.1 Se desperdician oportunidades de relacionamiento, cooperación y movilidad internacionales.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2.2 Se desperdician oportunidades  de relacionamiento, cooperación y movilidad nacionales.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5434" marR="25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511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52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ector recto 29"/>
          <p:cNvCxnSpPr/>
          <p:nvPr/>
        </p:nvCxnSpPr>
        <p:spPr>
          <a:xfrm>
            <a:off x="6634444" y="4124744"/>
            <a:ext cx="2538303" cy="0"/>
          </a:xfrm>
          <a:prstGeom prst="line">
            <a:avLst/>
          </a:prstGeom>
          <a:ln w="28575">
            <a:solidFill>
              <a:srgbClr val="004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6634444" y="3189000"/>
            <a:ext cx="2538303" cy="0"/>
          </a:xfrm>
          <a:prstGeom prst="line">
            <a:avLst/>
          </a:prstGeom>
          <a:ln w="28575">
            <a:solidFill>
              <a:srgbClr val="004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883" y="5653388"/>
            <a:ext cx="1052554" cy="102292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277035" y="136666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>
                <a:solidFill>
                  <a:srgbClr val="004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del proyecto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6625385" y="2243094"/>
            <a:ext cx="2538303" cy="0"/>
          </a:xfrm>
          <a:prstGeom prst="line">
            <a:avLst/>
          </a:prstGeom>
          <a:ln w="28575">
            <a:solidFill>
              <a:srgbClr val="004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>
            <a:off x="6905043" y="1767518"/>
            <a:ext cx="4784933" cy="889562"/>
            <a:chOff x="481236" y="1624130"/>
            <a:chExt cx="4001276" cy="666178"/>
          </a:xfrm>
        </p:grpSpPr>
        <p:sp>
          <p:nvSpPr>
            <p:cNvPr id="11" name="Rectángulo redondeado 10"/>
            <p:cNvSpPr/>
            <p:nvPr/>
          </p:nvSpPr>
          <p:spPr>
            <a:xfrm>
              <a:off x="481236" y="1624130"/>
              <a:ext cx="4001276" cy="666178"/>
            </a:xfrm>
            <a:prstGeom prst="roundRect">
              <a:avLst>
                <a:gd name="adj" fmla="val 10000"/>
              </a:avLst>
            </a:prstGeom>
            <a:ln>
              <a:solidFill>
                <a:srgbClr val="00421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CuadroTexto 11"/>
            <p:cNvSpPr txBox="1"/>
            <p:nvPr/>
          </p:nvSpPr>
          <p:spPr>
            <a:xfrm>
              <a:off x="500748" y="1643642"/>
              <a:ext cx="3962252" cy="6271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21E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CO" sz="1100" b="1" u="none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Unidades organizacionales: </a:t>
              </a:r>
              <a:r>
                <a:rPr lang="es-CO" sz="1100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Rectoría. Vicerrectoría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Académica, Vicerrectoría de Investigaciones Innovación y extensión, Vicerrectoría de Bienestar </a:t>
              </a:r>
              <a:r>
                <a:rPr lang="es-CO" sz="1100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Universitario y Responsabilidad Social. Vicerrectoría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Administrativa y Financiera </a:t>
              </a:r>
              <a:r>
                <a:rPr lang="es-CO" sz="1100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. Facultades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y programas</a:t>
              </a:r>
              <a:endParaRPr lang="es-CO" sz="12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6905043" y="2717549"/>
            <a:ext cx="4784933" cy="854300"/>
            <a:chOff x="472275" y="2459414"/>
            <a:chExt cx="4022445" cy="516696"/>
          </a:xfrm>
          <a:solidFill>
            <a:schemeClr val="bg1"/>
          </a:solidFill>
        </p:grpSpPr>
        <p:sp>
          <p:nvSpPr>
            <p:cNvPr id="14" name="Rectángulo redondeado 13"/>
            <p:cNvSpPr/>
            <p:nvPr/>
          </p:nvSpPr>
          <p:spPr>
            <a:xfrm>
              <a:off x="472275" y="2459414"/>
              <a:ext cx="4022445" cy="516696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421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CuadroTexto 14"/>
            <p:cNvSpPr txBox="1"/>
            <p:nvPr/>
          </p:nvSpPr>
          <p:spPr>
            <a:xfrm>
              <a:off x="487409" y="2474548"/>
              <a:ext cx="3992177" cy="486428"/>
            </a:xfrm>
            <a:prstGeom prst="rect">
              <a:avLst/>
            </a:prstGeom>
            <a:grpFill/>
            <a:ln>
              <a:solidFill>
                <a:srgbClr val="00421E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CO" sz="1100" b="1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Entidades externas a la UTP: </a:t>
              </a:r>
              <a:r>
                <a:rPr lang="es-ES" sz="1100" b="1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 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Icetex, Minciencias, Ministerio de Educación Nacional, ASCUN, AUIP, Campus France, Daad, Educación USA, APC, COLIFRI, Columbus, Plataforma Alianza Pacífico, Comisión Europea, Instituciones Educativas y de Investigación, otros. </a:t>
              </a:r>
              <a:endParaRPr lang="es-CO" sz="12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00" b="0" kern="1200" dirty="0">
                <a:solidFill>
                  <a:schemeClr val="tx2">
                    <a:lumMod val="50000"/>
                  </a:schemeClr>
                </a:solidFill>
                <a:latin typeface="+mn-lt"/>
                <a:cs typeface="Khmer UI" panose="020B0502040204020203" pitchFamily="34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6905160" y="3661039"/>
            <a:ext cx="4784816" cy="856715"/>
            <a:chOff x="472275" y="3145215"/>
            <a:chExt cx="4036699" cy="626053"/>
          </a:xfrm>
          <a:solidFill>
            <a:schemeClr val="bg1"/>
          </a:solidFill>
        </p:grpSpPr>
        <p:sp>
          <p:nvSpPr>
            <p:cNvPr id="18" name="Rectángulo redondeado 17"/>
            <p:cNvSpPr/>
            <p:nvPr/>
          </p:nvSpPr>
          <p:spPr>
            <a:xfrm>
              <a:off x="472275" y="3145215"/>
              <a:ext cx="4036699" cy="626053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421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CuadroTexto 18"/>
            <p:cNvSpPr txBox="1"/>
            <p:nvPr/>
          </p:nvSpPr>
          <p:spPr>
            <a:xfrm>
              <a:off x="490611" y="3163551"/>
              <a:ext cx="4000027" cy="589381"/>
            </a:xfrm>
            <a:prstGeom prst="rect">
              <a:avLst/>
            </a:prstGeom>
            <a:grpFill/>
            <a:ln>
              <a:solidFill>
                <a:srgbClr val="00421E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just"/>
              <a:r>
                <a:rPr lang="es-CO" sz="1100" b="1" u="none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Beneficiarios:</a:t>
              </a:r>
              <a:r>
                <a:rPr lang="es-CO" sz="1000" b="1" u="none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s-CO" sz="1100" dirty="0">
                  <a:latin typeface="Arial Narrow" panose="020B0606020202030204" pitchFamily="34" charset="0"/>
                </a:rPr>
                <a:t>docentes, </a:t>
              </a:r>
              <a:r>
                <a:rPr lang="es-CO" sz="1100" dirty="0" smtClean="0">
                  <a:latin typeface="Arial Narrow" panose="020B0606020202030204" pitchFamily="34" charset="0"/>
                </a:rPr>
                <a:t>investigadores. Estudiantes </a:t>
              </a:r>
              <a:r>
                <a:rPr lang="es-CO" sz="1100" dirty="0">
                  <a:latin typeface="Arial Narrow" panose="020B0606020202030204" pitchFamily="34" charset="0"/>
                </a:rPr>
                <a:t>de pregrado y </a:t>
              </a:r>
              <a:r>
                <a:rPr lang="es-CO" sz="1100" dirty="0" smtClean="0">
                  <a:latin typeface="Arial Narrow" panose="020B0606020202030204" pitchFamily="34" charset="0"/>
                </a:rPr>
                <a:t>posgrado. Staff </a:t>
              </a:r>
              <a:r>
                <a:rPr lang="es-CO" sz="1100" dirty="0">
                  <a:latin typeface="Arial Narrow" panose="020B0606020202030204" pitchFamily="34" charset="0"/>
                </a:rPr>
                <a:t>administrativo de la Universidad Tecnológica de Pereira y de las universidades nacionales e internacionales con las cuales la UTP tiene acuerdos, convenios o alianzas o proyectos de cooperación.</a:t>
              </a:r>
              <a:r>
                <a:rPr lang="es-CO" sz="1100" dirty="0"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	</a:t>
              </a:r>
            </a:p>
          </p:txBody>
        </p:sp>
      </p:grpSp>
      <p:sp>
        <p:nvSpPr>
          <p:cNvPr id="20" name="Marco 19"/>
          <p:cNvSpPr/>
          <p:nvPr/>
        </p:nvSpPr>
        <p:spPr>
          <a:xfrm>
            <a:off x="6485342" y="1027752"/>
            <a:ext cx="2189240" cy="612273"/>
          </a:xfrm>
          <a:prstGeom prst="frame">
            <a:avLst/>
          </a:prstGeom>
          <a:solidFill>
            <a:srgbClr val="00421E"/>
          </a:solidFill>
          <a:ln>
            <a:solidFill>
              <a:srgbClr val="004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167" y="4588449"/>
            <a:ext cx="4476486" cy="671473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6427654" y="1001420"/>
            <a:ext cx="2304616" cy="6367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30480" rIns="45720" bIns="304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800" b="1" dirty="0">
                <a:solidFill>
                  <a:srgbClr val="004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Involucrados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84642" y="1052128"/>
            <a:ext cx="51599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 Narrow" panose="020B0606020202030204" pitchFamily="34" charset="0"/>
              </a:rPr>
              <a:t>Este proyecto comprende las acciones encaminadas al fortalecimiento y desarrollo de relaciones para la cooperación académica, científica y administrativa institucionales que redunde a la postre en una mejor calidad de la oferta académica e investigativa de la UTP y en una mayor visibilidad de la institución en el concierto tanto nacional como internacional.</a:t>
            </a:r>
          </a:p>
          <a:p>
            <a:pPr algn="just"/>
            <a:r>
              <a:rPr lang="es-CO" dirty="0">
                <a:latin typeface="Arial Narrow" panose="020B0606020202030204" pitchFamily="34" charset="0"/>
              </a:rPr>
              <a:t> </a:t>
            </a:r>
          </a:p>
          <a:p>
            <a:pPr algn="just"/>
            <a:r>
              <a:rPr lang="es-CO" dirty="0">
                <a:latin typeface="Arial Narrow" panose="020B0606020202030204" pitchFamily="34" charset="0"/>
              </a:rPr>
              <a:t>Comprende complementariamente las acciones encaminadas al fomento, promoción y desarrollo de la movilidad por parte de la comunidad universitaria, mediante distintas actividades que pueden ser académicas, de investigación, culturales, de gestión, con el fin de contribuir a su formación integral. A la vez, facilita la creación de redes de contactos nacionales e internacionales</a:t>
            </a:r>
            <a:r>
              <a:rPr lang="es-CO" dirty="0" smtClean="0">
                <a:latin typeface="Arial Narrow" panose="020B0606020202030204" pitchFamily="34" charset="0"/>
              </a:rPr>
              <a:t>.</a:t>
            </a:r>
            <a:r>
              <a:rPr lang="es-CO" dirty="0">
                <a:latin typeface="Arial Narrow" panose="020B0606020202030204" pitchFamily="34" charset="0"/>
              </a:rPr>
              <a:t>	</a:t>
            </a:r>
            <a:endParaRPr lang="es-CO" sz="1700" dirty="0">
              <a:latin typeface="Arial Narrow" panose="020B0606020202030204" pitchFamily="34" charset="0"/>
            </a:endParaRPr>
          </a:p>
        </p:txBody>
      </p:sp>
      <p:cxnSp>
        <p:nvCxnSpPr>
          <p:cNvPr id="26" name="Conector recto 25"/>
          <p:cNvCxnSpPr/>
          <p:nvPr/>
        </p:nvCxnSpPr>
        <p:spPr>
          <a:xfrm>
            <a:off x="6634444" y="1622538"/>
            <a:ext cx="0" cy="2502206"/>
          </a:xfrm>
          <a:prstGeom prst="line">
            <a:avLst/>
          </a:prstGeom>
          <a:ln w="28575">
            <a:solidFill>
              <a:srgbClr val="004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211" y="5299445"/>
            <a:ext cx="1452076" cy="1452076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 rot="16200000">
            <a:off x="-1179696" y="3597775"/>
            <a:ext cx="28031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  <p:pic>
        <p:nvPicPr>
          <p:cNvPr id="3074" name="Picture 2" descr="Peace, justice and strong institution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7664" y="5299445"/>
            <a:ext cx="1452076" cy="145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bjetivo 17 - ALIANZAS PARA LOGRAR LOS OBJETIVO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8117" y="5294068"/>
            <a:ext cx="1442589" cy="144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19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079811" y="127702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>
                <a:solidFill>
                  <a:srgbClr val="004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del proyecto</a:t>
            </a:r>
          </a:p>
        </p:txBody>
      </p:sp>
      <p:sp>
        <p:nvSpPr>
          <p:cNvPr id="9" name="Marcador de contenido 4">
            <a:extLst>
              <a:ext uri="{FF2B5EF4-FFF2-40B4-BE49-F238E27FC236}">
                <a16:creationId xmlns:a16="http://schemas.microsoft.com/office/drawing/2014/main" id="{CC540E9C-3026-4179-B918-EF96B94DC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094" y="1732386"/>
            <a:ext cx="10148047" cy="9928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>
                <a:latin typeface="Arial Narrow" panose="020B0606020202030204" pitchFamily="34" charset="0"/>
              </a:rPr>
              <a:t>Gestionar el relacionamiento nacional e internacional de la universidad para visibilizar nacional e internacionalmente los programas académicos, la oferta investigativa y la extensión.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645459" y="1060289"/>
            <a:ext cx="3039035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 smtClean="0">
                <a:solidFill>
                  <a:srgbClr val="004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  <a:endParaRPr lang="es-CO" sz="3200" dirty="0">
              <a:solidFill>
                <a:srgbClr val="0042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645459" y="2907278"/>
            <a:ext cx="3039035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 smtClean="0">
                <a:solidFill>
                  <a:srgbClr val="004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Específicos</a:t>
            </a:r>
            <a:endParaRPr lang="es-CO" sz="3200" dirty="0">
              <a:solidFill>
                <a:srgbClr val="0042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246094" y="3665155"/>
            <a:ext cx="95205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es-CO" dirty="0" smtClean="0">
                <a:latin typeface="Arial Narrow" panose="020B0606020202030204" pitchFamily="34" charset="0"/>
              </a:rPr>
              <a:t>Implementar </a:t>
            </a:r>
            <a:r>
              <a:rPr lang="es-CO" dirty="0">
                <a:latin typeface="Arial Narrow" panose="020B0606020202030204" pitchFamily="34" charset="0"/>
              </a:rPr>
              <a:t>estrategias para el posicionamiento, visibilización y el incremento del relacionamiento internacional y nacional de la UTP aprovechando los espacios de </a:t>
            </a:r>
            <a:r>
              <a:rPr lang="es-CO" dirty="0" smtClean="0">
                <a:latin typeface="Arial Narrow" panose="020B0606020202030204" pitchFamily="34" charset="0"/>
              </a:rPr>
              <a:t>convergencia.</a:t>
            </a:r>
          </a:p>
          <a:p>
            <a:pPr marL="285750" lvl="0" indent="-285750" algn="just">
              <a:buFontTx/>
              <a:buChar char="-"/>
            </a:pPr>
            <a:endParaRPr lang="es-CO" dirty="0">
              <a:latin typeface="Arial Narrow" panose="020B0606020202030204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es-CO" dirty="0" smtClean="0">
                <a:latin typeface="Arial Narrow" panose="020B0606020202030204" pitchFamily="34" charset="0"/>
              </a:rPr>
              <a:t>Gestionar </a:t>
            </a:r>
            <a:r>
              <a:rPr lang="es-CO" dirty="0">
                <a:latin typeface="Arial Narrow" panose="020B0606020202030204" pitchFamily="34" charset="0"/>
              </a:rPr>
              <a:t>procesos para el incremento de la movilidad nacional e internacional estudiantil, docente y administrativa de la UTP.	</a:t>
            </a:r>
            <a:r>
              <a:rPr lang="es-CO" dirty="0"/>
              <a:t>		</a:t>
            </a:r>
            <a:r>
              <a:rPr lang="es-CO" dirty="0">
                <a:latin typeface="Arial Narrow" panose="020B0606020202030204" pitchFamily="34" charset="0"/>
              </a:rPr>
              <a:t>	</a:t>
            </a:r>
            <a:r>
              <a:rPr lang="es-CO" dirty="0"/>
              <a:t>	</a:t>
            </a:r>
            <a:r>
              <a:rPr lang="es-CO" dirty="0">
                <a:latin typeface="Arial Narrow" panose="020B0606020202030204" pitchFamily="34" charset="0"/>
              </a:rPr>
              <a:t>	</a:t>
            </a:r>
            <a:r>
              <a:rPr lang="es-CO" dirty="0"/>
              <a:t>	</a:t>
            </a: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 rot="16200000">
            <a:off x="-1179696" y="3597775"/>
            <a:ext cx="28031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595567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070847" y="0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>
                <a:solidFill>
                  <a:srgbClr val="004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Planes operativos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634294"/>
              </p:ext>
            </p:extLst>
          </p:nvPr>
        </p:nvGraphicFramePr>
        <p:xfrm>
          <a:off x="890916" y="1545023"/>
          <a:ext cx="9677302" cy="3599505"/>
        </p:xfrm>
        <a:graphic>
          <a:graphicData uri="http://schemas.openxmlformats.org/drawingml/2006/table">
            <a:tbl>
              <a:tblPr firstRow="1" firstCol="1" bandRow="1"/>
              <a:tblGrid>
                <a:gridCol w="2524957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7152345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371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FE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10141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Promoción y visibilidad - nacional e internacional de la UTP y Gestión y mantenimiento de convenios, alianzas y redes</a:t>
                      </a:r>
                      <a:endParaRPr lang="es-CO" sz="1800" b="1" dirty="0">
                        <a:solidFill>
                          <a:srgbClr val="4B731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just"/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Participación en eventos nacionales e internacionales de interés institucional. Actividades realizadas en el seno de redes (nacionales e internacionales) para la promoción de la internacionalización de la UTP. Coordinación de la gestión y del mantenimiento de convenios - nacionales e internacionales. Actividades realizadas en el marco de Proyectos de Cooperación y de los Convenios institucionales nacionales e internacionales.	</a:t>
                      </a:r>
                      <a:endParaRPr lang="es-CO" sz="11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290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Movilidad nacional e Internacional</a:t>
                      </a:r>
                      <a:endParaRPr lang="es-CO" sz="1800" b="1" dirty="0">
                        <a:solidFill>
                          <a:srgbClr val="4B731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FE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Gestión de convocatorias – nacionales e internacionales (preparación, generación, divulgación y monitoreo) - movilidad estudiantil entrante. Gestión de convocatorias – nacionales e internacionales (preparación, generación, divulgación y monitoreo) - movilidad estudiantil saliente. Monitoreo a los procesos de movilidad estudiantil entrante. Monitoreo a los procesos de movilidad estudiantil saliente.	</a:t>
                      </a:r>
                      <a:endParaRPr lang="es-CO" sz="1400" b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751889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 rot="16200000">
            <a:off x="-1179696" y="3597775"/>
            <a:ext cx="28031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401433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6E23B3A-2FD3-4FB4-8F91-E9FFED48E944}"/>
              </a:ext>
            </a:extLst>
          </p:cNvPr>
          <p:cNvSpPr txBox="1">
            <a:spLocks/>
          </p:cNvSpPr>
          <p:nvPr/>
        </p:nvSpPr>
        <p:spPr>
          <a:xfrm>
            <a:off x="3052941" y="2147692"/>
            <a:ext cx="5888891" cy="10924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7200" dirty="0">
                <a:solidFill>
                  <a:srgbClr val="004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¡GRACIAS!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066" y="3781669"/>
            <a:ext cx="2272639" cy="220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260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6564</TotalTime>
  <Words>1494</Words>
  <Application>Microsoft Office PowerPoint</Application>
  <PresentationFormat>Panorámica</PresentationFormat>
  <Paragraphs>88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8" baseType="lpstr">
      <vt:lpstr>SimSun</vt:lpstr>
      <vt:lpstr>Arial</vt:lpstr>
      <vt:lpstr>Arial Narrow</vt:lpstr>
      <vt:lpstr>Arial Rounded MT Bold</vt:lpstr>
      <vt:lpstr>Asap Medium</vt:lpstr>
      <vt:lpstr>Calibri</vt:lpstr>
      <vt:lpstr>Calibri Light</vt:lpstr>
      <vt:lpstr>Khmer UI</vt:lpstr>
      <vt:lpstr>Open Sans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770</cp:revision>
  <cp:lastPrinted>2017-05-16T14:27:28Z</cp:lastPrinted>
  <dcterms:created xsi:type="dcterms:W3CDTF">2017-03-06T22:18:18Z</dcterms:created>
  <dcterms:modified xsi:type="dcterms:W3CDTF">2026-03-18T13:31:04Z</dcterms:modified>
</cp:coreProperties>
</file>