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9" r:id="rId4"/>
    <p:sldId id="1120" r:id="rId5"/>
    <p:sldId id="1121" r:id="rId6"/>
    <p:sldId id="1122" r:id="rId7"/>
    <p:sldId id="1123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A1C"/>
    <a:srgbClr val="F5F9E7"/>
    <a:srgbClr val="CFE292"/>
    <a:srgbClr val="657A20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1988947" y="3931291"/>
            <a:ext cx="4851123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</a:t>
            </a:r>
            <a:r>
              <a:rPr lang="es-CO" sz="3600" dirty="0">
                <a:solidFill>
                  <a:schemeClr val="bg1"/>
                </a:solidFill>
              </a:rPr>
              <a:t>: </a:t>
            </a:r>
            <a:r>
              <a:rPr lang="es-CO" sz="2800" b="0" dirty="0" smtClean="0">
                <a:solidFill>
                  <a:schemeClr val="bg1"/>
                </a:solidFill>
              </a:rPr>
              <a:t>Sistema </a:t>
            </a:r>
            <a:r>
              <a:rPr lang="es-CO" sz="2800" b="0" dirty="0">
                <a:solidFill>
                  <a:schemeClr val="bg1"/>
                </a:solidFill>
              </a:rPr>
              <a:t>de Información Institucional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644378" y="971117"/>
            <a:ext cx="666590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Gestión y sostenibilidad institucional</a:t>
            </a:r>
            <a:endParaRPr lang="es-ES" sz="40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29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4" name="Imagen 13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3883" y="2985379"/>
            <a:ext cx="4861109" cy="3388317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31596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29.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Sistema de Información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809198"/>
              </p:ext>
            </p:extLst>
          </p:nvPr>
        </p:nvGraphicFramePr>
        <p:xfrm>
          <a:off x="1328106" y="1232714"/>
          <a:ext cx="9069623" cy="5484568"/>
        </p:xfrm>
        <a:graphic>
          <a:graphicData uri="http://schemas.openxmlformats.org/drawingml/2006/table">
            <a:tbl>
              <a:tblPr firstRow="1" firstCol="1" bandRow="1"/>
              <a:tblGrid>
                <a:gridCol w="2060553">
                  <a:extLst>
                    <a:ext uri="{9D8B030D-6E8A-4147-A177-3AD203B41FA5}">
                      <a16:colId xmlns:a16="http://schemas.microsoft.com/office/drawing/2014/main" val="1409108409"/>
                    </a:ext>
                  </a:extLst>
                </a:gridCol>
                <a:gridCol w="7009070">
                  <a:extLst>
                    <a:ext uri="{9D8B030D-6E8A-4147-A177-3AD203B41FA5}">
                      <a16:colId xmlns:a16="http://schemas.microsoft.com/office/drawing/2014/main" val="3659673176"/>
                    </a:ext>
                  </a:extLst>
                </a:gridCol>
              </a:tblGrid>
              <a:tr h="15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GSI - 29)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545318"/>
                  </a:ext>
                </a:extLst>
              </a:tr>
              <a:tr h="262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Tecnologías Informáticas y Sistemas de Información - Recursos Informáticos y Educativos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899850"/>
                  </a:ext>
                </a:extLst>
              </a:tr>
              <a:tr h="15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y sostenibilidad institucional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762545"/>
                  </a:ext>
                </a:extLst>
              </a:tr>
              <a:tr h="15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 Administrativo y Financiero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202943"/>
                  </a:ext>
                </a:extLst>
              </a:tr>
              <a:tr h="15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infraestructura tecnológica 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3098666"/>
                  </a:ext>
                </a:extLst>
              </a:tr>
              <a:tr h="1314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Administración institucional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964723"/>
                  </a:ext>
                </a:extLst>
              </a:tr>
              <a:tr h="1708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81619"/>
                  </a:ext>
                </a:extLst>
              </a:tr>
              <a:tr h="15116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 Procesos de autoevaluación y autorregulación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122047"/>
                  </a:ext>
                </a:extLst>
              </a:tr>
              <a:tr h="15116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Organización, gestión y administración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6430"/>
                  </a:ext>
                </a:extLst>
              </a:tr>
              <a:tr h="151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Gestión de la información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2713"/>
                  </a:ext>
                </a:extLst>
              </a:tr>
              <a:tr h="3943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la comunicación y promoción institucional, Vicerrectoría administrativa y financiera, Planeación, Equipo directivo.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154707"/>
                  </a:ext>
                </a:extLst>
              </a:tr>
              <a:tr h="171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MinTIC - MEN - Procuraduría - Contraloría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307739"/>
                  </a:ext>
                </a:extLst>
              </a:tr>
              <a:tr h="262888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Medios, recursos e integración de las TIC en los procesos educativos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3228282"/>
                  </a:ext>
                </a:extLst>
              </a:tr>
              <a:tr h="3943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del conocimiento, innovación y emprendimiento con impacto en la sociedad y reconocimiento nacional e internacional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0754714"/>
                  </a:ext>
                </a:extLst>
              </a:tr>
              <a:tr h="2628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Consolidación de la Extensión institucional con impacto en la sociedad y reconocimiento nacional e internacional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686326"/>
                  </a:ext>
                </a:extLst>
              </a:tr>
              <a:tr h="13144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Articulación interna para la gestión del contexto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573825"/>
                  </a:ext>
                </a:extLst>
              </a:tr>
              <a:tr h="2628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Cultura de la legalidad, la transparencia, el gobierno corporativo y la participación ciudadana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531787"/>
                  </a:ext>
                </a:extLst>
              </a:tr>
              <a:tr h="39433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Garantizar una educación inclusiva, equitativa y de calidad y promover oportunidades de aprendizaje durante toda la vida para todos</a:t>
                      </a:r>
                      <a:endParaRPr lang="es-CO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042365"/>
                  </a:ext>
                </a:extLst>
              </a:tr>
              <a:tr h="4534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 Gestionar sosteniblemente los bosques, luchar contra la desertificación, detener e invertir la degradación de las tierras y detener la pérdida de biodiversidad</a:t>
                      </a:r>
                      <a:endParaRPr lang="es-CO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8338" marR="38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896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43952" y="39664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29.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Sistema de Información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45459" y="1415133"/>
            <a:ext cx="110265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sz="140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Falta de un sistema de información integrado que dé respuesta a las necesidades de información de la institución, además de fortalecer el sistema de comunicación corporativa, lo anterior, causa Demasiada información sin control y manejo, Procedimientos Manuales. Sin implementación de la Seguridad de la Información y un mal manejo de la comunicación corporativa, lo que tendría como efecto una Institución sin información en línea e integrada para la toma de decisiones y Demasiada información sin control y sin un fin predeterminado para lograr un objetivo particular que es comunicar asertivamente.</a:t>
            </a:r>
            <a:endParaRPr lang="es-CO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12298"/>
              </p:ext>
            </p:extLst>
          </p:nvPr>
        </p:nvGraphicFramePr>
        <p:xfrm>
          <a:off x="1219201" y="2575829"/>
          <a:ext cx="9717740" cy="3625596"/>
        </p:xfrm>
        <a:graphic>
          <a:graphicData uri="http://schemas.openxmlformats.org/drawingml/2006/table">
            <a:tbl>
              <a:tblPr firstRow="1" firstCol="1" bandRow="1"/>
              <a:tblGrid>
                <a:gridCol w="2637734">
                  <a:extLst>
                    <a:ext uri="{9D8B030D-6E8A-4147-A177-3AD203B41FA5}">
                      <a16:colId xmlns:a16="http://schemas.microsoft.com/office/drawing/2014/main" val="2988681518"/>
                    </a:ext>
                  </a:extLst>
                </a:gridCol>
                <a:gridCol w="3047856">
                  <a:extLst>
                    <a:ext uri="{9D8B030D-6E8A-4147-A177-3AD203B41FA5}">
                      <a16:colId xmlns:a16="http://schemas.microsoft.com/office/drawing/2014/main" val="2011276375"/>
                    </a:ext>
                  </a:extLst>
                </a:gridCol>
                <a:gridCol w="4032150">
                  <a:extLst>
                    <a:ext uri="{9D8B030D-6E8A-4147-A177-3AD203B41FA5}">
                      <a16:colId xmlns:a16="http://schemas.microsoft.com/office/drawing/2014/main" val="329056153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65310"/>
                  </a:ext>
                </a:extLst>
              </a:tr>
              <a:tr h="389890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Falta de  un sistema de información integrado que dé respuesta a las necesidades de información de la institución, además de fortalecer el sistema de comunicación corporativa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Demasiada información sin control y manejo, Procedimientos Manuales. Sin implementación de la Seguridad de la Información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No se tiene información en línea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Datos en diferentes formatos (Excel, Word, Access, entre otras)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Información no confiable, ni oportuna y no disponible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75983"/>
                  </a:ext>
                </a:extLst>
              </a:tr>
              <a:tr h="41021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No existe un sistema de comunicación corporativa 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Páginas Web desactualizadas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Sistema de comunicación corporativa no existente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 No se cuenta con imagen, ni identidad corporativa (Marca)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897413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300683"/>
                  </a:ext>
                </a:extLst>
              </a:tr>
              <a:tr h="27178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Institución sin información en línea e integrada para la toma de decisiones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Desconfianza de los usuarios por tener información en Office y en módulos desarrollados.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Módulos incompletos por la no entrega de información completa de los procedimientos que manejan los usuarios.</a:t>
                      </a:r>
                      <a:b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El no tener un mapa de procesos dificulta la consolidación del sistema de información integrado.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170677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Demasiada información sin control y sin un fin predeterminado para lograr un objetivo particular que es comunicar asertivamente.</a:t>
                      </a:r>
                      <a:endParaRPr lang="es-CO" sz="1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3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No es claro la responsabilidad de la comunicación corporativa, lo que implica una mala imagen.</a:t>
                      </a:r>
                      <a:br>
                        <a:rPr lang="es-CO" sz="13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3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Tareas repetitivas y comunicaciones poco asertivas </a:t>
                      </a:r>
                      <a:endParaRPr lang="es-CO" sz="1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128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9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6641555" y="3845859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ector recto 3"/>
          <p:cNvSpPr/>
          <p:nvPr/>
        </p:nvSpPr>
        <p:spPr>
          <a:xfrm>
            <a:off x="6650521" y="1829709"/>
            <a:ext cx="262897" cy="5216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rgbClr val="576A1C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43952" y="39664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>
            <a:off x="6650521" y="2367341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/>
          <p:cNvGrpSpPr/>
          <p:nvPr/>
        </p:nvGrpSpPr>
        <p:grpSpPr>
          <a:xfrm>
            <a:off x="6893905" y="2032184"/>
            <a:ext cx="4169673" cy="607119"/>
            <a:chOff x="481236" y="1624130"/>
            <a:chExt cx="4001276" cy="666178"/>
          </a:xfrm>
        </p:grpSpPr>
        <p:sp>
          <p:nvSpPr>
            <p:cNvPr id="7" name="Rectángulo redondeado 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CuadroTexto 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Gestión de la comunicación y promoción institucional, Vicerrectoría administrativa y financiera, Planeación, Equipo directivo.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6886025" y="2869000"/>
            <a:ext cx="4177553" cy="448679"/>
            <a:chOff x="472275" y="2459414"/>
            <a:chExt cx="4022445" cy="516696"/>
          </a:xfrm>
        </p:grpSpPr>
        <p:sp>
          <p:nvSpPr>
            <p:cNvPr id="10" name="Rectángulo redondeado 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CuadroTexto 10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MinTIC - MEN - Procuraduría - Contraloría</a:t>
              </a:r>
              <a:endParaRPr lang="es-CO" sz="12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6886025" y="3511745"/>
            <a:ext cx="4177553" cy="511894"/>
            <a:chOff x="472275" y="3145215"/>
            <a:chExt cx="4036699" cy="626053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90611" y="316355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Por tratarse de un proyecto transversal se apoyan y cubren los procedimientos internos de todas las dependencias de la Universidad</a:t>
              </a:r>
              <a:r>
                <a:rPr lang="es-CO" sz="11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.</a:t>
              </a:r>
              <a:endParaRPr lang="es-CO" sz="1100" dirty="0"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Marco 15"/>
          <p:cNvSpPr/>
          <p:nvPr/>
        </p:nvSpPr>
        <p:spPr>
          <a:xfrm>
            <a:off x="6452738" y="1289618"/>
            <a:ext cx="2189240" cy="612273"/>
          </a:xfrm>
          <a:prstGeom prst="frame">
            <a:avLst/>
          </a:prstGeom>
          <a:solidFill>
            <a:srgbClr val="576A1C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3735" y="4357231"/>
            <a:ext cx="4476486" cy="671473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930940" y="1445159"/>
            <a:ext cx="489119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500" dirty="0">
                <a:latin typeface="Arial Narrow" panose="020B0606020202030204" pitchFamily="34" charset="0"/>
              </a:rPr>
              <a:t>Para afrontar los nuevos retos que la actualidad exige, es indispensable que la Institución cuente con Sistemas de Información robustos e integrados para la automatización de los procedimientos, con calidad del dato, centralizados, en línea y seguros.  De igual manera, se hace necesario que la comunicación corporativa se lidere de manera unificada y con directrices claras apoyadas desde la Alta dirección para promover la identidad e imagen Institucional a los diferentes grupos de interés.</a:t>
            </a:r>
          </a:p>
          <a:p>
            <a:pPr algn="just"/>
            <a:r>
              <a:rPr lang="es-CO" sz="15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500" dirty="0">
                <a:latin typeface="Arial Narrow" panose="020B0606020202030204" pitchFamily="34" charset="0"/>
              </a:rPr>
              <a:t>Este proyecto pretende que la Universidad Tecnológica de Pereira cuente con un Sistema de Información que cumpla estándares nacionales e internacionales, que permita la obtención de información de calidad y que satisfaga las necesidades de los usuarios internos y externos. Así mismo, se tiene como propósitos la actualización permanente de la información publicada en el portal Web de la Universidad, la consolidación del componente de comunicación corporativa y el fortalecimiento de medios de comunicación acordes a las exigencias de la Institución.</a:t>
            </a:r>
          </a:p>
        </p:txBody>
      </p:sp>
      <p:sp>
        <p:nvSpPr>
          <p:cNvPr id="24" name="Rectángulo 23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29.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Sistema de Información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571465" y="1442279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6650520" y="2520149"/>
            <a:ext cx="1" cy="132571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0705" y="5039650"/>
            <a:ext cx="1558460" cy="155846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5381" y="5033210"/>
            <a:ext cx="1564900" cy="156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1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79811" y="12770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29.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Sistema de Información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02655" y="1780593"/>
            <a:ext cx="10391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>
                <a:latin typeface="Arial Narrow" panose="020B0606020202030204" pitchFamily="34" charset="0"/>
              </a:rPr>
              <a:t>Consolidar </a:t>
            </a:r>
            <a:r>
              <a:rPr lang="es-CO" dirty="0">
                <a:latin typeface="Arial Narrow" panose="020B0606020202030204" pitchFamily="34" charset="0"/>
              </a:rPr>
              <a:t>un sistema de información integrado que dé respuesta a las necesidades de información de la institución, además de fortalecer el sistema de comunicación corporativa.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869576" y="3674119"/>
            <a:ext cx="10194003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s-CO" dirty="0">
                <a:latin typeface="Arial Narrow" panose="020B0606020202030204" pitchFamily="34" charset="0"/>
              </a:rPr>
              <a:t>Desarrollar software integrado a la medida, que permita consolidar el sistema de información Institucional.	</a:t>
            </a:r>
            <a:endParaRPr lang="es-CO" dirty="0" smtClean="0">
              <a:latin typeface="Arial Narrow" panose="020B0606020202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Liderar </a:t>
            </a:r>
            <a:r>
              <a:rPr lang="es-CO" dirty="0">
                <a:latin typeface="Arial Narrow" panose="020B0606020202030204" pitchFamily="34" charset="0"/>
              </a:rPr>
              <a:t>el componente de la Comunicación Corporativa.</a:t>
            </a:r>
          </a:p>
        </p:txBody>
      </p:sp>
    </p:spTree>
    <p:extLst>
      <p:ext uri="{BB962C8B-B14F-4D97-AF65-F5344CB8AC3E}">
        <p14:creationId xmlns:p14="http://schemas.microsoft.com/office/powerpoint/2010/main" val="118435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6654" y="80194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972113"/>
              </p:ext>
            </p:extLst>
          </p:nvPr>
        </p:nvGraphicFramePr>
        <p:xfrm>
          <a:off x="1441273" y="1926434"/>
          <a:ext cx="8768201" cy="2502130"/>
        </p:xfrm>
        <a:graphic>
          <a:graphicData uri="http://schemas.openxmlformats.org/drawingml/2006/table">
            <a:tbl>
              <a:tblPr firstRow="1" firstCol="1" bandRow="1"/>
              <a:tblGrid>
                <a:gridCol w="2413549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354652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1363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082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Sistemas de Información Integral y Seguridad de la Información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En este plan operativo se aborda todo lo relacionado con los desarrollos de Software, la administración del Portal Web Institucional y la gestión de la Seguridad de la información.</a:t>
                      </a: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del Recurso Multimedia e Identidad UTP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este plan operativo se trabaja en el componente de Diseño Gráfico y Medios Digitales, la Producción Audiovisual y la gestión de la Comunicación Corporativa	de la UTP.</a:t>
                      </a:r>
                      <a:endParaRPr lang="es-CO" sz="125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81159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29.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Sistema de Información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3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6288</TotalTime>
  <Words>1048</Words>
  <Application>Microsoft Office PowerPoint</Application>
  <PresentationFormat>Panorámica</PresentationFormat>
  <Paragraphs>80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722</cp:revision>
  <cp:lastPrinted>2017-05-16T14:27:28Z</cp:lastPrinted>
  <dcterms:created xsi:type="dcterms:W3CDTF">2017-03-06T22:18:18Z</dcterms:created>
  <dcterms:modified xsi:type="dcterms:W3CDTF">2026-03-18T13:24:41Z</dcterms:modified>
</cp:coreProperties>
</file>