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6" r:id="rId4"/>
    <p:sldId id="1118" r:id="rId5"/>
    <p:sldId id="1119" r:id="rId6"/>
    <p:sldId id="1120" r:id="rId7"/>
    <p:sldId id="1117"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3056"/>
    <a:srgbClr val="18355E"/>
    <a:srgbClr val="FBF4EB"/>
    <a:srgbClr val="FFCDBD"/>
    <a:srgbClr val="CC3300"/>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6" d="100"/>
          <a:sy n="106" d="100"/>
        </p:scale>
        <p:origin x="180"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64B22C1-DFED-49E8-8F2A-8A27B389265F}"/>
              </a:ext>
            </a:extLst>
          </p:cNvPr>
          <p:cNvSpPr txBox="1">
            <a:spLocks/>
          </p:cNvSpPr>
          <p:nvPr/>
        </p:nvSpPr>
        <p:spPr>
          <a:xfrm>
            <a:off x="1870156" y="4074295"/>
            <a:ext cx="4482354"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a:solidFill>
                  <a:schemeClr val="bg1"/>
                </a:solidFill>
              </a:rPr>
              <a:t>P</a:t>
            </a:r>
            <a:r>
              <a:rPr lang="es-CO" sz="3600" dirty="0">
                <a:solidFill>
                  <a:schemeClr val="bg1"/>
                </a:solidFill>
              </a:rPr>
              <a:t>royecto: </a:t>
            </a:r>
            <a:r>
              <a:rPr lang="es-CO" sz="3200" b="0" dirty="0">
                <a:solidFill>
                  <a:schemeClr val="bg1"/>
                </a:solidFill>
              </a:rPr>
              <a:t>Acceso e inserción a la vida universitaria</a:t>
            </a:r>
          </a:p>
        </p:txBody>
      </p:sp>
      <p:sp>
        <p:nvSpPr>
          <p:cNvPr id="5" name="Title 1">
            <a:extLst>
              <a:ext uri="{FF2B5EF4-FFF2-40B4-BE49-F238E27FC236}">
                <a16:creationId xmlns:a16="http://schemas.microsoft.com/office/drawing/2014/main" id="{61A03A22-5E25-4D5F-929C-F09EB2E22223}"/>
              </a:ext>
            </a:extLst>
          </p:cNvPr>
          <p:cNvSpPr txBox="1">
            <a:spLocks/>
          </p:cNvSpPr>
          <p:nvPr/>
        </p:nvSpPr>
        <p:spPr>
          <a:xfrm>
            <a:off x="1303720" y="669940"/>
            <a:ext cx="597781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a:solidFill>
                  <a:schemeClr val="bg1"/>
                </a:solidFill>
                <a:latin typeface="Asap Medium" panose="020F0604030102060203" pitchFamily="2" charset="0"/>
              </a:rPr>
              <a:t>Excelencia Académica para la Formación Integral</a:t>
            </a:r>
            <a:endParaRPr lang="es-ES" sz="3600" dirty="0">
              <a:solidFill>
                <a:schemeClr val="bg1"/>
              </a:solidFill>
              <a:latin typeface="Asap Medium" panose="020F0604030102060203" pitchFamily="2" charset="0"/>
            </a:endParaRPr>
          </a:p>
        </p:txBody>
      </p:sp>
      <p:sp>
        <p:nvSpPr>
          <p:cNvPr id="6" name="Title 1">
            <a:extLst>
              <a:ext uri="{FF2B5EF4-FFF2-40B4-BE49-F238E27FC236}">
                <a16:creationId xmlns:a16="http://schemas.microsoft.com/office/drawing/2014/main" id="{9F06EBA9-2D7D-495E-A223-1CDD07DAAED5}"/>
              </a:ext>
            </a:extLst>
          </p:cNvPr>
          <p:cNvSpPr txBox="1">
            <a:spLocks/>
          </p:cNvSpPr>
          <p:nvPr/>
        </p:nvSpPr>
        <p:spPr>
          <a:xfrm>
            <a:off x="7766177" y="914490"/>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8" name="Anillo 7"/>
          <p:cNvSpPr/>
          <p:nvPr/>
        </p:nvSpPr>
        <p:spPr>
          <a:xfrm>
            <a:off x="204412" y="4468314"/>
            <a:ext cx="1586753" cy="1442131"/>
          </a:xfrm>
          <a:prstGeom prst="donut">
            <a:avLst>
              <a:gd name="adj" fmla="val 14617"/>
            </a:avLst>
          </a:prstGeom>
          <a:solidFill>
            <a:srgbClr val="163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9"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a:solidFill>
                  <a:schemeClr val="bg1"/>
                </a:solidFill>
                <a:latin typeface="Arial Rounded MT Bold" panose="020F0704030504030204" pitchFamily="34" charset="0"/>
                <a:ea typeface="+mj-ea"/>
                <a:cs typeface="+mj-cs"/>
              </a:rPr>
              <a:t>03</a:t>
            </a:r>
          </a:p>
        </p:txBody>
      </p:sp>
      <p:pic>
        <p:nvPicPr>
          <p:cNvPr id="12" name="Imagen 11"/>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1" name="Imagen 10"/>
          <p:cNvPicPr/>
          <p:nvPr/>
        </p:nvPicPr>
        <p:blipFill>
          <a:blip r:embed="rId3" cstate="screen">
            <a:extLst>
              <a:ext uri="{28A0092B-C50C-407E-A947-70E740481C1C}">
                <a14:useLocalDpi xmlns:a14="http://schemas.microsoft.com/office/drawing/2010/main"/>
              </a:ext>
            </a:extLst>
          </a:blip>
          <a:stretch>
            <a:fillRect/>
          </a:stretch>
        </p:blipFill>
        <p:spPr>
          <a:xfrm>
            <a:off x="6509739" y="3288810"/>
            <a:ext cx="4515485" cy="3010535"/>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8F9C17-DF16-4503-A23D-C04985936785}"/>
              </a:ext>
            </a:extLst>
          </p:cNvPr>
          <p:cNvSpPr>
            <a:spLocks noGrp="1"/>
          </p:cNvSpPr>
          <p:nvPr>
            <p:ph type="title"/>
          </p:nvPr>
        </p:nvSpPr>
        <p:spPr>
          <a:xfrm>
            <a:off x="2669241" y="154595"/>
            <a:ext cx="6853518" cy="720304"/>
          </a:xfrm>
        </p:spPr>
        <p:txBody>
          <a:bodyPr/>
          <a:lstStyle/>
          <a:p>
            <a:pPr algn="ctr"/>
            <a:r>
              <a:rPr lang="es-ES" sz="3600" dirty="0">
                <a:solidFill>
                  <a:srgbClr val="CC3300"/>
                </a:solidFill>
                <a:effectLst>
                  <a:outerShdw blurRad="38100" dist="38100" dir="2700000" algn="tl">
                    <a:srgbClr val="000000">
                      <a:alpha val="43137"/>
                    </a:srgbClr>
                  </a:outerShdw>
                </a:effectLst>
              </a:rPr>
              <a:t>Información general del proyecto</a:t>
            </a:r>
            <a:endParaRPr lang="en-US" sz="3600" dirty="0">
              <a:solidFill>
                <a:srgbClr val="CC3300"/>
              </a:solidFill>
              <a:effectLst>
                <a:outerShdw blurRad="38100" dist="38100" dir="2700000" algn="tl">
                  <a:srgbClr val="000000">
                    <a:alpha val="43137"/>
                  </a:srgbClr>
                </a:outerShdw>
              </a:effectLst>
            </a:endParaRPr>
          </a:p>
        </p:txBody>
      </p:sp>
      <p:sp>
        <p:nvSpPr>
          <p:cNvPr id="5" name="Rectángulo 4"/>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03. Acceso e inserción a la vida universitaria</a:t>
            </a:r>
          </a:p>
          <a:p>
            <a:pPr algn="ctr"/>
            <a:endParaRPr lang="es-CO" sz="800" dirty="0">
              <a:solidFill>
                <a:schemeClr val="bg1">
                  <a:lumMod val="50000"/>
                </a:schemeClr>
              </a:solidFill>
              <a:latin typeface="Arial Rounded MT Bold" panose="020F0704030504030204" pitchFamily="34" charset="0"/>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graphicFrame>
        <p:nvGraphicFramePr>
          <p:cNvPr id="4" name="Tabla 3"/>
          <p:cNvGraphicFramePr>
            <a:graphicFrameLocks noGrp="1"/>
          </p:cNvGraphicFramePr>
          <p:nvPr>
            <p:extLst>
              <p:ext uri="{D42A27DB-BD31-4B8C-83A1-F6EECF244321}">
                <p14:modId xmlns:p14="http://schemas.microsoft.com/office/powerpoint/2010/main" val="225397201"/>
              </p:ext>
            </p:extLst>
          </p:nvPr>
        </p:nvGraphicFramePr>
        <p:xfrm>
          <a:off x="1340223" y="1329708"/>
          <a:ext cx="8514229" cy="4645354"/>
        </p:xfrm>
        <a:graphic>
          <a:graphicData uri="http://schemas.openxmlformats.org/drawingml/2006/table">
            <a:tbl>
              <a:tblPr firstRow="1" firstCol="1" bandRow="1"/>
              <a:tblGrid>
                <a:gridCol w="3219909">
                  <a:extLst>
                    <a:ext uri="{9D8B030D-6E8A-4147-A177-3AD203B41FA5}">
                      <a16:colId xmlns:a16="http://schemas.microsoft.com/office/drawing/2014/main" val="1256123634"/>
                    </a:ext>
                  </a:extLst>
                </a:gridCol>
                <a:gridCol w="5294320">
                  <a:extLst>
                    <a:ext uri="{9D8B030D-6E8A-4147-A177-3AD203B41FA5}">
                      <a16:colId xmlns:a16="http://schemas.microsoft.com/office/drawing/2014/main" val="1547642715"/>
                    </a:ext>
                  </a:extLst>
                </a:gridCol>
              </a:tblGrid>
              <a:tr h="224692">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CEA - 03)</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9634446"/>
                  </a:ext>
                </a:extLst>
              </a:tr>
              <a:tr h="224692">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Académica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7227056"/>
                  </a:ext>
                </a:extLst>
              </a:tr>
              <a:tr h="224692">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Excelencia Académica para la Formación Integral </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4740714"/>
                  </a:ext>
                </a:extLst>
              </a:tr>
              <a:tr h="224692">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Wilson Arenas Valencia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4134963"/>
                  </a:ext>
                </a:extLst>
              </a:tr>
              <a:tr h="224692">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Acceso e inserción y acompañamiento a la vida universitaria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3731516"/>
                  </a:ext>
                </a:extLst>
              </a:tr>
              <a:tr h="224692">
                <a:tc rowSpan="2">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Docencia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6933983"/>
                  </a:ext>
                </a:extLst>
              </a:tr>
              <a:tr h="244679">
                <a:tc vMerge="1">
                  <a:txBody>
                    <a:bodyPr/>
                    <a:lstStyle/>
                    <a:p>
                      <a:endParaRPr lang="es-CO"/>
                    </a:p>
                  </a:txBody>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Bienestar Institucional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7169285"/>
                  </a:ext>
                </a:extLst>
              </a:tr>
              <a:tr h="224692">
                <a:tc rowSpan="3">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62127753"/>
                  </a:ext>
                </a:extLst>
              </a:tr>
              <a:tr h="224692">
                <a:tc vMerge="1">
                  <a:txBody>
                    <a:bodyPr/>
                    <a:lstStyle/>
                    <a:p>
                      <a:endParaRPr lang="es-CO"/>
                    </a:p>
                  </a:txBody>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8058237"/>
                  </a:ext>
                </a:extLst>
              </a:tr>
              <a:tr h="224692">
                <a:tc vMerge="1">
                  <a:txBody>
                    <a:bodyPr/>
                    <a:lstStyle/>
                    <a:p>
                      <a:endParaRPr lang="es-CO"/>
                    </a:p>
                  </a:txBody>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9. Bienestar institucional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80892895"/>
                  </a:ext>
                </a:extLst>
              </a:tr>
              <a:tr h="469370">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4. Recursos materiales y servicios</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0625969"/>
                  </a:ext>
                </a:extLst>
              </a:tr>
              <a:tr h="469438">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  Departamento de Matemáticas - Departamento de Humanidades</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3706325"/>
                  </a:ext>
                </a:extLst>
              </a:tr>
              <a:tr h="469370">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Estudiantes y Docentes</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8567259"/>
                  </a:ext>
                </a:extLst>
              </a:tr>
              <a:tr h="224692">
                <a:tc rowSpan="2">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Acompañamiento Integral e inclusión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0576325"/>
                  </a:ext>
                </a:extLst>
              </a:tr>
              <a:tr h="244679">
                <a:tc vMerge="1">
                  <a:txBody>
                    <a:bodyPr/>
                    <a:lstStyle/>
                    <a:p>
                      <a:endParaRPr lang="es-CO"/>
                    </a:p>
                  </a:txBody>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Estratégica para el Bienestar</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5641513"/>
                  </a:ext>
                </a:extLst>
              </a:tr>
              <a:tr h="469438">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3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4139327"/>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926726" y="1144307"/>
            <a:ext cx="10089776" cy="1249269"/>
          </a:xfrm>
        </p:spPr>
        <p:txBody>
          <a:bodyPr>
            <a:noAutofit/>
          </a:bodyPr>
          <a:lstStyle/>
          <a:p>
            <a:pPr marL="0" indent="0" algn="just">
              <a:lnSpc>
                <a:spcPct val="100000"/>
              </a:lnSpc>
              <a:buNone/>
            </a:pPr>
            <a:r>
              <a:rPr lang="es-CO" sz="1200" dirty="0">
                <a:latin typeface="Arial Narrow" panose="020B0606020202030204" pitchFamily="34" charset="0"/>
              </a:rPr>
              <a:t>Existen falencias estructurales en la educación básica y media de Colombia (Inversión insuficiente en infraestructura, recursos didácticos, formación docente y programas de apoyo) que hacen los estudiantes lleguen a la Universidad acostumbrados a métodos de enseñanza y evaluación diferentes a los que encontrarán en los diferentes programas académicos. Además, no se fomenta la autonomía del estudiante en la educación media, por lo cual, los estudiantes no gestionan su tiempo, no saben cómo investigar por su cuenta o a asumir la responsabilidad de su propio aprendizaje. </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CC3300"/>
                </a:solidFill>
                <a:effectLst>
                  <a:outerShdw blurRad="38100" dist="38100" dir="2700000" algn="tl">
                    <a:srgbClr val="000000">
                      <a:alpha val="43137"/>
                    </a:srgbClr>
                  </a:outerShdw>
                </a:effectLst>
              </a:rPr>
              <a:t>Identificación del problema, necesidad u oportunidad </a:t>
            </a:r>
          </a:p>
        </p:txBody>
      </p:sp>
      <p:pic>
        <p:nvPicPr>
          <p:cNvPr id="8" name="Imagen 7"/>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03. Acceso e inserción a la vida universitaria</a:t>
            </a:r>
          </a:p>
          <a:p>
            <a:pPr algn="ctr"/>
            <a:endParaRPr lang="es-CO" sz="800" dirty="0">
              <a:solidFill>
                <a:schemeClr val="bg1">
                  <a:lumMod val="50000"/>
                </a:schemeClr>
              </a:solidFill>
              <a:latin typeface="Arial Rounded MT Bold" panose="020F0704030504030204" pitchFamily="34" charset="0"/>
            </a:endParaRPr>
          </a:p>
        </p:txBody>
      </p:sp>
      <p:graphicFrame>
        <p:nvGraphicFramePr>
          <p:cNvPr id="2" name="Tabla 1"/>
          <p:cNvGraphicFramePr>
            <a:graphicFrameLocks noGrp="1"/>
          </p:cNvGraphicFramePr>
          <p:nvPr>
            <p:extLst>
              <p:ext uri="{D42A27DB-BD31-4B8C-83A1-F6EECF244321}">
                <p14:modId xmlns:p14="http://schemas.microsoft.com/office/powerpoint/2010/main" val="1941196623"/>
              </p:ext>
            </p:extLst>
          </p:nvPr>
        </p:nvGraphicFramePr>
        <p:xfrm>
          <a:off x="1201270" y="2070847"/>
          <a:ext cx="9681881" cy="4613693"/>
        </p:xfrm>
        <a:graphic>
          <a:graphicData uri="http://schemas.openxmlformats.org/drawingml/2006/table">
            <a:tbl>
              <a:tblPr firstRow="1" firstCol="1" bandRow="1"/>
              <a:tblGrid>
                <a:gridCol w="1591912">
                  <a:extLst>
                    <a:ext uri="{9D8B030D-6E8A-4147-A177-3AD203B41FA5}">
                      <a16:colId xmlns:a16="http://schemas.microsoft.com/office/drawing/2014/main" val="837031160"/>
                    </a:ext>
                  </a:extLst>
                </a:gridCol>
                <a:gridCol w="3579651">
                  <a:extLst>
                    <a:ext uri="{9D8B030D-6E8A-4147-A177-3AD203B41FA5}">
                      <a16:colId xmlns:a16="http://schemas.microsoft.com/office/drawing/2014/main" val="1601681170"/>
                    </a:ext>
                  </a:extLst>
                </a:gridCol>
                <a:gridCol w="4510318">
                  <a:extLst>
                    <a:ext uri="{9D8B030D-6E8A-4147-A177-3AD203B41FA5}">
                      <a16:colId xmlns:a16="http://schemas.microsoft.com/office/drawing/2014/main" val="4125218626"/>
                    </a:ext>
                  </a:extLst>
                </a:gridCol>
              </a:tblGrid>
              <a:tr h="46570">
                <a:tc>
                  <a:txBody>
                    <a:bodyPr/>
                    <a:lstStyle/>
                    <a:p>
                      <a:pPr algn="ct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85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85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8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2800404334"/>
                  </a:ext>
                </a:extLst>
              </a:tr>
              <a:tr h="451142">
                <a:tc rowSpan="11">
                  <a:txBody>
                    <a:bodyPr/>
                    <a:lstStyle/>
                    <a:p>
                      <a:pPr algn="ctr">
                        <a:lnSpc>
                          <a:spcPct val="115000"/>
                        </a:lnSpc>
                        <a:spcAft>
                          <a:spcPts val="0"/>
                        </a:spcAft>
                      </a:pPr>
                      <a:r>
                        <a:rPr lang="es-CO" sz="9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Bajo nivel de intervención institucional en el momento del acceso para favorecer la inserción a la vida universitaria, dado el distanciamiento entre los métodos de enseñanza de la educación media y la superior.</a:t>
                      </a:r>
                      <a:endParaRPr lang="es-CO" sz="90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El ingreso de estudiantes con deficiencias en habilidades básicas como la lectura, la escritura académica y el razonamiento cuantitativo. </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8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Falencias estructurales en la educación básica y media de Colombia (Inversión insuficiente en infraestructura, recursos didácticos, formación docente y programas de apoyo).</a:t>
                      </a:r>
                      <a:endParaRPr lang="es-CO" sz="85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8432692"/>
                  </a:ext>
                </a:extLst>
              </a:tr>
              <a:tr h="311434">
                <a:tc vMerge="1">
                  <a:txBody>
                    <a:bodyPr/>
                    <a:lstStyle/>
                    <a:p>
                      <a:endParaRPr lang="es-CO"/>
                    </a:p>
                  </a:txBody>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Los contenidos curriculares vistos en la educación media no están articulados a los requeridos en la educación superior. </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8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Elección errónea de la carrera, sin una sólida base vocacional puede llevar al estudiante a perder el interés y abandonar.</a:t>
                      </a:r>
                      <a:endParaRPr lang="es-CO" sz="85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1913559"/>
                  </a:ext>
                </a:extLst>
              </a:tr>
              <a:tr h="197920">
                <a:tc vMerge="1">
                  <a:txBody>
                    <a:bodyPr/>
                    <a:lstStyle/>
                    <a:p>
                      <a:endParaRPr lang="es-CO"/>
                    </a:p>
                  </a:txBody>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Los estudiantes llegan a la Universidad acostumbrados a métodos de enseñanza y evaluación diferentes a los que encontrarán en los diferentes programas académicos.</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Poca exigencia por parte de la enseñanza que se imparte en la educación media </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6140702"/>
                  </a:ext>
                </a:extLst>
              </a:tr>
              <a:tr h="526818">
                <a:tc vMerge="1">
                  <a:txBody>
                    <a:bodyPr/>
                    <a:lstStyle/>
                    <a:p>
                      <a:endParaRPr lang="es-CO"/>
                    </a:p>
                  </a:txBody>
                  <a:tcPr/>
                </a:tc>
                <a:tc rowSpan="2">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 Nivel bajo de intervención institucional en el momento del acceso para favorecer la inserción.</a:t>
                      </a:r>
                      <a:endParaRPr lang="es-CO" sz="850" dirty="0">
                        <a:effectLst/>
                        <a:latin typeface="Arial Narrow" panose="020B0606020202030204" pitchFamily="34" charset="0"/>
                        <a:ea typeface="SimSun" panose="02010600030101010101" pitchFamily="2" charset="-122"/>
                      </a:endParaRPr>
                    </a:p>
                    <a:p>
                      <a:pPr>
                        <a:lnSpc>
                          <a:spcPct val="115000"/>
                        </a:lnSpc>
                        <a:spcAft>
                          <a:spcPts val="0"/>
                        </a:spcAft>
                      </a:pPr>
                      <a:r>
                        <a:rPr lang="es-CO" sz="8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8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4.1. No se fomenta la autonomía del estudiante en la Educación Media, por lo cual, los estudiantes no gestionan su tiempo, no saben cómo investigar por su cuenta o a asumir la responsabilidad de su propio aprendizaje.</a:t>
                      </a:r>
                      <a:endParaRPr lang="es-CO" sz="85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6330388"/>
                  </a:ext>
                </a:extLst>
              </a:tr>
              <a:tr h="491890">
                <a:tc vMerge="1">
                  <a:txBody>
                    <a:bodyPr/>
                    <a:lstStyle/>
                    <a:p>
                      <a:endParaRPr lang="es-CO"/>
                    </a:p>
                  </a:txBody>
                  <a:tcPr/>
                </a:tc>
                <a:tc vMerge="1">
                  <a:txBody>
                    <a:bodyPr/>
                    <a:lstStyle/>
                    <a:p>
                      <a:endParaRPr lang="es-CO"/>
                    </a:p>
                  </a:txBody>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4.2.  La cantidad y complejidad de los contenidos por aprender en la Universidad suelen ser mucho mayores que en el colegio, con plazos más cortos para la entrega de trabajos y la preparación de exámenes.</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3214961"/>
                  </a:ext>
                </a:extLst>
              </a:tr>
              <a:tr h="49480">
                <a:tc vMerge="1">
                  <a:txBody>
                    <a:bodyPr/>
                    <a:lstStyle/>
                    <a:p>
                      <a:endParaRPr lang="es-CO"/>
                    </a:p>
                  </a:txBody>
                  <a:tcPr/>
                </a:tc>
                <a:tc>
                  <a:txBody>
                    <a:bodyPr/>
                    <a:lstStyle/>
                    <a:p>
                      <a:pPr algn="ct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85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8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2680063699"/>
                  </a:ext>
                </a:extLst>
              </a:tr>
              <a:tr h="439500">
                <a:tc vMerge="1">
                  <a:txBody>
                    <a:bodyPr/>
                    <a:lstStyle/>
                    <a:p>
                      <a:endParaRPr lang="es-CO"/>
                    </a:p>
                  </a:txBody>
                  <a:tcPr/>
                </a:tc>
                <a:tc>
                  <a:txBody>
                    <a:bodyPr/>
                    <a:lstStyle/>
                    <a:p>
                      <a:pPr>
                        <a:lnSpc>
                          <a:spcPct val="115000"/>
                        </a:lnSpc>
                        <a:spcAft>
                          <a:spcPts val="0"/>
                        </a:spcAft>
                      </a:pPr>
                      <a:r>
                        <a:rPr lang="es-CO" sz="8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Los estudiantes pueden sentirse abrumados y desorientados al enfrentarse a metodologías de enseñanza y evaluación desconocidas, lo que lleva a una disminución de su motivación y compromiso con los estudios.</a:t>
                      </a:r>
                      <a:endParaRPr lang="es-CO" sz="85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La falta de acompañamiento puede dificultar que los estudiantes establezcan redes de apoyo, se integren a la vida universitaria y se sientan parte de la comunidad académica.</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5566325"/>
                  </a:ext>
                </a:extLst>
              </a:tr>
              <a:tr h="605404">
                <a:tc vMerge="1">
                  <a:txBody>
                    <a:bodyPr/>
                    <a:lstStyle/>
                    <a:p>
                      <a:endParaRPr lang="es-CO"/>
                    </a:p>
                  </a:txBody>
                  <a:tcPr/>
                </a:tc>
                <a:tc>
                  <a:txBody>
                    <a:bodyPr/>
                    <a:lstStyle/>
                    <a:p>
                      <a:pPr>
                        <a:lnSpc>
                          <a:spcPct val="115000"/>
                        </a:lnSpc>
                        <a:spcAft>
                          <a:spcPts val="0"/>
                        </a:spcAft>
                      </a:pPr>
                      <a:r>
                        <a:rPr lang="es-CO" sz="8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La presión por adaptarse a un nuevo entorno, sumada a las dificultades académicas, puede generar altos niveles de estrés y ansiedad, afectando la salud mental del estudiante.</a:t>
                      </a:r>
                      <a:endParaRPr lang="es-CO" sz="85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Los estudiantes pueden no desarrollar de manera adecuada habilidades esenciales para el éxito universitario y profesional, como la autogestión, el aprendizaje autónomo y el pensamiento crítico, al no contar con una guía inicial efectiva.</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6982943"/>
                  </a:ext>
                </a:extLst>
              </a:tr>
              <a:tr h="387109">
                <a:tc vMerge="1">
                  <a:txBody>
                    <a:bodyPr/>
                    <a:lstStyle/>
                    <a:p>
                      <a:endParaRPr lang="es-CO"/>
                    </a:p>
                  </a:txBody>
                  <a:tcPr/>
                </a:tc>
                <a:tc rowSpan="3">
                  <a:txBody>
                    <a:bodyPr/>
                    <a:lstStyle/>
                    <a:p>
                      <a:pPr>
                        <a:lnSpc>
                          <a:spcPct val="115000"/>
                        </a:lnSpc>
                        <a:spcAft>
                          <a:spcPts val="0"/>
                        </a:spcAft>
                      </a:pPr>
                      <a:r>
                        <a:rPr lang="es-CO" sz="8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Los estudiantes optan por abandonar sus estudios universitarios ante la incapacidad de adaptarse y superar las dificultades.</a:t>
                      </a:r>
                      <a:endParaRPr lang="es-CO" sz="850">
                        <a:effectLst/>
                        <a:latin typeface="Arial Narrow" panose="020B0606020202030204" pitchFamily="34" charset="0"/>
                        <a:ea typeface="SimSun" panose="02010600030101010101" pitchFamily="2" charset="-122"/>
                      </a:endParaRPr>
                    </a:p>
                    <a:p>
                      <a:pPr>
                        <a:lnSpc>
                          <a:spcPct val="115000"/>
                        </a:lnSpc>
                        <a:spcAft>
                          <a:spcPts val="0"/>
                        </a:spcAft>
                      </a:pPr>
                      <a:r>
                        <a:rPr lang="es-CO" sz="8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a:t>
                      </a:r>
                      <a:endParaRPr lang="es-CO" sz="850">
                        <a:effectLst/>
                        <a:latin typeface="Arial Narrow" panose="020B0606020202030204" pitchFamily="34" charset="0"/>
                        <a:ea typeface="SimSun" panose="02010600030101010101" pitchFamily="2" charset="-122"/>
                      </a:endParaRPr>
                    </a:p>
                    <a:p>
                      <a:pPr>
                        <a:lnSpc>
                          <a:spcPct val="115000"/>
                        </a:lnSpc>
                        <a:spcAft>
                          <a:spcPts val="0"/>
                        </a:spcAft>
                      </a:pPr>
                      <a:r>
                        <a:rPr lang="es-CO" sz="8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a:t>
                      </a:r>
                      <a:endParaRPr lang="es-CO" sz="85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Se invierten recursos en estudiantes que finalmente no logran culminar sus estudios, lo que representa una ineficiencia en la asignación de los mismos.</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442745"/>
                  </a:ext>
                </a:extLst>
              </a:tr>
              <a:tr h="302702">
                <a:tc vMerge="1">
                  <a:txBody>
                    <a:bodyPr/>
                    <a:lstStyle/>
                    <a:p>
                      <a:endParaRPr lang="es-CO"/>
                    </a:p>
                  </a:txBody>
                  <a:tcPr/>
                </a:tc>
                <a:tc vMerge="1">
                  <a:txBody>
                    <a:bodyPr/>
                    <a:lstStyle/>
                    <a:p>
                      <a:endParaRPr lang="es-CO"/>
                    </a:p>
                  </a:txBody>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Una alta tasa de deserción y un bajo rendimiento estudiantil pueden afectar la imagen y el prestigio de la Universidad.</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381092"/>
                  </a:ext>
                </a:extLst>
              </a:tr>
              <a:tr h="541370">
                <a:tc vMerge="1">
                  <a:txBody>
                    <a:bodyPr/>
                    <a:lstStyle/>
                    <a:p>
                      <a:endParaRPr lang="es-CO"/>
                    </a:p>
                  </a:txBody>
                  <a:tcPr/>
                </a:tc>
                <a:tc vMerge="1">
                  <a:txBody>
                    <a:bodyPr/>
                    <a:lstStyle/>
                    <a:p>
                      <a:endParaRPr lang="es-CO"/>
                    </a:p>
                  </a:txBody>
                  <a:tcPr/>
                </a:tc>
                <a:tc>
                  <a:txBody>
                    <a:bodyPr/>
                    <a:lstStyle/>
                    <a:p>
                      <a:pPr>
                        <a:lnSpc>
                          <a:spcPct val="115000"/>
                        </a:lnSpc>
                        <a:spcAft>
                          <a:spcPts val="0"/>
                        </a:spcAft>
                      </a:pPr>
                      <a:r>
                        <a:rPr lang="es-CO" sz="8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3.3. Los profesores pueden verse obligados a dedicar más tiempo a nivelar a los estudiantes o a lidiar con problemas de desmotivación, lo que desvía su atención de la enseñanza para alcanzar los resultados de aprendizaje.</a:t>
                      </a:r>
                      <a:endParaRPr lang="es-CO" sz="850" dirty="0">
                        <a:effectLst/>
                        <a:latin typeface="Arial Narrow" panose="020B0606020202030204" pitchFamily="34" charset="0"/>
                        <a:ea typeface="SimSun" panose="02010600030101010101" pitchFamily="2" charset="-122"/>
                      </a:endParaRPr>
                    </a:p>
                  </a:txBody>
                  <a:tcPr marL="738" marR="7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4736643"/>
                  </a:ext>
                </a:extLst>
              </a:tr>
            </a:tbl>
          </a:graphicData>
        </a:graphic>
      </p:graphicFrame>
    </p:spTree>
    <p:extLst>
      <p:ext uri="{BB962C8B-B14F-4D97-AF65-F5344CB8AC3E}">
        <p14:creationId xmlns:p14="http://schemas.microsoft.com/office/powerpoint/2010/main" val="350840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cto 3"/>
          <p:cNvCxnSpPr/>
          <p:nvPr/>
        </p:nvCxnSpPr>
        <p:spPr>
          <a:xfrm>
            <a:off x="6428369" y="2579619"/>
            <a:ext cx="2538303"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748234" y="1271011"/>
            <a:ext cx="4719918" cy="3759386"/>
          </a:xfrm>
        </p:spPr>
        <p:txBody>
          <a:bodyPr>
            <a:noAutofit/>
          </a:bodyPr>
          <a:lstStyle/>
          <a:p>
            <a:pPr marL="0" indent="0" algn="just">
              <a:lnSpc>
                <a:spcPct val="100000"/>
              </a:lnSpc>
              <a:buNone/>
            </a:pPr>
            <a:r>
              <a:rPr lang="es-CO" sz="1700" dirty="0">
                <a:latin typeface="Arial Narrow" panose="020B0606020202030204" pitchFamily="34" charset="0"/>
              </a:rPr>
              <a:t>El proyecto acceso e inserción a la vida universitaria desarrollará actividades encaminadas a generar rutas, estrategias y herramientas de apoyo para los estudiantes que ingresan por primera vez a la Universidad Tecnológica de Pereira, con el fin de disminuir las diferencias y vacíos académicos con los que llegan.</a:t>
            </a:r>
          </a:p>
          <a:p>
            <a:pPr marL="0" indent="0" algn="just">
              <a:lnSpc>
                <a:spcPct val="100000"/>
              </a:lnSpc>
              <a:buNone/>
            </a:pPr>
            <a:r>
              <a:rPr lang="es-CO" sz="1700" dirty="0">
                <a:latin typeface="Arial Narrow" panose="020B0606020202030204" pitchFamily="34" charset="0"/>
              </a:rPr>
              <a:t>El proyecto implementa las Pruebas Diagnósticas en Comprensión lectora y Matemáticas semestralmente a los estudiantes admitidos y matriculados, lo cual permite identificar el nivel en el cual se ubican los estudiantes en el momento del ingreso, detectar si reconocen los propósitos en el texto y detectan incoherencias para desestimar razones, entre otras, o como en el caso del razonamiento cuantitativo donde se identifica si los estudiantes pueden leer información básica en tablas o gráficas, para comparar datos y analizar situaciones fuera de su vida diaria, entre otras.</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CC3300"/>
                </a:solidFill>
                <a:effectLst>
                  <a:outerShdw blurRad="38100" dist="38100" dir="2700000" algn="tl">
                    <a:srgbClr val="000000">
                      <a:alpha val="43137"/>
                    </a:srgbClr>
                  </a:outerShdw>
                </a:effectLst>
              </a:rPr>
              <a:t>Descripción del proyecto</a:t>
            </a:r>
          </a:p>
        </p:txBody>
      </p:sp>
      <p:sp>
        <p:nvSpPr>
          <p:cNvPr id="19" name="CuadroTexto 18"/>
          <p:cNvSpPr txBox="1"/>
          <p:nvPr/>
        </p:nvSpPr>
        <p:spPr>
          <a:xfrm>
            <a:off x="6172898" y="1396691"/>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1">
                    <a:lumMod val="50000"/>
                  </a:schemeClr>
                </a:solidFill>
                <a:effectLst>
                  <a:outerShdw blurRad="38100" dist="38100" dir="2700000" algn="tl">
                    <a:srgbClr val="000000">
                      <a:alpha val="43137"/>
                    </a:srgbClr>
                  </a:outerShdw>
                </a:effectLst>
                <a:latin typeface="+mj-lt"/>
                <a:ea typeface="+mj-ea"/>
                <a:cs typeface="+mj-cs"/>
              </a:rPr>
              <a:t>Involucrados</a:t>
            </a:r>
          </a:p>
        </p:txBody>
      </p:sp>
      <p:grpSp>
        <p:nvGrpSpPr>
          <p:cNvPr id="8" name="Grupo 7"/>
          <p:cNvGrpSpPr/>
          <p:nvPr/>
        </p:nvGrpSpPr>
        <p:grpSpPr>
          <a:xfrm>
            <a:off x="6671754" y="2265021"/>
            <a:ext cx="4001276" cy="666178"/>
            <a:chOff x="481236" y="1624130"/>
            <a:chExt cx="4001276" cy="666178"/>
          </a:xfrm>
        </p:grpSpPr>
        <p:sp>
          <p:nvSpPr>
            <p:cNvPr id="16" name="Rectángulo redondeado 15"/>
            <p:cNvSpPr/>
            <p:nvPr/>
          </p:nvSpPr>
          <p:spPr>
            <a:xfrm>
              <a:off x="481236" y="1624130"/>
              <a:ext cx="4001276" cy="666178"/>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7" name="CuadroTexto 16"/>
            <p:cNvSpPr txBox="1"/>
            <p:nvPr/>
          </p:nvSpPr>
          <p:spPr>
            <a:xfrm>
              <a:off x="500748" y="1643642"/>
              <a:ext cx="3962252" cy="627154"/>
            </a:xfrm>
            <a:prstGeom prst="rect">
              <a:avLst/>
            </a:prstGeom>
            <a:solidFill>
              <a:schemeClr val="bg1"/>
            </a:solidFill>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r>
                <a:rPr lang="es-CO" sz="1100" b="1" u="none" kern="1200" dirty="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rPr>
                <a:t>Vicerrectoría de Responsabilidad Social y Bienestar Universitario -  Departamento de Matemáticas - Departamento de Humanidades</a:t>
              </a:r>
            </a:p>
          </p:txBody>
        </p:sp>
      </p:grpSp>
      <p:grpSp>
        <p:nvGrpSpPr>
          <p:cNvPr id="9" name="Grupo 8"/>
          <p:cNvGrpSpPr/>
          <p:nvPr/>
        </p:nvGrpSpPr>
        <p:grpSpPr>
          <a:xfrm>
            <a:off x="6662793" y="3100305"/>
            <a:ext cx="4022445" cy="516696"/>
            <a:chOff x="472275" y="2459414"/>
            <a:chExt cx="4022445" cy="516696"/>
          </a:xfrm>
        </p:grpSpPr>
        <p:sp>
          <p:nvSpPr>
            <p:cNvPr id="14" name="Rectángulo redondeado 13"/>
            <p:cNvSpPr/>
            <p:nvPr/>
          </p:nvSpPr>
          <p:spPr>
            <a:xfrm>
              <a:off x="472275" y="2459414"/>
              <a:ext cx="4022445" cy="516696"/>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gn="just">
                <a:lnSpc>
                  <a:spcPct val="115000"/>
                </a:lnSpc>
                <a:spcAft>
                  <a:spcPts val="0"/>
                </a:spcAft>
              </a:pPr>
              <a:r>
                <a:rPr lang="es-CO" sz="1100" b="1" kern="1200" dirty="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rPr>
                <a:t>Ministerio de Educación Nacional</a:t>
              </a:r>
              <a:endParaRPr lang="es-CO" sz="1600" dirty="0">
                <a:latin typeface="Arial Narrow" panose="020B0606020202030204" pitchFamily="34"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0" name="Conector recto 9"/>
          <p:cNvSpPr/>
          <p:nvPr/>
        </p:nvSpPr>
        <p:spPr>
          <a:xfrm>
            <a:off x="6428369" y="1963636"/>
            <a:ext cx="234424" cy="2303605"/>
          </a:xfrm>
          <a:custGeom>
            <a:avLst/>
            <a:gdLst/>
            <a:ahLst/>
            <a:cxnLst/>
            <a:rect l="0" t="0" r="0" b="0"/>
            <a:pathLst>
              <a:path>
                <a:moveTo>
                  <a:pt x="0" y="0"/>
                </a:moveTo>
                <a:lnTo>
                  <a:pt x="0" y="2057073"/>
                </a:lnTo>
                <a:lnTo>
                  <a:pt x="234424" y="2057073"/>
                </a:lnTo>
              </a:path>
            </a:pathLst>
          </a:custGeom>
          <a:noFill/>
          <a:ln w="28575">
            <a:solidFill>
              <a:schemeClr val="accent6">
                <a:lumMod val="50000"/>
              </a:schemeClr>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1" name="Grupo 10"/>
          <p:cNvGrpSpPr/>
          <p:nvPr/>
        </p:nvGrpSpPr>
        <p:grpSpPr>
          <a:xfrm>
            <a:off x="6662793" y="3766978"/>
            <a:ext cx="4036699" cy="536674"/>
            <a:chOff x="472275" y="3145215"/>
            <a:chExt cx="4036699" cy="626053"/>
          </a:xfrm>
        </p:grpSpPr>
        <p:sp>
          <p:nvSpPr>
            <p:cNvPr id="12" name="Rectángulo redondeado 11"/>
            <p:cNvSpPr/>
            <p:nvPr/>
          </p:nvSpPr>
          <p:spPr>
            <a:xfrm>
              <a:off x="472275" y="3145215"/>
              <a:ext cx="4036699" cy="626053"/>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3" name="CuadroTexto 12"/>
            <p:cNvSpPr txBox="1"/>
            <p:nvPr/>
          </p:nvSpPr>
          <p:spPr>
            <a:xfrm>
              <a:off x="490611" y="3163551"/>
              <a:ext cx="4000027" cy="589381"/>
            </a:xfrm>
            <a:prstGeom prst="rect">
              <a:avLst/>
            </a:prstGeom>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rPr>
                <a:t>Estudiantes admitidos y matriculados.</a:t>
              </a:r>
            </a:p>
          </p:txBody>
        </p:sp>
      </p:grpSp>
      <p:sp>
        <p:nvSpPr>
          <p:cNvPr id="20" name="Marco 19"/>
          <p:cNvSpPr/>
          <p:nvPr/>
        </p:nvSpPr>
        <p:spPr>
          <a:xfrm>
            <a:off x="6230586" y="1421213"/>
            <a:ext cx="2189240" cy="612273"/>
          </a:xfrm>
          <a:prstGeom prst="fram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1" name="Conector recto 3"/>
          <p:cNvSpPr/>
          <p:nvPr/>
        </p:nvSpPr>
        <p:spPr>
          <a:xfrm>
            <a:off x="6428369" y="2058009"/>
            <a:ext cx="234424" cy="521610"/>
          </a:xfrm>
          <a:custGeom>
            <a:avLst/>
            <a:gdLst/>
            <a:ahLst/>
            <a:cxnLst/>
            <a:rect l="0" t="0" r="0" b="0"/>
            <a:pathLst>
              <a:path>
                <a:moveTo>
                  <a:pt x="0" y="0"/>
                </a:moveTo>
                <a:lnTo>
                  <a:pt x="0" y="1316593"/>
                </a:lnTo>
                <a:lnTo>
                  <a:pt x="234424" y="1316593"/>
                </a:lnTo>
              </a:path>
            </a:pathLst>
          </a:custGeom>
          <a:noFill/>
          <a:ln w="28575">
            <a:solidFill>
              <a:schemeClr val="accent6">
                <a:lumMod val="50000"/>
              </a:schemeClr>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2" name="Imagen 21"/>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4" name="Rectángulo 23"/>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03. Acceso e inserción a la vida universitaria</a:t>
            </a:r>
          </a:p>
          <a:p>
            <a:pPr algn="ctr"/>
            <a:endParaRPr lang="es-CO" sz="800" dirty="0">
              <a:solidFill>
                <a:schemeClr val="bg1">
                  <a:lumMod val="50000"/>
                </a:schemeClr>
              </a:solidFill>
              <a:latin typeface="Arial Rounded MT Bold" panose="020F0704030504030204" pitchFamily="34" charset="0"/>
            </a:endParaRPr>
          </a:p>
        </p:txBody>
      </p:sp>
      <p:pic>
        <p:nvPicPr>
          <p:cNvPr id="2" name="Imagen 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003890" y="5310036"/>
            <a:ext cx="1339214" cy="1339214"/>
          </a:xfrm>
          <a:prstGeom prst="rect">
            <a:avLst/>
          </a:prstGeom>
        </p:spPr>
      </p:pic>
      <p:pic>
        <p:nvPicPr>
          <p:cNvPr id="3" name="Imagen 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428369" y="4567071"/>
            <a:ext cx="4476486" cy="671473"/>
          </a:xfrm>
          <a:prstGeom prst="rect">
            <a:avLst/>
          </a:prstGeom>
        </p:spPr>
      </p:pic>
    </p:spTree>
    <p:extLst>
      <p:ext uri="{BB962C8B-B14F-4D97-AF65-F5344CB8AC3E}">
        <p14:creationId xmlns:p14="http://schemas.microsoft.com/office/powerpoint/2010/main" val="1319282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9341225" cy="992885"/>
          </a:xfrm>
        </p:spPr>
        <p:txBody>
          <a:bodyPr>
            <a:noAutofit/>
          </a:bodyPr>
          <a:lstStyle/>
          <a:p>
            <a:pPr marL="0" indent="0">
              <a:buNone/>
            </a:pPr>
            <a:r>
              <a:rPr lang="es-CO" sz="2100" dirty="0">
                <a:latin typeface="Arial Narrow" panose="020B0606020202030204" pitchFamily="34" charset="0"/>
              </a:rPr>
              <a:t>Generar rutas, estrategias y herramientas de apoyo para los estudiantes que ingresan por primera vez a la Universidad</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CC3300"/>
                </a:solidFill>
                <a:effectLst>
                  <a:outerShdw blurRad="38100" dist="38100" dir="2700000" algn="tl">
                    <a:srgbClr val="000000">
                      <a:alpha val="43137"/>
                    </a:srgbClr>
                  </a:outerShdw>
                </a:effectLst>
              </a:rPr>
              <a:t>Objetivos del proyecto</a:t>
            </a:r>
          </a:p>
        </p:txBody>
      </p:sp>
      <p:sp>
        <p:nvSpPr>
          <p:cNvPr id="18"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a:solidFill>
                  <a:srgbClr val="CC3300"/>
                </a:solidFill>
                <a:effectLst>
                  <a:outerShdw blurRad="38100" dist="38100" dir="2700000" algn="tl">
                    <a:srgbClr val="000000">
                      <a:alpha val="43137"/>
                    </a:srgbClr>
                  </a:outerShdw>
                </a:effectLst>
              </a:rPr>
              <a:t>General</a:t>
            </a:r>
          </a:p>
        </p:txBody>
      </p:sp>
      <p:sp>
        <p:nvSpPr>
          <p:cNvPr id="22"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a:solidFill>
                  <a:srgbClr val="CC3300"/>
                </a:solidFill>
                <a:effectLst>
                  <a:outerShdw blurRad="38100" dist="38100" dir="2700000" algn="tl">
                    <a:srgbClr val="000000">
                      <a:alpha val="43137"/>
                    </a:srgbClr>
                  </a:outerShdw>
                </a:effectLst>
              </a:rPr>
              <a:t>Específicos</a:t>
            </a:r>
          </a:p>
        </p:txBody>
      </p:sp>
      <p:sp>
        <p:nvSpPr>
          <p:cNvPr id="2" name="Rectángulo 1"/>
          <p:cNvSpPr/>
          <p:nvPr/>
        </p:nvSpPr>
        <p:spPr>
          <a:xfrm>
            <a:off x="1246095" y="3576505"/>
            <a:ext cx="9341224" cy="2585323"/>
          </a:xfrm>
          <a:prstGeom prst="rect">
            <a:avLst/>
          </a:prstGeom>
        </p:spPr>
        <p:txBody>
          <a:bodyPr wrap="square">
            <a:spAutoFit/>
          </a:bodyPr>
          <a:lstStyle/>
          <a:p>
            <a:pPr marL="342900" lvl="0" indent="-342900" algn="just">
              <a:buFontTx/>
              <a:buChar char="-"/>
            </a:pPr>
            <a:r>
              <a:rPr lang="es-CO" dirty="0">
                <a:latin typeface="Arial Narrow" panose="020B0606020202030204" pitchFamily="34" charset="0"/>
              </a:rPr>
              <a:t>Determinar al momento del acceso a la institución, el nivel de competencias básicas con las cuales llegan los estudiantes a la Universidad para definir el plan de intervención al estudiante.	</a:t>
            </a:r>
          </a:p>
          <a:p>
            <a:pPr marL="342900" lvl="0" indent="-342900" algn="just">
              <a:buFontTx/>
              <a:buChar char="-"/>
            </a:pPr>
            <a:endParaRPr lang="es-CO" dirty="0">
              <a:latin typeface="Arial Narrow" panose="020B0606020202030204" pitchFamily="34" charset="0"/>
            </a:endParaRPr>
          </a:p>
          <a:p>
            <a:pPr marL="342900" lvl="0" indent="-342900" algn="just">
              <a:buFontTx/>
              <a:buChar char="-"/>
            </a:pPr>
            <a:r>
              <a:rPr lang="es-CO" dirty="0">
                <a:latin typeface="Arial Narrow" panose="020B0606020202030204" pitchFamily="34" charset="0"/>
              </a:rPr>
              <a:t>Generar estrategias de articulación con programas académicos para la inserción a la vida universitaria.</a:t>
            </a:r>
          </a:p>
          <a:p>
            <a:pPr marL="342900" lvl="0" indent="-342900" algn="just">
              <a:buFontTx/>
              <a:buChar char="-"/>
            </a:pPr>
            <a:endParaRPr lang="es-CO" dirty="0">
              <a:latin typeface="Arial Narrow" panose="020B0606020202030204" pitchFamily="34" charset="0"/>
            </a:endParaRPr>
          </a:p>
          <a:p>
            <a:pPr marL="342900" lvl="0" indent="-342900" algn="just">
              <a:buFontTx/>
              <a:buChar char="-"/>
            </a:pPr>
            <a:r>
              <a:rPr lang="es-CO" dirty="0">
                <a:latin typeface="Arial Narrow" panose="020B0606020202030204" pitchFamily="34" charset="0"/>
              </a:rPr>
              <a:t>Generar e implementar acciones que favorezcan la articulación con la educación básica y media.</a:t>
            </a:r>
          </a:p>
          <a:p>
            <a:pPr marL="342900" lvl="0" indent="-342900" algn="just">
              <a:buFontTx/>
              <a:buChar char="-"/>
            </a:pPr>
            <a:endParaRPr lang="es-CO" dirty="0">
              <a:latin typeface="Arial Narrow" panose="020B0606020202030204" pitchFamily="34" charset="0"/>
            </a:endParaRPr>
          </a:p>
          <a:p>
            <a:pPr marL="342900" lvl="0" indent="-342900" algn="just">
              <a:buFontTx/>
              <a:buChar char="-"/>
            </a:pPr>
            <a:r>
              <a:rPr lang="es-CO" dirty="0">
                <a:latin typeface="Arial Narrow" panose="020B0606020202030204" pitchFamily="34" charset="0"/>
              </a:rPr>
              <a:t>Articular las estrategias del plan integral de cobertura para la vinculación con la educación media y fomento para el ingreso a la educación superior. </a:t>
            </a:r>
          </a:p>
        </p:txBody>
      </p:sp>
      <p:pic>
        <p:nvPicPr>
          <p:cNvPr id="8" name="Imagen 7"/>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10" name="Rectángulo 9"/>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03. Acceso e inserción a la vida universitaria</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257557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CC3300"/>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3375637870"/>
              </p:ext>
            </p:extLst>
          </p:nvPr>
        </p:nvGraphicFramePr>
        <p:xfrm>
          <a:off x="1299163" y="1572387"/>
          <a:ext cx="9144719" cy="3770342"/>
        </p:xfrm>
        <a:graphic>
          <a:graphicData uri="http://schemas.openxmlformats.org/drawingml/2006/table">
            <a:tbl>
              <a:tblPr firstRow="1" firstCol="1" bandRow="1"/>
              <a:tblGrid>
                <a:gridCol w="2981157">
                  <a:extLst>
                    <a:ext uri="{9D8B030D-6E8A-4147-A177-3AD203B41FA5}">
                      <a16:colId xmlns:a16="http://schemas.microsoft.com/office/drawing/2014/main" val="622973615"/>
                    </a:ext>
                  </a:extLst>
                </a:gridCol>
                <a:gridCol w="6163562">
                  <a:extLst>
                    <a:ext uri="{9D8B030D-6E8A-4147-A177-3AD203B41FA5}">
                      <a16:colId xmlns:a16="http://schemas.microsoft.com/office/drawing/2014/main" val="2008709917"/>
                    </a:ext>
                  </a:extLst>
                </a:gridCol>
              </a:tblGrid>
              <a:tr h="33717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extLst>
                  <a:ext uri="{0D108BD9-81ED-4DB2-BD59-A6C34878D82A}">
                    <a16:rowId xmlns:a16="http://schemas.microsoft.com/office/drawing/2014/main" val="3686363448"/>
                  </a:ext>
                </a:extLst>
              </a:tr>
              <a:tr h="14773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a:solidFill>
                            <a:schemeClr val="tx1"/>
                          </a:solidFill>
                          <a:effectLst/>
                          <a:latin typeface="Calibri" panose="020F0502020204030204"/>
                          <a:ea typeface="+mn-ea"/>
                          <a:cs typeface="+mn-cs"/>
                        </a:rPr>
                        <a:t>Estrategias de inserción y acceso a la universidad</a:t>
                      </a:r>
                      <a:endParaRPr lang="es-CO" sz="1800" b="1" kern="1200" dirty="0">
                        <a:solidFill>
                          <a:schemeClr val="tx1"/>
                        </a:solidFill>
                        <a:effectLst/>
                        <a:latin typeface="+mn-lt"/>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179388" lvl="0" indent="0" algn="just"/>
                      <a:r>
                        <a:rPr lang="es-CO" sz="1400" kern="1200" dirty="0">
                          <a:solidFill>
                            <a:schemeClr val="tx1"/>
                          </a:solidFill>
                          <a:effectLst/>
                          <a:latin typeface="Arial Narrow" panose="020B0606020202030204" pitchFamily="34" charset="0"/>
                          <a:ea typeface="+mn-ea"/>
                          <a:cs typeface="+mn-cs"/>
                        </a:rPr>
                        <a:t>A través de este plan operativo se planifican, aplican y analizan las pruebas de ingreso en primer semestre y segundo semestre. Igualmente, se generan estrategias y se articulan con los programas académicos; y se realizan análisis de resultados y notas finales para contraste y toma de decisiones.</a:t>
                      </a: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3877856177"/>
                  </a:ext>
                </a:extLst>
              </a:tr>
              <a:tr h="1955830">
                <a:tc>
                  <a:txBody>
                    <a:bodyPr/>
                    <a:lstStyle/>
                    <a:p>
                      <a:pPr algn="ctr">
                        <a:lnSpc>
                          <a:spcPct val="107000"/>
                        </a:lnSpc>
                        <a:spcAft>
                          <a:spcPts val="0"/>
                        </a:spcAft>
                      </a:pPr>
                      <a:r>
                        <a:rPr lang="es-CO" sz="1800" b="1" kern="1200" dirty="0">
                          <a:solidFill>
                            <a:schemeClr val="tx1"/>
                          </a:solidFill>
                          <a:effectLst/>
                          <a:latin typeface="+mn-lt"/>
                          <a:ea typeface="+mn-ea"/>
                          <a:cs typeface="+mn-cs"/>
                        </a:rPr>
                        <a:t>Articulación con la educación básica y media</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p>
                      <a:pPr marL="179388" lvl="0" indent="0" algn="just"/>
                      <a:r>
                        <a:rPr lang="es-CO" sz="1400" kern="1200" dirty="0">
                          <a:solidFill>
                            <a:schemeClr val="tx1"/>
                          </a:solidFill>
                          <a:effectLst/>
                          <a:latin typeface="Arial Narrow" panose="020B0606020202030204" pitchFamily="34" charset="0"/>
                          <a:ea typeface="+mn-ea"/>
                          <a:cs typeface="+mn-cs"/>
                        </a:rPr>
                        <a:t>Se acompaña y articula con los programas académicos y otras dependencias con el fin de fortalecer estrategias con estudiantes. También se realiza seguimiento y evaluación de las estrategias implementadas. Igualmente se realizan procesos de articulación con las estrategias del plan integral de cobertura para la vinculación con la educación media y fomento para el ingreso a la educación superior. </a:t>
                      </a:r>
                      <a:r>
                        <a:rPr lang="es-CO" sz="1800" kern="1200" dirty="0">
                          <a:solidFill>
                            <a:schemeClr val="tx1"/>
                          </a:solidFill>
                          <a:effectLst/>
                          <a:latin typeface="+mn-lt"/>
                          <a:ea typeface="+mn-ea"/>
                          <a:cs typeface="+mn-cs"/>
                        </a:rPr>
                        <a:t>	</a:t>
                      </a:r>
                      <a:endParaRPr lang="es-CO" sz="18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3052261607"/>
                  </a:ext>
                </a:extLst>
              </a:tr>
            </a:tbl>
          </a:graphicData>
        </a:graphic>
      </p:graphicFrame>
      <p:pic>
        <p:nvPicPr>
          <p:cNvPr id="5" name="Imagen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Rectángulo 7"/>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03. Acceso e inserción a la vida universitaria</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3198728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1">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39098" y="3975202"/>
            <a:ext cx="2513802" cy="2443044"/>
          </a:xfrm>
          <a:prstGeom prst="rect">
            <a:avLst/>
          </a:prstGeom>
        </p:spPr>
      </p:pic>
    </p:spTree>
    <p:extLst>
      <p:ext uri="{BB962C8B-B14F-4D97-AF65-F5344CB8AC3E}">
        <p14:creationId xmlns:p14="http://schemas.microsoft.com/office/powerpoint/2010/main" val="282632582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6324</TotalTime>
  <Words>1320</Words>
  <Application>Microsoft Office PowerPoint</Application>
  <PresentationFormat>Panorámica</PresentationFormat>
  <Paragraphs>92</Paragraphs>
  <Slides>7</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7</vt:i4>
      </vt:variant>
    </vt:vector>
  </HeadingPairs>
  <TitlesOfParts>
    <vt:vector size="15" baseType="lpstr">
      <vt:lpstr>Arial</vt:lpstr>
      <vt:lpstr>Arial Narrow</vt:lpstr>
      <vt:lpstr>Arial Rounded MT Bold</vt:lpstr>
      <vt:lpstr>Asap Medium</vt:lpstr>
      <vt:lpstr>Calibri</vt:lpstr>
      <vt:lpstr>Calibri Light</vt:lpstr>
      <vt:lpstr>Times New Roman</vt:lpstr>
      <vt:lpstr>Tema de Office</vt:lpstr>
      <vt:lpstr>Presentación de PowerPoint</vt:lpstr>
      <vt:lpstr>Información general del proyecto</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Andres Magno</cp:lastModifiedBy>
  <cp:revision>729</cp:revision>
  <cp:lastPrinted>2017-05-16T14:27:28Z</cp:lastPrinted>
  <dcterms:created xsi:type="dcterms:W3CDTF">2017-03-06T22:18:18Z</dcterms:created>
  <dcterms:modified xsi:type="dcterms:W3CDTF">2026-03-18T13:04:43Z</dcterms:modified>
</cp:coreProperties>
</file>