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9"/>
  </p:notesMasterIdLst>
  <p:handoutMasterIdLst>
    <p:handoutMasterId r:id="rId10"/>
  </p:handoutMasterIdLst>
  <p:sldIdLst>
    <p:sldId id="993" r:id="rId2"/>
    <p:sldId id="1115" r:id="rId3"/>
    <p:sldId id="1119" r:id="rId4"/>
    <p:sldId id="1120" r:id="rId5"/>
    <p:sldId id="1121" r:id="rId6"/>
    <p:sldId id="1122" r:id="rId7"/>
    <p:sldId id="1123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UTP" initials="UU" lastIdx="1" clrIdx="0">
    <p:extLst>
      <p:ext uri="{19B8F6BF-5375-455C-9EA6-DF929625EA0E}">
        <p15:presenceInfo xmlns:p15="http://schemas.microsoft.com/office/powerpoint/2012/main" userId="Usuario UT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6A1C"/>
    <a:srgbClr val="F5F9E7"/>
    <a:srgbClr val="CFE292"/>
    <a:srgbClr val="657A20"/>
    <a:srgbClr val="18355E"/>
    <a:srgbClr val="E4061B"/>
    <a:srgbClr val="C70517"/>
    <a:srgbClr val="22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8" autoAdjust="0"/>
  </p:normalViewPr>
  <p:slideViewPr>
    <p:cSldViewPr snapToGrid="0">
      <p:cViewPr varScale="1">
        <p:scale>
          <a:sx n="107" d="100"/>
          <a:sy n="107" d="100"/>
        </p:scale>
        <p:origin x="61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77EC464-180C-4B6B-9426-94148B22EF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C91C4C-AF50-4841-BAA8-FE8EB6BD41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A9799-4956-413D-BCE1-6FF16979B9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614A70-F304-4EA8-ABCA-EBCF73A35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43D355-92C9-4A9B-A698-CCD1578EB5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FBC54-B8AB-4FAE-AB65-B89EE4630A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8503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02990-A6AB-4213-B420-404A20E59F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1117E-C91F-4BCB-B907-251B7F61374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310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91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36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938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123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C54DF608-6931-41AE-92BE-CF2F228C1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fecha 8">
            <a:extLst>
              <a:ext uri="{FF2B5EF4-FFF2-40B4-BE49-F238E27FC236}">
                <a16:creationId xmlns:a16="http://schemas.microsoft.com/office/drawing/2014/main" id="{2734E854-772C-47F2-B482-E9B54532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E8751B65-A422-4A65-9929-E0F761CA8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id="{7288F579-E24B-4093-AF49-B9A0D3D3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21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513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20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57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296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715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922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00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523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6758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3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64B22C1-DFED-49E8-8F2A-8A27B389265F}"/>
              </a:ext>
            </a:extLst>
          </p:cNvPr>
          <p:cNvSpPr txBox="1">
            <a:spLocks/>
          </p:cNvSpPr>
          <p:nvPr/>
        </p:nvSpPr>
        <p:spPr>
          <a:xfrm>
            <a:off x="2033770" y="4199801"/>
            <a:ext cx="3918791" cy="197915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r>
              <a:rPr lang="es-CO" sz="5400" dirty="0" smtClean="0">
                <a:solidFill>
                  <a:schemeClr val="bg1"/>
                </a:solidFill>
              </a:rPr>
              <a:t>P</a:t>
            </a:r>
            <a:r>
              <a:rPr lang="es-CO" sz="3600" dirty="0" smtClean="0">
                <a:solidFill>
                  <a:schemeClr val="bg1"/>
                </a:solidFill>
              </a:rPr>
              <a:t>royecto</a:t>
            </a:r>
            <a:r>
              <a:rPr lang="es-CO" sz="3600" dirty="0">
                <a:solidFill>
                  <a:schemeClr val="bg1"/>
                </a:solidFill>
              </a:rPr>
              <a:t>: </a:t>
            </a:r>
            <a:r>
              <a:rPr lang="es-CO" sz="2800" b="0" dirty="0" smtClean="0">
                <a:solidFill>
                  <a:schemeClr val="bg1"/>
                </a:solidFill>
              </a:rPr>
              <a:t>Gestión </a:t>
            </a:r>
            <a:r>
              <a:rPr lang="es-CO" sz="2800" b="0" dirty="0">
                <a:solidFill>
                  <a:schemeClr val="bg1"/>
                </a:solidFill>
              </a:rPr>
              <a:t>y Sostenibilidad Ambiental en el campus UTP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A03A22-5E25-4D5F-929C-F09EB2E22223}"/>
              </a:ext>
            </a:extLst>
          </p:cNvPr>
          <p:cNvSpPr txBox="1">
            <a:spLocks/>
          </p:cNvSpPr>
          <p:nvPr/>
        </p:nvSpPr>
        <p:spPr>
          <a:xfrm>
            <a:off x="1644378" y="971117"/>
            <a:ext cx="6665903" cy="21149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Gestión y sostenibilidad institucional</a:t>
            </a:r>
            <a:endParaRPr lang="es-ES" sz="40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06EBA9-2D7D-495E-A223-1CDD07DAAED5}"/>
              </a:ext>
            </a:extLst>
          </p:cNvPr>
          <p:cNvSpPr txBox="1">
            <a:spLocks/>
          </p:cNvSpPr>
          <p:nvPr/>
        </p:nvSpPr>
        <p:spPr>
          <a:xfrm>
            <a:off x="7862046" y="1203258"/>
            <a:ext cx="4076200" cy="13290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2025 - 2028</a:t>
            </a:r>
            <a:endParaRPr lang="es-ES" sz="18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1" name="Anillo 10"/>
          <p:cNvSpPr/>
          <p:nvPr/>
        </p:nvSpPr>
        <p:spPr>
          <a:xfrm>
            <a:off x="204412" y="4468314"/>
            <a:ext cx="1586753" cy="1442131"/>
          </a:xfrm>
          <a:prstGeom prst="donut">
            <a:avLst>
              <a:gd name="adj" fmla="val 1461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2CFDD0A-90DE-4286-B19C-4FCA0ECF311C}"/>
              </a:ext>
            </a:extLst>
          </p:cNvPr>
          <p:cNvSpPr txBox="1">
            <a:spLocks/>
          </p:cNvSpPr>
          <p:nvPr/>
        </p:nvSpPr>
        <p:spPr>
          <a:xfrm>
            <a:off x="536665" y="4794078"/>
            <a:ext cx="922245" cy="790601"/>
          </a:xfrm>
          <a:prstGeom prst="rect">
            <a:avLst/>
          </a:prstGeom>
        </p:spPr>
        <p:txBody>
          <a:bodyPr vert="horz" wrap="square" lIns="34290" tIns="17145" rIns="34290" bIns="3429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31</a:t>
            </a:r>
            <a:endParaRPr lang="es-ES" sz="4800" b="1" dirty="0">
              <a:solidFill>
                <a:schemeClr val="bg1"/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40185" y="177857"/>
            <a:ext cx="1055100" cy="1025401"/>
          </a:xfrm>
          <a:prstGeom prst="rect">
            <a:avLst/>
          </a:prstGeom>
        </p:spPr>
      </p:pic>
      <p:pic>
        <p:nvPicPr>
          <p:cNvPr id="14" name="Picture 2" descr="Historia - Jardin Botánico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60142" y="3086029"/>
            <a:ext cx="5007254" cy="3404417"/>
          </a:xfrm>
          <a:prstGeom prst="teardrop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17806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355477" y="109770"/>
            <a:ext cx="6853518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 general del proyecto</a:t>
            </a:r>
            <a:endParaRPr lang="en-US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 rot="16200000">
            <a:off x="-1049706" y="3443287"/>
            <a:ext cx="2614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31.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y Sostenibilidad Ambiental en el campus UTP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351984"/>
              </p:ext>
            </p:extLst>
          </p:nvPr>
        </p:nvGraphicFramePr>
        <p:xfrm>
          <a:off x="1344705" y="937649"/>
          <a:ext cx="9152965" cy="5789928"/>
        </p:xfrm>
        <a:graphic>
          <a:graphicData uri="http://schemas.openxmlformats.org/drawingml/2006/table">
            <a:tbl>
              <a:tblPr firstRow="1" firstCol="1" bandRow="1"/>
              <a:tblGrid>
                <a:gridCol w="1937591">
                  <a:extLst>
                    <a:ext uri="{9D8B030D-6E8A-4147-A177-3AD203B41FA5}">
                      <a16:colId xmlns:a16="http://schemas.microsoft.com/office/drawing/2014/main" val="2750933128"/>
                    </a:ext>
                  </a:extLst>
                </a:gridCol>
                <a:gridCol w="7215374">
                  <a:extLst>
                    <a:ext uri="{9D8B030D-6E8A-4147-A177-3AD203B41FA5}">
                      <a16:colId xmlns:a16="http://schemas.microsoft.com/office/drawing/2014/main" val="1479973561"/>
                    </a:ext>
                  </a:extLst>
                </a:gridCol>
              </a:tblGrid>
              <a:tr h="911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Código del proyecto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(PDI2028 – GSI - 31)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6705830"/>
                  </a:ext>
                </a:extLst>
              </a:tr>
              <a:tr h="911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Dependencia responsable del proyecto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Jardín Botánico UTP y  Centro de Gestión Ambiental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0098744"/>
                  </a:ext>
                </a:extLst>
              </a:tr>
              <a:tr h="911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Pilar de Gestión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y sostenibilidad institucional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032154"/>
                  </a:ext>
                </a:extLst>
              </a:tr>
              <a:tr h="911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Coordinador Pilar de Gestión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Vicerrector Administrativo y Financiero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05939"/>
                  </a:ext>
                </a:extLst>
              </a:tr>
              <a:tr h="158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Integral para un Campus Sostenible, inteligente e incluyente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0095005"/>
                  </a:ext>
                </a:extLst>
              </a:tr>
              <a:tr h="7925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Procesos asociados </a:t>
                      </a:r>
                      <a:b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(Sistema Integral de Gestión)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Misionales - Extensión y proyección social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848592"/>
                  </a:ext>
                </a:extLst>
              </a:tr>
              <a:tr h="10303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Estratégico - Direccionamiento Institucional</a:t>
                      </a:r>
                      <a:endParaRPr lang="es-CO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5642910"/>
                  </a:ext>
                </a:extLst>
              </a:tr>
              <a:tr h="79259"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Factores de calidad institucional a los que apunta el proyecto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Misión y proyecto institucional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513988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Estudiantes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076852"/>
                  </a:ext>
                </a:extLst>
              </a:tr>
              <a:tr h="15851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</a:t>
                      </a:r>
                      <a:r>
                        <a:rPr lang="es-CO" sz="9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Procesos</a:t>
                      </a:r>
                      <a:r>
                        <a:rPr lang="es-CO" sz="9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CO" sz="9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académicos</a:t>
                      </a:r>
                      <a:endParaRPr lang="es-CO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941105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 Visibilidad  nacional e internacional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242012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 Pertinencia e impacto social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432573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9. Bienestar institucional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254941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11. Recursos de apoyo académico e infraestructura física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829629"/>
                  </a:ext>
                </a:extLst>
              </a:tr>
              <a:tr h="79259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Estándares de calidad (Modelo de acreditación internacional Sello Sofía)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Política y estrategia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669556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Recursos Humanos.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051226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Recursos materiales y servicios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9603584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6. Investigación y transferencia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302722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 Vinculación con el entorno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4654173"/>
                  </a:ext>
                </a:extLst>
              </a:tr>
              <a:tr h="91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Otras instancias o dependencias participantes 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Oficina de Planeación, División de Servicios, Mantenimiento Institucional, Gestión de compras de Bienes y Suministros, Vicerrectoría de Responsabilidad Social y Bienestar Universitario, Facultad de Ciencias Ambientales</a:t>
                      </a:r>
                      <a:endParaRPr lang="es-CO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94181"/>
                  </a:ext>
                </a:extLst>
              </a:tr>
              <a:tr h="237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Actores o entidades externas a la UTP que participan en el proyecto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Asservi</a:t>
                      </a:r>
                      <a:r>
                        <a:rPr lang="es-CO" sz="9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Asociación de Recicladores de Pereira y Risaralda -ASORPEREIRS-, Gestores de residuos peligrosos, Red Nacional de Jardines Botánicos de Colombia</a:t>
                      </a:r>
                      <a:endParaRPr lang="es-CO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9610856"/>
                  </a:ext>
                </a:extLst>
              </a:tr>
              <a:tr h="79259">
                <a:tc rowSpan="9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Programas a los cuales le aporta indirectamente el proyecto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Articulación interna para la gestión del contexto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987667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Estratégica para el Bienestar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049587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Formación Vivencial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6192611"/>
                  </a:ext>
                </a:extLst>
              </a:tr>
              <a:tr h="15851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e Implementación de la Política de Bienestar Institucional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274024"/>
                  </a:ext>
                </a:extLst>
              </a:tr>
              <a:tr h="15851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Procesos asociados al desarrollo sostenible, la competitividad y la movilización social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773036"/>
                  </a:ext>
                </a:extLst>
              </a:tr>
              <a:tr h="15851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Consolidación de la Extensión institucional con impacto en la sociedad y reconocimiento nacional e internacional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192501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Internacionalización integral de la Universidad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7377"/>
                  </a:ext>
                </a:extLst>
              </a:tr>
              <a:tr h="792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 egresados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241403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Consolidación de la investigación institucional con impacto en la sociedad y reconocimiento nacional e internacional a través de la generación de conocimiento y la creación artística</a:t>
                      </a:r>
                      <a:endParaRPr lang="es-CO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2600618"/>
                  </a:ext>
                </a:extLst>
              </a:tr>
              <a:tr h="237778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Objetivos de Desarrollo Sostenible (ODS) a los cuales le aporta el proyecto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Garantizar una educación inclusiva, equitativa y de calidad y promover oportunidades de aprendizaje durante toda la vida para todos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990554"/>
                  </a:ext>
                </a:extLst>
              </a:tr>
              <a:tr h="15851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6. Garantizar la disponibilidad de agua y su gestión sostenible y el saneamiento para todos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377638"/>
                  </a:ext>
                </a:extLst>
              </a:tr>
              <a:tr h="15851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11. Lograr que las ciudades y los asentamientos humanos sean inclusivos, seguros, resilientes y sostenibles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590398"/>
                  </a:ext>
                </a:extLst>
              </a:tr>
              <a:tr h="15851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12. Garantizar modalidades de consumo y producción sostenibles</a:t>
                      </a:r>
                      <a:endParaRPr lang="es-CO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950290"/>
                  </a:ext>
                </a:extLst>
              </a:tr>
              <a:tr h="23777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15. Gestionar sosteniblemente los bosques, luchar contra la desertificación, detener e invertir la degradación de las tierras y detener la pérdida de biodiversidad</a:t>
                      </a:r>
                      <a:endParaRPr lang="es-CO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3117" marR="231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531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913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17058" y="171960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Identificación del problema, necesidad u oportunidad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488562" y="1045425"/>
            <a:ext cx="11627571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100" dirty="0">
                <a:latin typeface="Arial Narrow" panose="020B0606020202030204" pitchFamily="34" charset="0"/>
              </a:rPr>
              <a:t>Se hace necesario realizar mayores esfuerzos para intervenir el campus desde su infraestructura ambiental hasta su comunidad universitaria y visitantes para lograr los objetivos y acciones planteadas en la Política ambiental institucional, ya que, si lo logrado hasta ahora es importante, debe lograr un impacto más visible y palpable desde las variables ambientales que comprende y han sido priorizadas en la institución. </a:t>
            </a:r>
          </a:p>
          <a:p>
            <a:r>
              <a:rPr lang="es-CO" sz="1100" dirty="0">
                <a:latin typeface="Arial Narrow" panose="020B0606020202030204" pitchFamily="34" charset="0"/>
              </a:rPr>
              <a:t> </a:t>
            </a:r>
          </a:p>
          <a:p>
            <a:r>
              <a:rPr lang="es-CO" sz="1100" dirty="0">
                <a:latin typeface="Arial Narrow" panose="020B0606020202030204" pitchFamily="34" charset="0"/>
              </a:rPr>
              <a:t>Las instituciones de Educación Superior actualmente desempeñan un rol protagonista frente a los desafíos ambientales, el cual se ha institucionalizado desde la adopción de la Política Ambiental y el compromiso con la conservación ambiental del campus, donde se generan los procesos educativos, tecnológicos y de cultura ambiental con el fin de promover el desarrollo sustentable en la universidad.</a:t>
            </a:r>
          </a:p>
        </p:txBody>
      </p:sp>
      <p:sp>
        <p:nvSpPr>
          <p:cNvPr id="7" name="Rectángulo 6"/>
          <p:cNvSpPr/>
          <p:nvPr/>
        </p:nvSpPr>
        <p:spPr>
          <a:xfrm rot="16200000">
            <a:off x="-1049706" y="3443287"/>
            <a:ext cx="2614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31.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y Sostenibilidad Ambiental en el campus UTP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70370"/>
              </p:ext>
            </p:extLst>
          </p:nvPr>
        </p:nvGraphicFramePr>
        <p:xfrm>
          <a:off x="1138518" y="2116582"/>
          <a:ext cx="9637058" cy="4617720"/>
        </p:xfrm>
        <a:graphic>
          <a:graphicData uri="http://schemas.openxmlformats.org/drawingml/2006/table">
            <a:tbl>
              <a:tblPr firstRow="1" firstCol="1" bandRow="1"/>
              <a:tblGrid>
                <a:gridCol w="2063350">
                  <a:extLst>
                    <a:ext uri="{9D8B030D-6E8A-4147-A177-3AD203B41FA5}">
                      <a16:colId xmlns:a16="http://schemas.microsoft.com/office/drawing/2014/main" val="104263396"/>
                    </a:ext>
                  </a:extLst>
                </a:gridCol>
                <a:gridCol w="3118250">
                  <a:extLst>
                    <a:ext uri="{9D8B030D-6E8A-4147-A177-3AD203B41FA5}">
                      <a16:colId xmlns:a16="http://schemas.microsoft.com/office/drawing/2014/main" val="3989236463"/>
                    </a:ext>
                  </a:extLst>
                </a:gridCol>
                <a:gridCol w="4455458">
                  <a:extLst>
                    <a:ext uri="{9D8B030D-6E8A-4147-A177-3AD203B41FA5}">
                      <a16:colId xmlns:a16="http://schemas.microsoft.com/office/drawing/2014/main" val="2671390561"/>
                    </a:ext>
                  </a:extLst>
                </a:gridCol>
              </a:tblGrid>
              <a:tr h="83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Problema Central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directas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Indirectas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026797"/>
                  </a:ext>
                </a:extLst>
              </a:tr>
              <a:tr h="38202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Débiles garantías para la continuidad de los procesos de sostenibilidad del campus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Insuficiente respuesta institucional a la gestión de las áreas naturales del campus, su biodiversidad,  sus ecosistemas, aulas vivas y laboratorios de ciencias naturales 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1.1. No están definidos los límites de crecimiento del campus lo que hace que exista permanente presión sobre las áreas de conservación.</a:t>
                      </a:r>
                      <a:b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1.2. Vulnerabilidad de especies de flora y fauna en el campus.</a:t>
                      </a:r>
                      <a:b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 Insuficiente uso de las aulas vivas (Jardín Botánico, Humedal, Huerta Agroecológica, Plantas de Tratamiento) del campus por parte de la comunidad universitaria.                                                                                                </a:t>
                      </a:r>
                      <a:b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1.4. Recursos Insuficientes para el mantenimiento de las áreas boscosas y árboles de las zonas verdes del campus.                                                                     </a:t>
                      </a:r>
                      <a:endParaRPr lang="es-CO" sz="10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1.5 </a:t>
                      </a:r>
                      <a: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Estrategias de Apropiación social del conocimiento del campus verde para la comunidad universitaria sin suficiente financiación</a:t>
                      </a:r>
                      <a:endParaRPr lang="es-CO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733906"/>
                  </a:ext>
                </a:extLst>
              </a:tr>
              <a:tr h="1959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Moderada incorporación del componente ambiental desde la dirección y operación institucional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2.1. Aún existen procedimientos administrativos sin tener en cuenta la variable ambiental.</a:t>
                      </a:r>
                      <a:b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2.2. Uso ineficiente del recursos naturales y sus subproductos en la Institución (agua, energía, papel, etc.).</a:t>
                      </a:r>
                      <a:b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2.3. Débil cultura para la sostenibilidad del campus por parte de la comunidad universitaria.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4565095"/>
                  </a:ext>
                </a:extLst>
              </a:tr>
              <a:tr h="8338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directos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indirectos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680961"/>
                  </a:ext>
                </a:extLst>
              </a:tr>
              <a:tr h="16458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Disminución del área de bosques en el campus y perdida de especies, hábitats y conectividad.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1.1.Impacto en la conectividad ambiental en el corredor ambiental de la UTP y con el Corredor Canceles - mirador - El salado.</a:t>
                      </a:r>
                      <a:b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1.2.Disminución de especies de fauna y dificultades para incrementar las de flora.</a:t>
                      </a:r>
                      <a:b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1.3.Indices de biodiversidad urbana afectados y sus dinámicas ecosistémicos.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697388"/>
                  </a:ext>
                </a:extLst>
              </a:tr>
              <a:tr h="11797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Desaprovechamiento del campus para salidas de campo o laboratorios de clase y como opción de aprendizaje, recreación, esparcimiento y disfrute de la comunidad universitaria y en general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2.1. Subvaloración de áreas silvestres del campus. </a:t>
                      </a:r>
                      <a:b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 Desconocimiento de la comunidad universitaria y ciudadanía de este capital ambiental.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927488"/>
                  </a:ext>
                </a:extLst>
              </a:tr>
              <a:tr h="16817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Alta Huella de Carbono per cápita de la comunidad universitaria y las actividades Institucionales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3.1. Alto grado de uso de automotores por parte de la comunidad universitaria.</a:t>
                      </a:r>
                      <a:b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3.2. Alto consumo de recursos y generación de residuos.</a:t>
                      </a:r>
                      <a:b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3.3. Impactos ambientales por las actividades administrativas e infraestructuras del campus (nuevas y existentes).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9146213"/>
                  </a:ext>
                </a:extLst>
              </a:tr>
              <a:tr h="23809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Moderada apropiación social de los procesos de gestión ambiental del campus por parte de la comunidad universitaria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4.1. No se impactan todas las comunidades potenciales</a:t>
                      </a:r>
                      <a:b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4.2. Impactos generados dentro y fuera del campus por la comunidad universitaria</a:t>
                      </a:r>
                      <a:b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4.3. Moderada tasa de aprovechamiento de residuos ordinarios</a:t>
                      </a:r>
                      <a:b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4.5. Inadecuada gestión de residuos peligrosos</a:t>
                      </a:r>
                      <a:endParaRPr lang="es-CO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688" marR="176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838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9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6812444" y="3750505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ector recto 3"/>
          <p:cNvSpPr/>
          <p:nvPr/>
        </p:nvSpPr>
        <p:spPr>
          <a:xfrm>
            <a:off x="6821410" y="1734355"/>
            <a:ext cx="262897" cy="52161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16593"/>
                </a:lnTo>
                <a:lnTo>
                  <a:pt x="234424" y="1316593"/>
                </a:lnTo>
              </a:path>
            </a:pathLst>
          </a:custGeom>
          <a:noFill/>
          <a:ln w="28575">
            <a:solidFill>
              <a:srgbClr val="576A1C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43952" y="396642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Descripción del proyecto</a:t>
            </a:r>
            <a:endParaRPr lang="es-CO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cxnSp>
        <p:nvCxnSpPr>
          <p:cNvPr id="5" name="Conector recto 4"/>
          <p:cNvCxnSpPr/>
          <p:nvPr/>
        </p:nvCxnSpPr>
        <p:spPr>
          <a:xfrm>
            <a:off x="6821410" y="2271987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o 5"/>
          <p:cNvGrpSpPr/>
          <p:nvPr/>
        </p:nvGrpSpPr>
        <p:grpSpPr>
          <a:xfrm>
            <a:off x="7064794" y="1936830"/>
            <a:ext cx="4249224" cy="707870"/>
            <a:chOff x="481236" y="1624130"/>
            <a:chExt cx="4001276" cy="666178"/>
          </a:xfrm>
        </p:grpSpPr>
        <p:sp>
          <p:nvSpPr>
            <p:cNvPr id="7" name="Rectángulo redondeado 6"/>
            <p:cNvSpPr/>
            <p:nvPr/>
          </p:nvSpPr>
          <p:spPr>
            <a:xfrm>
              <a:off x="481236" y="1624130"/>
              <a:ext cx="4001276" cy="666178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CuadroTexto 7"/>
            <p:cNvSpPr txBox="1"/>
            <p:nvPr/>
          </p:nvSpPr>
          <p:spPr>
            <a:xfrm>
              <a:off x="500748" y="1643642"/>
              <a:ext cx="3962252" cy="62715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Unidades organizacionales: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Oficina de Planeación, División de Servicios, Mantenimiento Institucional, Gestión de compras de Bienes y Suministros, Vicerrectoría de Responsabilidad Social y Bienestar Universitario, Facultad de Ciencias Ambientales</a:t>
              </a:r>
              <a:endParaRPr lang="es-CO" sz="12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7056914" y="2773646"/>
            <a:ext cx="4257104" cy="527431"/>
            <a:chOff x="472275" y="2459414"/>
            <a:chExt cx="4022445" cy="516696"/>
          </a:xfrm>
        </p:grpSpPr>
        <p:sp>
          <p:nvSpPr>
            <p:cNvPr id="10" name="Rectángulo redondeado 9"/>
            <p:cNvSpPr/>
            <p:nvPr/>
          </p:nvSpPr>
          <p:spPr>
            <a:xfrm>
              <a:off x="472275" y="2459414"/>
              <a:ext cx="4022445" cy="516696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CuadroTexto 10"/>
            <p:cNvSpPr txBox="1"/>
            <p:nvPr/>
          </p:nvSpPr>
          <p:spPr>
            <a:xfrm>
              <a:off x="487409" y="2474548"/>
              <a:ext cx="3992177" cy="486428"/>
            </a:xfrm>
            <a:prstGeom prst="rect">
              <a:avLst/>
            </a:prstGeom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Entidades externas a la UTP: </a:t>
              </a:r>
              <a:r>
                <a:rPr lang="es-ES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 </a:t>
              </a:r>
              <a:r>
                <a:rPr lang="es-CO" sz="1100" dirty="0" err="1">
                  <a:solidFill>
                    <a:srgbClr val="000000"/>
                  </a:solidFill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Asservi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, Asociación de Recicladores de Pereira y Risaralda -ASORPEREIRS-, Gestores de residuos peligrosos, Red Nacional de Jardines Botánicos de Colombia</a:t>
              </a:r>
              <a:endParaRPr lang="es-CO" sz="12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  <a:p>
              <a:pPr lvl="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00" b="0" kern="1200" dirty="0">
                <a:solidFill>
                  <a:schemeClr val="tx2">
                    <a:lumMod val="50000"/>
                  </a:schemeClr>
                </a:solidFill>
                <a:latin typeface="+mn-lt"/>
                <a:cs typeface="Khmer UI" panose="020B0502040204020203" pitchFamily="34" charset="0"/>
              </a:endParaRPr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7056914" y="3416391"/>
            <a:ext cx="4257104" cy="511894"/>
            <a:chOff x="472275" y="3145215"/>
            <a:chExt cx="4036699" cy="626053"/>
          </a:xfrm>
        </p:grpSpPr>
        <p:sp>
          <p:nvSpPr>
            <p:cNvPr id="14" name="Rectángulo redondeado 13"/>
            <p:cNvSpPr/>
            <p:nvPr/>
          </p:nvSpPr>
          <p:spPr>
            <a:xfrm>
              <a:off x="472275" y="3145215"/>
              <a:ext cx="4036699" cy="626053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>
              <a:off x="490611" y="3163551"/>
              <a:ext cx="4000027" cy="58938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 lvl="0"/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Beneficiarios:</a:t>
              </a:r>
              <a:r>
                <a:rPr lang="es-CO" sz="10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es-CO" sz="1100" dirty="0">
                  <a:latin typeface="Arial Narrow" panose="020B0606020202030204" pitchFamily="34" charset="0"/>
                </a:rPr>
                <a:t>Por tratarse de un proyecto transversal se apoyan y cubren los procedimientos internos de todas las dependencias de la Universidad.	</a:t>
              </a:r>
              <a:endParaRPr lang="es-CO" sz="1100" dirty="0"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</p:txBody>
        </p:sp>
      </p:grpSp>
      <p:sp>
        <p:nvSpPr>
          <p:cNvPr id="16" name="Marco 15"/>
          <p:cNvSpPr/>
          <p:nvPr/>
        </p:nvSpPr>
        <p:spPr>
          <a:xfrm>
            <a:off x="6623627" y="1194264"/>
            <a:ext cx="2189240" cy="612273"/>
          </a:xfrm>
          <a:prstGeom prst="frame">
            <a:avLst/>
          </a:prstGeom>
          <a:solidFill>
            <a:srgbClr val="576A1C"/>
          </a:solidFill>
          <a:ln>
            <a:solidFill>
              <a:srgbClr val="0042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3627" y="4007023"/>
            <a:ext cx="4476486" cy="671473"/>
          </a:xfrm>
          <a:prstGeom prst="rect">
            <a:avLst/>
          </a:prstGeom>
        </p:spPr>
      </p:pic>
      <p:sp>
        <p:nvSpPr>
          <p:cNvPr id="20" name="Rectángulo 19"/>
          <p:cNvSpPr/>
          <p:nvPr/>
        </p:nvSpPr>
        <p:spPr>
          <a:xfrm>
            <a:off x="933703" y="1413200"/>
            <a:ext cx="521606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200" dirty="0">
                <a:latin typeface="Arial Narrow" panose="020B0606020202030204" pitchFamily="34" charset="0"/>
              </a:rPr>
              <a:t>El proyecto es coordinado y ejecutado por el Jardín Botánico y el Centro de Gestión Ambiental, por medio del cual se pretende garantizar la sostenibilidad integral del campus universitario y de la infraestructura verde (Aulas vivas, laboratorios de ciencias naturales, bosques, guaduales, humedales y su biodiversidad); orientando esta gestión hacia el desarrollo sostenible y la cultura ambiental de la comunidad universitaria.</a:t>
            </a:r>
          </a:p>
          <a:p>
            <a:pPr algn="just"/>
            <a:r>
              <a:rPr lang="es-CO" sz="1200" dirty="0">
                <a:latin typeface="Arial Narrow" panose="020B0606020202030204" pitchFamily="34" charset="0"/>
              </a:rPr>
              <a:t> </a:t>
            </a:r>
          </a:p>
          <a:p>
            <a:pPr algn="just"/>
            <a:r>
              <a:rPr lang="es-CO" sz="1200" dirty="0">
                <a:latin typeface="Arial Narrow" panose="020B0606020202030204" pitchFamily="34" charset="0"/>
              </a:rPr>
              <a:t>El proyecto se basa en la conservación y aprovechamiento sostenible de las áreas naturales del campus con su biodiversidad y la ejecución de la Política  Ambiental y sus documentos  acompañantes (Plan de Manejo Ambiental; Plan de Manejo del Jardín Botánico;  Plan de Gestión ambiental de Residuos Sólidos; Plan de Gestión Integral de Residuos Generados en la Atención en Salud y otras Actividades), ligados a toda una estrategia de cultura ambiental desarrollada por el Jardín Botánico y el Centro de Gestión Ambiental  que involucre la comunidad académica y  regional. </a:t>
            </a:r>
          </a:p>
          <a:p>
            <a:pPr algn="just"/>
            <a:r>
              <a:rPr lang="es-CO" sz="1200" dirty="0">
                <a:latin typeface="Arial Narrow" panose="020B0606020202030204" pitchFamily="34" charset="0"/>
              </a:rPr>
              <a:t> </a:t>
            </a:r>
          </a:p>
          <a:p>
            <a:pPr algn="just"/>
            <a:r>
              <a:rPr lang="es-CO" sz="1200" dirty="0">
                <a:latin typeface="Arial Narrow" panose="020B0606020202030204" pitchFamily="34" charset="0"/>
              </a:rPr>
              <a:t>Este proceso se llevará a cabo utilizando la infraestructura física de carácter ambiental y los procesos académicos e investigativos que tiene la institución en este tema. De igual forma, se potencializarán  acciones como: el uso de aulas vivas (laboratorios vivos) para las prácticas de todos los programas académicos; apoyo al bienestar universitario mediante actividades y  espacios apropiados para el esparcimiento  y disfrute  de la naturaleza;  fortalecimiento de la infraestructura verde del campus;  conservación de la biodiversidad y aprovechamiento de las potencialidades del campus y sedes alternas para programas y proyectos institucionales de extensión universitaria de carácter ambiental. Se proyecta apoyar el PEI en la Transversalización de la dimensión ambiental en los programas académicos y con el fomento del uso y aprovechamiento de la infraestructura verde en sus procesos de enseñanza e investigación.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6742354" y="1346925"/>
            <a:ext cx="1880356" cy="319786"/>
          </a:xfrm>
          <a:prstGeom prst="rect">
            <a:avLst/>
          </a:prstGeom>
          <a:solidFill>
            <a:schemeClr val="bg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30480" rIns="4572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Involucrados</a:t>
            </a:r>
          </a:p>
        </p:txBody>
      </p:sp>
      <p:cxnSp>
        <p:nvCxnSpPr>
          <p:cNvPr id="21" name="Conector recto 20"/>
          <p:cNvCxnSpPr/>
          <p:nvPr/>
        </p:nvCxnSpPr>
        <p:spPr>
          <a:xfrm flipH="1">
            <a:off x="6821409" y="2424795"/>
            <a:ext cx="1" cy="132571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n 2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9563" y="4607259"/>
            <a:ext cx="1012164" cy="1012164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2240" y="5702969"/>
            <a:ext cx="1013793" cy="1013793"/>
          </a:xfrm>
          <a:prstGeom prst="rect">
            <a:avLst/>
          </a:prstGeom>
        </p:spPr>
      </p:pic>
      <p:sp>
        <p:nvSpPr>
          <p:cNvPr id="24" name="Rectángulo 23"/>
          <p:cNvSpPr/>
          <p:nvPr/>
        </p:nvSpPr>
        <p:spPr>
          <a:xfrm rot="16200000">
            <a:off x="-1049706" y="3443287"/>
            <a:ext cx="2614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31.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y Sostenibilidad Ambiental en el campus UTP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6871" y="4606345"/>
            <a:ext cx="1008552" cy="1008552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20566" y="4601104"/>
            <a:ext cx="1016825" cy="1016825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0381" y="5702969"/>
            <a:ext cx="1013793" cy="101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614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79811" y="127702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del proyecto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1060289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endParaRPr lang="es-CO" sz="32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2790736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Específicos</a:t>
            </a:r>
            <a:endParaRPr lang="es-CO" sz="32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002655" y="1780593"/>
            <a:ext cx="10391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 Narrow" panose="020B0606020202030204" pitchFamily="34" charset="0"/>
              </a:rPr>
              <a:t>Incrementar el impacto de la política ambiental institucional para avanzar en la sostenibilidad del campus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869576" y="3511040"/>
            <a:ext cx="101940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</a:pPr>
            <a:r>
              <a:rPr lang="es-CO" dirty="0" smtClean="0">
                <a:latin typeface="Arial Narrow" panose="020B0606020202030204" pitchFamily="34" charset="0"/>
              </a:rPr>
              <a:t>Posicionar </a:t>
            </a:r>
            <a:r>
              <a:rPr lang="es-CO" dirty="0">
                <a:latin typeface="Arial Narrow" panose="020B0606020202030204" pitchFamily="34" charset="0"/>
              </a:rPr>
              <a:t>la gestión de los ecosistemas, biodiversidad, aulas vivas y laboratorios de ciencias naturales presentes en la Universidad.	</a:t>
            </a:r>
            <a:endParaRPr lang="es-CO" dirty="0" smtClean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endParaRPr lang="es-CO" dirty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CO" dirty="0" smtClean="0">
                <a:latin typeface="Arial Narrow" panose="020B0606020202030204" pitchFamily="34" charset="0"/>
              </a:rPr>
              <a:t>Fortalecer </a:t>
            </a:r>
            <a:r>
              <a:rPr lang="es-CO" dirty="0">
                <a:latin typeface="Arial Narrow" panose="020B0606020202030204" pitchFamily="34" charset="0"/>
              </a:rPr>
              <a:t>los procesos de gestión ambiental universitaria desarrollados en la Institución.	</a:t>
            </a:r>
          </a:p>
        </p:txBody>
      </p:sp>
      <p:sp>
        <p:nvSpPr>
          <p:cNvPr id="11" name="Rectángulo 10"/>
          <p:cNvSpPr/>
          <p:nvPr/>
        </p:nvSpPr>
        <p:spPr>
          <a:xfrm rot="16200000">
            <a:off x="-1049706" y="3443287"/>
            <a:ext cx="2614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31.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y Sostenibilidad Ambiental en el campus UTP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357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166654" y="80194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Planes operativos</a:t>
            </a:r>
            <a:endParaRPr lang="es-CO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799593"/>
              </p:ext>
            </p:extLst>
          </p:nvPr>
        </p:nvGraphicFramePr>
        <p:xfrm>
          <a:off x="1084729" y="1505094"/>
          <a:ext cx="9626409" cy="3959098"/>
        </p:xfrm>
        <a:graphic>
          <a:graphicData uri="http://schemas.openxmlformats.org/drawingml/2006/table">
            <a:tbl>
              <a:tblPr firstRow="1" firstCol="1" bandRow="1"/>
              <a:tblGrid>
                <a:gridCol w="2922613">
                  <a:extLst>
                    <a:ext uri="{9D8B030D-6E8A-4147-A177-3AD203B41FA5}">
                      <a16:colId xmlns:a16="http://schemas.microsoft.com/office/drawing/2014/main" val="622973615"/>
                    </a:ext>
                  </a:extLst>
                </a:gridCol>
                <a:gridCol w="6703796">
                  <a:extLst>
                    <a:ext uri="{9D8B030D-6E8A-4147-A177-3AD203B41FA5}">
                      <a16:colId xmlns:a16="http://schemas.microsoft.com/office/drawing/2014/main" val="2008709917"/>
                    </a:ext>
                  </a:extLst>
                </a:gridCol>
              </a:tblGrid>
              <a:tr h="1363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Plan operativo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Acciones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63448"/>
                  </a:ext>
                </a:extLst>
              </a:tr>
              <a:tr h="1082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Gestión de Áreas Naturales y Aulas Vivas del Campus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Gestión de las áreas de conservación y Aulas Vivas (proyectos, investigación e infraestructura). Sostenimiento de los senderos y equipamiento de los bosques. Mantenimiento y enriquecimiento de las colecciones botánicas, y mejoramiento del herbario. Monitoreo de las especies de fauna presentes en el campus. Fortalecimiento del programa de educación y cultural ambiental. Área de bosque en conservación. Número de especies en conservación. Acompañamiento a visitantes del Jardín Botánico.	</a:t>
                      </a:r>
                      <a:endParaRPr lang="es-CO" sz="1400" kern="12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856177"/>
                  </a:ext>
                </a:extLst>
              </a:tr>
              <a:tr h="10936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Gestión Ambiental Universitaria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Campus UTP un Aula viva para la educación y la política ambiental.. Gestión integral de residuos sólidos en la UTP. (eficiencia en el uso de los recursos naturales). Cumplimiento de la normatividad ambiental a través de presentación de informes ambientales ante los entes de control y la gestión del sistema de información de Gestión Ambiental SIGA (PDI, PMA-PGIR). Socialización de la política ambiental. Fortalecimiento y dinamización del proceso de compras sostenibles al interior de la UTP en el marco de la Política Nacional de producción y Consumo Sostenible. (disminución de los impactos ambientales de la Universidad).</a:t>
                      </a:r>
                      <a:endParaRPr lang="es-CO" sz="11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081159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 rot="16200000">
            <a:off x="-1049706" y="3443287"/>
            <a:ext cx="2614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31.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y Sostenibilidad Ambiental en el campus UTP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17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6E23B3A-2FD3-4FB4-8F91-E9FFED48E944}"/>
              </a:ext>
            </a:extLst>
          </p:cNvPr>
          <p:cNvSpPr txBox="1">
            <a:spLocks/>
          </p:cNvSpPr>
          <p:nvPr/>
        </p:nvSpPr>
        <p:spPr>
          <a:xfrm>
            <a:off x="3052941" y="2147692"/>
            <a:ext cx="5888891" cy="109240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ES" sz="72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¡GRACIAS!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1066" y="3781669"/>
            <a:ext cx="2272639" cy="220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6377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6323</TotalTime>
  <Words>1756</Words>
  <Application>Microsoft Office PowerPoint</Application>
  <PresentationFormat>Panorámica</PresentationFormat>
  <Paragraphs>105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8" baseType="lpstr">
      <vt:lpstr>SimSun</vt:lpstr>
      <vt:lpstr>Arial</vt:lpstr>
      <vt:lpstr>Arial Narrow</vt:lpstr>
      <vt:lpstr>Arial Rounded MT Bold</vt:lpstr>
      <vt:lpstr>Asap Medium</vt:lpstr>
      <vt:lpstr>Calibri</vt:lpstr>
      <vt:lpstr>Calibri Light</vt:lpstr>
      <vt:lpstr>Khmer UI</vt:lpstr>
      <vt:lpstr>Open Sans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UTP</dc:creator>
  <cp:lastModifiedBy>julian andrés valencia quintero</cp:lastModifiedBy>
  <cp:revision>737</cp:revision>
  <cp:lastPrinted>2017-05-16T14:27:28Z</cp:lastPrinted>
  <dcterms:created xsi:type="dcterms:W3CDTF">2017-03-06T22:18:18Z</dcterms:created>
  <dcterms:modified xsi:type="dcterms:W3CDTF">2026-03-18T13:25:17Z</dcterms:modified>
</cp:coreProperties>
</file>