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76A1C"/>
    <a:srgbClr val="F5F9E7"/>
    <a:srgbClr val="CFE292"/>
    <a:srgbClr val="657A20"/>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jpe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jpeg"/><Relationship Id="rId5" Type="http://schemas.openxmlformats.org/officeDocument/2006/relationships/image" Target="../media/image8.png"/><Relationship Id="rId10" Type="http://schemas.openxmlformats.org/officeDocument/2006/relationships/image" Target="../media/image13.jpeg"/><Relationship Id="rId4" Type="http://schemas.openxmlformats.org/officeDocument/2006/relationships/image" Target="../media/image7.pn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55883" y="3931291"/>
            <a:ext cx="3918791"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Gestión </a:t>
            </a:r>
            <a:r>
              <a:rPr lang="es-CO" sz="2800" b="0" dirty="0">
                <a:solidFill>
                  <a:schemeClr val="bg1"/>
                </a:solidFill>
              </a:rPr>
              <a:t>Integral de la Infraestructura Física</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644378" y="971117"/>
            <a:ext cx="666590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Gestión y sostenibilidad institucional</a:t>
            </a:r>
            <a:endParaRPr lang="es-ES" sz="40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32</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6" name="Imagen 15" descr="Plan de Desarrollo Institucional :: Noticias"/>
          <p:cNvPicPr/>
          <p:nvPr/>
        </p:nvPicPr>
        <p:blipFill>
          <a:blip r:embed="rId3">
            <a:extLst>
              <a:ext uri="{28A0092B-C50C-407E-A947-70E740481C1C}">
                <a14:useLocalDpi xmlns:a14="http://schemas.microsoft.com/office/drawing/2010/main"/>
              </a:ext>
            </a:extLst>
          </a:blip>
          <a:srcRect/>
          <a:stretch>
            <a:fillRect/>
          </a:stretch>
        </p:blipFill>
        <p:spPr bwMode="auto">
          <a:xfrm>
            <a:off x="6311154" y="3138941"/>
            <a:ext cx="5023544" cy="2957059"/>
          </a:xfrm>
          <a:prstGeom prst="teardrop">
            <a:avLst/>
          </a:prstGeom>
          <a:noFill/>
          <a:ln>
            <a:noFill/>
          </a:ln>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10977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76A1C"/>
                </a:solidFill>
                <a:effectLst>
                  <a:outerShdw blurRad="38100" dist="38100" dir="2700000" algn="tl">
                    <a:srgbClr val="000000">
                      <a:alpha val="43137"/>
                    </a:srgbClr>
                  </a:outerShdw>
                </a:effectLst>
              </a:rPr>
              <a:t>Información general del proyecto</a:t>
            </a:r>
            <a:endParaRPr lang="en-US" sz="3600" dirty="0">
              <a:solidFill>
                <a:srgbClr val="576A1C"/>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32. </a:t>
            </a:r>
            <a:r>
              <a:rPr lang="es-CO" sz="800" dirty="0">
                <a:solidFill>
                  <a:schemeClr val="bg1">
                    <a:lumMod val="50000"/>
                  </a:schemeClr>
                </a:solidFill>
                <a:latin typeface="Arial Rounded MT Bold" panose="020F0704030504030204" pitchFamily="34" charset="0"/>
              </a:rPr>
              <a:t>Gestión Integral de la Infraestructura Física</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3763842951"/>
              </p:ext>
            </p:extLst>
          </p:nvPr>
        </p:nvGraphicFramePr>
        <p:xfrm>
          <a:off x="1338262" y="935994"/>
          <a:ext cx="9311810" cy="5886146"/>
        </p:xfrm>
        <a:graphic>
          <a:graphicData uri="http://schemas.openxmlformats.org/drawingml/2006/table">
            <a:tbl>
              <a:tblPr firstRow="1" firstCol="1" bandRow="1"/>
              <a:tblGrid>
                <a:gridCol w="2644827">
                  <a:extLst>
                    <a:ext uri="{9D8B030D-6E8A-4147-A177-3AD203B41FA5}">
                      <a16:colId xmlns:a16="http://schemas.microsoft.com/office/drawing/2014/main" val="713472905"/>
                    </a:ext>
                  </a:extLst>
                </a:gridCol>
                <a:gridCol w="6666983">
                  <a:extLst>
                    <a:ext uri="{9D8B030D-6E8A-4147-A177-3AD203B41FA5}">
                      <a16:colId xmlns:a16="http://schemas.microsoft.com/office/drawing/2014/main" val="3375976955"/>
                    </a:ext>
                  </a:extLst>
                </a:gridCol>
              </a:tblGrid>
              <a:tr h="93150">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8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GSI - 32)</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260123"/>
                  </a:ext>
                </a:extLst>
              </a:tr>
              <a:tr h="93150">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Oficina de Planeación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76302"/>
                  </a:ext>
                </a:extLst>
              </a:tr>
              <a:tr h="93150">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y sostenibilidad institucional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84816"/>
                  </a:ext>
                </a:extLst>
              </a:tr>
              <a:tr h="93150">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Vicerrector Administrativo y Financiero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7535396"/>
                  </a:ext>
                </a:extLst>
              </a:tr>
              <a:tr h="162000">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Integral para un Campus Sostenible, inteligente e incluyente</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7485141"/>
                  </a:ext>
                </a:extLst>
              </a:tr>
              <a:tr h="81000">
                <a:tc rowSpan="3">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0853552"/>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0466887"/>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436840"/>
                  </a:ext>
                </a:extLst>
              </a:tr>
              <a:tr h="81000">
                <a:tc rowSpan="4">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1. Misión y proyecto institucional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86542301"/>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016120"/>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87318763"/>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11. Recursos de apoyo académico e infraestructura física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71761745"/>
                  </a:ext>
                </a:extLst>
              </a:tr>
              <a:tr h="81000">
                <a:tc rowSpan="3">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26601937"/>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2. Organización, financiación y alianzas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8465899"/>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398024"/>
                  </a:ext>
                </a:extLst>
              </a:tr>
              <a:tr h="190976">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dirty="0">
                          <a:effectLst/>
                          <a:latin typeface="Arial Narrow" panose="020B0606020202030204" pitchFamily="34" charset="0"/>
                          <a:ea typeface="Times New Roman" panose="02020603050405020304" pitchFamily="18" charset="0"/>
                          <a:cs typeface="Calibri" panose="020F0502020204030204" pitchFamily="34" charset="0"/>
                        </a:rPr>
                        <a:t>Gestión de Servicios Institucionales (Mantenimiento Institucional), Centro de Gestión Ambiental, Jardín Botánico, Recursos informáticos y Educativos CRIE, Gestión de Tecnológicas Informáticas y Sistemas de Información, Seguridad y Salud en el Trabajo. </a:t>
                      </a:r>
                      <a:endParaRPr lang="es-CO" sz="850" dirty="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508948"/>
                  </a:ext>
                </a:extLst>
              </a:tr>
              <a:tr h="90572">
                <a:tc>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dirty="0">
                          <a:effectLst/>
                          <a:latin typeface="Arial Narrow" panose="020B0606020202030204" pitchFamily="34" charset="0"/>
                          <a:ea typeface="Times New Roman" panose="02020603050405020304" pitchFamily="18" charset="0"/>
                          <a:cs typeface="Calibri" panose="020F0502020204030204" pitchFamily="34" charset="0"/>
                        </a:rPr>
                        <a:t>Curadurías, Municipio, Carder, Ministerio de Educación, Veedurías, Entidades de control. </a:t>
                      </a:r>
                      <a:endParaRPr lang="es-CO" sz="850" dirty="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1652761"/>
                  </a:ext>
                </a:extLst>
              </a:tr>
              <a:tr h="162000">
                <a:tc rowSpan="13">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Medios, recursos e integración de las TIC en los procesos educativos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2688274"/>
                  </a:ext>
                </a:extLst>
              </a:tr>
              <a:tr h="243001">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2858025"/>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7595520"/>
                  </a:ext>
                </a:extLst>
              </a:tr>
              <a:tr h="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del conocimiento, innovación y emprendimiento con impacto en la sociedad y reconocimiento nacional e internacional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2819141"/>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4449707"/>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Universidad para la ciudadanía, la convivencia, la democracia y la paz</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7050796"/>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Procesos asociados al desarrollo sostenible, la competitividad y la movilización social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089722"/>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de infraestructura tecnológica </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8203821"/>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Cultura de la legalidad, la transparencia, el gobierno corporativo y la participación ciudadana</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2873409"/>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8343123"/>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169100"/>
                  </a:ext>
                </a:extLst>
              </a:tr>
              <a:tr h="81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Formación Vivencial</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2913692"/>
                  </a:ext>
                </a:extLst>
              </a:tr>
              <a:tr h="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Gestión de Servicios Institucionales (Mantenimiento Institucional), Centro de Gestión Ambiental, Jardín Botánico, Recursos informáticos y Educativos CRIE, Gestión de Tecnológicas Informáticas y Sistemas de Información, Seguridad y Salud en el Trabajo. </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3159717"/>
                  </a:ext>
                </a:extLst>
              </a:tr>
              <a:tr h="162000">
                <a:tc rowSpan="8">
                  <a:txBody>
                    <a:bodyPr/>
                    <a:lstStyle/>
                    <a:p>
                      <a:pPr>
                        <a:lnSpc>
                          <a:spcPct val="115000"/>
                        </a:lnSpc>
                        <a:spcAft>
                          <a:spcPts val="0"/>
                        </a:spcAft>
                      </a:pPr>
                      <a:r>
                        <a:rPr lang="es-CO" sz="8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2435067"/>
                  </a:ext>
                </a:extLst>
              </a:tr>
              <a:tr h="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9230202"/>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6. Garantizar la disponibilidad de agua y su gestión sostenible y el saneamiento para todos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7047413"/>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7. Garantizar el acceso a una energía asequible, segura, sostenible y moderna para todos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0232087"/>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9. Construir infraestructuras resilientes, promover la industrialización inclusiva y sostenible y fomentar la innovación</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9251578"/>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11. Lograr que las ciudades y los asentamientos humanos sean inclusivos, seguros, resilientes y sostenibles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8804200"/>
                  </a:ext>
                </a:extLst>
              </a:tr>
              <a:tr h="162000">
                <a:tc vMerge="1">
                  <a:txBody>
                    <a:bodyPr/>
                    <a:lstStyle/>
                    <a:p>
                      <a:endParaRPr lang="es-CO"/>
                    </a:p>
                  </a:txBody>
                  <a:tcPr/>
                </a:tc>
                <a:tc>
                  <a:txBody>
                    <a:bodyPr/>
                    <a:lstStyle/>
                    <a:p>
                      <a:pPr>
                        <a:spcAft>
                          <a:spcPts val="0"/>
                        </a:spcAft>
                      </a:pPr>
                      <a:r>
                        <a:rPr lang="es-CO" sz="850">
                          <a:effectLst/>
                          <a:latin typeface="Arial Narrow" panose="020B0606020202030204" pitchFamily="34" charset="0"/>
                          <a:ea typeface="Times New Roman" panose="02020603050405020304" pitchFamily="18" charset="0"/>
                          <a:cs typeface="Calibri" panose="020F0502020204030204" pitchFamily="34" charset="0"/>
                        </a:rPr>
                        <a:t>13. Adoptar medidas urgentes para combatir el cambio climático y sus efectos</a:t>
                      </a:r>
                      <a:endParaRPr lang="es-CO" sz="85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5981725"/>
                  </a:ext>
                </a:extLst>
              </a:tr>
              <a:tr h="55753">
                <a:tc vMerge="1">
                  <a:txBody>
                    <a:bodyPr/>
                    <a:lstStyle/>
                    <a:p>
                      <a:endParaRPr lang="es-CO"/>
                    </a:p>
                  </a:txBody>
                  <a:tcPr/>
                </a:tc>
                <a:tc>
                  <a:txBody>
                    <a:bodyPr/>
                    <a:lstStyle/>
                    <a:p>
                      <a:pPr>
                        <a:spcAft>
                          <a:spcPts val="0"/>
                        </a:spcAft>
                      </a:pPr>
                      <a:r>
                        <a:rPr lang="es-CO" sz="850" dirty="0">
                          <a:effectLst/>
                          <a:latin typeface="Arial Narrow" panose="020B0606020202030204" pitchFamily="34" charset="0"/>
                          <a:ea typeface="Times New Roman" panose="02020603050405020304" pitchFamily="18" charset="0"/>
                          <a:cs typeface="Calibri" panose="020F0502020204030204" pitchFamily="34" charset="0"/>
                        </a:rPr>
                        <a:t>15. Gestionar sosteniblemente los bosques, luchar contra la desertificación, detener e invertir la degradación de las tierras y detener la pérdida de biodiversidad</a:t>
                      </a:r>
                      <a:endParaRPr lang="es-CO" sz="850" dirty="0">
                        <a:effectLst/>
                        <a:latin typeface="Times New Roman" panose="02020603050405020304" pitchFamily="18" charset="0"/>
                        <a:ea typeface="SimSun" panose="02010600030101010101" pitchFamily="2" charset="-122"/>
                      </a:endParaRPr>
                    </a:p>
                  </a:txBody>
                  <a:tcPr marL="18774" marR="187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1112297"/>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E8F9C17-DF16-4503-A23D-C04985936785}"/>
              </a:ext>
            </a:extLst>
          </p:cNvPr>
          <p:cNvSpPr txBox="1">
            <a:spLocks/>
          </p:cNvSpPr>
          <p:nvPr/>
        </p:nvSpPr>
        <p:spPr>
          <a:xfrm>
            <a:off x="2017058" y="17196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Identificación del problema, necesidad u oportunidad </a:t>
            </a: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 name="Rectángulo 1"/>
          <p:cNvSpPr/>
          <p:nvPr/>
        </p:nvSpPr>
        <p:spPr>
          <a:xfrm>
            <a:off x="631998" y="1135091"/>
            <a:ext cx="10869720" cy="646331"/>
          </a:xfrm>
          <a:prstGeom prst="rect">
            <a:avLst/>
          </a:prstGeom>
        </p:spPr>
        <p:txBody>
          <a:bodyPr wrap="square">
            <a:spAutoFit/>
          </a:bodyPr>
          <a:lstStyle/>
          <a:p>
            <a:pPr algn="just"/>
            <a:r>
              <a:rPr lang="es-CO" sz="1200" dirty="0">
                <a:latin typeface="Arial Narrow" panose="020B0606020202030204" pitchFamily="34" charset="0"/>
              </a:rPr>
              <a:t>Es necesario planificar, ampliar, actualizar y dotar  la infraestructura física de la UTP de forma integral  bajo un modelo de ocupación sostenible, con el fin de  reducir el déficit de cobertura de espacios para la academia, la investigación, la extensión y el bienestar, con intervenciones espaciales de alta calidad arquitectónica, urbanística y ambiental acorde a las dinámicas de crecimiento y a los lineamientos del  proyecto educativo institucional (PEI)  y Plan de desarrollo Institucional (PDI).</a:t>
            </a:r>
          </a:p>
        </p:txBody>
      </p:sp>
      <p:sp>
        <p:nvSpPr>
          <p:cNvPr id="8" name="Rectángulo 7"/>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32. </a:t>
            </a:r>
            <a:r>
              <a:rPr lang="es-CO" sz="800" dirty="0">
                <a:solidFill>
                  <a:schemeClr val="bg1">
                    <a:lumMod val="50000"/>
                  </a:schemeClr>
                </a:solidFill>
                <a:latin typeface="Arial Rounded MT Bold" panose="020F0704030504030204" pitchFamily="34" charset="0"/>
              </a:rPr>
              <a:t>Gestión Integral de la Infraestructura Física</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707928750"/>
              </p:ext>
            </p:extLst>
          </p:nvPr>
        </p:nvGraphicFramePr>
        <p:xfrm>
          <a:off x="1165411" y="1842400"/>
          <a:ext cx="9619130" cy="4886759"/>
        </p:xfrm>
        <a:graphic>
          <a:graphicData uri="http://schemas.openxmlformats.org/drawingml/2006/table">
            <a:tbl>
              <a:tblPr firstRow="1" firstCol="1" bandRow="1"/>
              <a:tblGrid>
                <a:gridCol w="1666089">
                  <a:extLst>
                    <a:ext uri="{9D8B030D-6E8A-4147-A177-3AD203B41FA5}">
                      <a16:colId xmlns:a16="http://schemas.microsoft.com/office/drawing/2014/main" val="1417526197"/>
                    </a:ext>
                  </a:extLst>
                </a:gridCol>
                <a:gridCol w="3304563">
                  <a:extLst>
                    <a:ext uri="{9D8B030D-6E8A-4147-A177-3AD203B41FA5}">
                      <a16:colId xmlns:a16="http://schemas.microsoft.com/office/drawing/2014/main" val="2905339696"/>
                    </a:ext>
                  </a:extLst>
                </a:gridCol>
                <a:gridCol w="4648478">
                  <a:extLst>
                    <a:ext uri="{9D8B030D-6E8A-4147-A177-3AD203B41FA5}">
                      <a16:colId xmlns:a16="http://schemas.microsoft.com/office/drawing/2014/main" val="1801024474"/>
                    </a:ext>
                  </a:extLst>
                </a:gridCol>
              </a:tblGrid>
              <a:tr h="95348">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1632324031"/>
                  </a:ext>
                </a:extLst>
              </a:tr>
              <a:tr h="693440">
                <a:tc rowSpan="7">
                  <a:txBody>
                    <a:bodyPr/>
                    <a:lstStyle/>
                    <a:p>
                      <a:pPr algn="ctr">
                        <a:lnSpc>
                          <a:spcPct val="115000"/>
                        </a:lnSpc>
                        <a:spcAft>
                          <a:spcPts val="0"/>
                        </a:spcAft>
                      </a:pPr>
                      <a:r>
                        <a:rPr lang="es-CO" sz="9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Rezago de la planta física y déficit de cobertura de espacios para la academia, la investigación, la extensión,  el bienestar y procesos administrativos en el campus de la UTP.</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Necesidad de orientar la consolidación física del campus con lineamientos urbanísticos integrados a los requerimientos de crecimiento y atención de la demanda bajo los principios de sostenibilidad ambiental.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Necesidad de articular los planes y políticas para la gestión integral del campus.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Limitantes de área disponible y urbanizable para atender los requerimientos de infraestructura agravado por las restricciones del uso del suelo del POT.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Necesidad de construcción de la metodología para el manejo y consolidación de los activos de información relacionado con la información técnica de planta física.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425895"/>
                  </a:ext>
                </a:extLst>
              </a:tr>
              <a:tr h="762784">
                <a:tc vMerge="1">
                  <a:txBody>
                    <a:bodyPr/>
                    <a:lstStyle/>
                    <a:p>
                      <a:endParaRPr lang="es-CO"/>
                    </a:p>
                  </a:txBody>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Baja calidad espacial y déficit de cobertura de espacios para atender la demanda acorde a las dinámicas de crecimiento de la institución.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Planta física desactualizada, presencia de edificaciones inadecuadas en relación al área, confort climático, dotación, accesibilidad e infraestructura tecnológica.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Presión de la demanda sobre la carga instalada de la planta física.</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Cambios de uso espacial frecuente con visión de corto plazo.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2.4 Agotamiento del suelo edificable.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2.5 Intervenciones físicas de baja escala (edificaciones inferiores a 3 pisos).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6817282"/>
                  </a:ext>
                </a:extLst>
              </a:tr>
              <a:tr h="1178849">
                <a:tc vMerge="1">
                  <a:txBody>
                    <a:bodyPr/>
                    <a:lstStyle/>
                    <a:p>
                      <a:endParaRPr lang="es-CO"/>
                    </a:p>
                  </a:txBody>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Infraestructura desactualizada de algunas edificaciones según requerimientos de ley, necesidades institucionales  y cobertura insuficiente en la prestación de los servicios necesarios para el normal funcionamiento de la institución</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Falta de renovación e insuficiencia de redes eléctricas, hidráulicas, contra incendios, sanitarias, unidades sanitarias, cubiertas, cerramientos y equipos.</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Capacidad insuficiente para atender los servicios derivados del crecimiento de la planta física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Incumplimiento de la ley con relación a equipamientos y accesos para personas con movilidad reducida y ausencia de espacios para atención primaria en casos de emergencia</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3.4 No aplicación de la normatividad vigente sobre sistemas de detección de incendios faltantes en algunas edificaciones y los existentes no están  integrados a la central de monitoreo</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5561394"/>
                  </a:ext>
                </a:extLst>
              </a:tr>
              <a:tr h="95348">
                <a:tc vMerge="1">
                  <a:txBody>
                    <a:bodyPr/>
                    <a:lstStyle/>
                    <a:p>
                      <a:endParaRPr lang="es-CO"/>
                    </a:p>
                  </a:txBody>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660720313"/>
                  </a:ext>
                </a:extLst>
              </a:tr>
              <a:tr h="277376">
                <a:tc vMerge="1">
                  <a:txBody>
                    <a:bodyPr/>
                    <a:lstStyle/>
                    <a:p>
                      <a:endParaRPr lang="es-CO"/>
                    </a:p>
                  </a:txBody>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Inadecuada ocupación del territorio con desarrollos de infraestructura fragmentado e insuficiente.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Desarticulación con el contexto urbano.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Dificultades de movilidad.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Impacto a las áreas de conservación del campus.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407098"/>
                  </a:ext>
                </a:extLst>
              </a:tr>
              <a:tr h="624096">
                <a:tc vMerge="1">
                  <a:txBody>
                    <a:bodyPr/>
                    <a:lstStyle/>
                    <a:p>
                      <a:endParaRPr lang="es-CO"/>
                    </a:p>
                  </a:txBody>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Afectación para el desarrollo pleno de las actividades académicas, de investigación, extensión de bienestar, administrativas y misionales de la UTP.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Afectaciones en la prestación del servicio.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Insatisfacción de usuarios internos y externos.</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Impactos negativos sobre la calidad y rendimiento de las actividades institucionales. </a:t>
                      </a:r>
                      <a:b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2.4 Dificultades para los procesos de acreditación y re acreditación académica. </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5623291"/>
                  </a:ext>
                </a:extLst>
              </a:tr>
              <a:tr h="624096">
                <a:tc vMerge="1">
                  <a:txBody>
                    <a:bodyPr/>
                    <a:lstStyle/>
                    <a:p>
                      <a:endParaRPr lang="es-CO"/>
                    </a:p>
                  </a:txBody>
                  <a:tcPr/>
                </a:tc>
                <a:tc>
                  <a:txBody>
                    <a:bodyPr/>
                    <a:lstStyle/>
                    <a:p>
                      <a:pPr>
                        <a:spcAft>
                          <a:spcPts val="0"/>
                        </a:spcAft>
                      </a:pPr>
                      <a:r>
                        <a:rPr lang="es-CO" sz="9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Deterioro en la calidad de la prestación de los servicios  y Alto riesgo de sanciones por Incumplimiento de normatividad vigente (accesibilidad PMR, detección de incendios)</a:t>
                      </a:r>
                      <a:endParaRPr lang="es-CO" sz="95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Pérdidas económicas que afectan la institución (detrimento patrimonial).</a:t>
                      </a:r>
                      <a:b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Hallazgos e Investigaciones por parte de los entes de control</a:t>
                      </a:r>
                      <a:b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Deficiencias en la seguridad, en servicio de aseo y generales.</a:t>
                      </a:r>
                      <a:b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3.4 Periodicidad inadecuada en mantenimiento de equipos </a:t>
                      </a:r>
                      <a:b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3.5 Inconformidad de los usuarios</a:t>
                      </a:r>
                      <a:endParaRPr lang="es-CO" sz="950" dirty="0">
                        <a:effectLst/>
                        <a:latin typeface="Times New Roman" panose="02020603050405020304" pitchFamily="18" charset="0"/>
                        <a:ea typeface="SimSun" panose="02010600030101010101" pitchFamily="2" charset="-122"/>
                      </a:endParaRPr>
                    </a:p>
                  </a:txBody>
                  <a:tcPr marL="20225" marR="202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9485019"/>
                  </a:ext>
                </a:extLst>
              </a:tr>
            </a:tbl>
          </a:graphicData>
        </a:graphic>
      </p:graphicFrame>
    </p:spTree>
    <p:extLst>
      <p:ext uri="{BB962C8B-B14F-4D97-AF65-F5344CB8AC3E}">
        <p14:creationId xmlns:p14="http://schemas.microsoft.com/office/powerpoint/2010/main" val="43694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ector recto 22"/>
          <p:cNvCxnSpPr/>
          <p:nvPr/>
        </p:nvCxnSpPr>
        <p:spPr>
          <a:xfrm>
            <a:off x="6812444" y="3567625"/>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sp>
        <p:nvSpPr>
          <p:cNvPr id="17" name="Conector recto 3"/>
          <p:cNvSpPr/>
          <p:nvPr/>
        </p:nvSpPr>
        <p:spPr>
          <a:xfrm>
            <a:off x="6821410" y="1551475"/>
            <a:ext cx="262897" cy="521610"/>
          </a:xfrm>
          <a:custGeom>
            <a:avLst/>
            <a:gdLst/>
            <a:ahLst/>
            <a:cxnLst/>
            <a:rect l="0" t="0" r="0" b="0"/>
            <a:pathLst>
              <a:path>
                <a:moveTo>
                  <a:pt x="0" y="0"/>
                </a:moveTo>
                <a:lnTo>
                  <a:pt x="0" y="1316593"/>
                </a:lnTo>
                <a:lnTo>
                  <a:pt x="234424" y="1316593"/>
                </a:lnTo>
              </a:path>
            </a:pathLst>
          </a:custGeom>
          <a:noFill/>
          <a:ln w="28575">
            <a:solidFill>
              <a:srgbClr val="576A1C"/>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 name="Título 1">
            <a:extLst>
              <a:ext uri="{FF2B5EF4-FFF2-40B4-BE49-F238E27FC236}">
                <a16:creationId xmlns:a16="http://schemas.microsoft.com/office/drawing/2014/main" id="{6E8F9C17-DF16-4503-A23D-C04985936785}"/>
              </a:ext>
            </a:extLst>
          </p:cNvPr>
          <p:cNvSpPr txBox="1">
            <a:spLocks/>
          </p:cNvSpPr>
          <p:nvPr/>
        </p:nvSpPr>
        <p:spPr>
          <a:xfrm>
            <a:off x="2050569" y="20132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Descripción del proyecto</a:t>
            </a:r>
            <a:endParaRPr lang="es-CO" sz="3600" dirty="0">
              <a:solidFill>
                <a:srgbClr val="576A1C"/>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94089" y="4856425"/>
            <a:ext cx="1052554" cy="1022927"/>
          </a:xfrm>
          <a:prstGeom prst="rect">
            <a:avLst/>
          </a:prstGeom>
        </p:spPr>
      </p:pic>
      <p:cxnSp>
        <p:nvCxnSpPr>
          <p:cNvPr id="5" name="Conector recto 4"/>
          <p:cNvCxnSpPr/>
          <p:nvPr/>
        </p:nvCxnSpPr>
        <p:spPr>
          <a:xfrm>
            <a:off x="6821410" y="2089107"/>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grpSp>
        <p:nvGrpSpPr>
          <p:cNvPr id="6" name="Grupo 5"/>
          <p:cNvGrpSpPr/>
          <p:nvPr/>
        </p:nvGrpSpPr>
        <p:grpSpPr>
          <a:xfrm>
            <a:off x="7064794" y="1753950"/>
            <a:ext cx="4249224" cy="707870"/>
            <a:chOff x="481236" y="1624130"/>
            <a:chExt cx="4001276" cy="666178"/>
          </a:xfrm>
        </p:grpSpPr>
        <p:sp>
          <p:nvSpPr>
            <p:cNvPr id="7" name="Rectángulo redondeado 6"/>
            <p:cNvSpPr/>
            <p:nvPr/>
          </p:nvSpPr>
          <p:spPr>
            <a:xfrm>
              <a:off x="481236" y="1624130"/>
              <a:ext cx="4001276" cy="666178"/>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CuadroTexto 7"/>
            <p:cNvSpPr txBox="1"/>
            <p:nvPr/>
          </p:nvSpPr>
          <p:spPr>
            <a:xfrm>
              <a:off x="500748" y="1643642"/>
              <a:ext cx="3962252" cy="627154"/>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Gestión de Servicios Institucionales (Mantenimiento Institucional), Centro de Gestión Ambiental, Jardín Botánico, Recursos informáticos y Educativos CRIE, Gestión de Tecnológicas Informáticas y Sistemas de Información, Seguridad y Salud en el Trabajo. </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7056914" y="2590766"/>
            <a:ext cx="4257104" cy="527431"/>
            <a:chOff x="472275" y="2459414"/>
            <a:chExt cx="4022445" cy="516696"/>
          </a:xfrm>
        </p:grpSpPr>
        <p:sp>
          <p:nvSpPr>
            <p:cNvPr id="10" name="Rectángulo redondeado 9"/>
            <p:cNvSpPr/>
            <p:nvPr/>
          </p:nvSpPr>
          <p:spPr>
            <a:xfrm>
              <a:off x="472275" y="2459414"/>
              <a:ext cx="4022445" cy="516696"/>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CuadroTexto 10"/>
            <p:cNvSpPr txBox="1"/>
            <p:nvPr/>
          </p:nvSpPr>
          <p:spPr>
            <a:xfrm>
              <a:off x="487409" y="2474548"/>
              <a:ext cx="3992177" cy="486428"/>
            </a:xfrm>
            <a:prstGeom prst="rect">
              <a:avLst/>
            </a:prstGeom>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Curadurías, Municipio, Carder, Ministerio de Educación, Veedurías, Entidades de control. </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3" name="Grupo 12"/>
          <p:cNvGrpSpPr/>
          <p:nvPr/>
        </p:nvGrpSpPr>
        <p:grpSpPr>
          <a:xfrm>
            <a:off x="7056914" y="3233511"/>
            <a:ext cx="4257104" cy="511894"/>
            <a:chOff x="472275" y="3145215"/>
            <a:chExt cx="4036699" cy="626053"/>
          </a:xfrm>
        </p:grpSpPr>
        <p:sp>
          <p:nvSpPr>
            <p:cNvPr id="14" name="Rectángulo redondeado 13"/>
            <p:cNvSpPr/>
            <p:nvPr/>
          </p:nvSpPr>
          <p:spPr>
            <a:xfrm>
              <a:off x="472275" y="3145215"/>
              <a:ext cx="4036699" cy="626053"/>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90611" y="3163551"/>
              <a:ext cx="4000027" cy="589381"/>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Comunidad universitaria (docentes, estudiantes, administrativos) </a:t>
              </a:r>
            </a:p>
            <a:p>
              <a:pPr lvl="0"/>
              <a:r>
                <a:rPr lang="es-CO" sz="1100" dirty="0">
                  <a:latin typeface="Arial Narrow" panose="020B0606020202030204" pitchFamily="34" charset="0"/>
                </a:rPr>
                <a:t>Ciudadanía.	</a:t>
              </a:r>
            </a:p>
          </p:txBody>
        </p:sp>
      </p:grpSp>
      <p:sp>
        <p:nvSpPr>
          <p:cNvPr id="16" name="Marco 15"/>
          <p:cNvSpPr/>
          <p:nvPr/>
        </p:nvSpPr>
        <p:spPr>
          <a:xfrm>
            <a:off x="6623627" y="1011384"/>
            <a:ext cx="2189240" cy="612273"/>
          </a:xfrm>
          <a:prstGeom prst="frame">
            <a:avLst/>
          </a:prstGeom>
          <a:solidFill>
            <a:srgbClr val="576A1C"/>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18" name="Imagen 1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6297104" y="7805253"/>
            <a:ext cx="987502" cy="148126"/>
          </a:xfrm>
          <a:prstGeom prst="rect">
            <a:avLst/>
          </a:prstGeom>
        </p:spPr>
      </p:pic>
      <p:sp>
        <p:nvSpPr>
          <p:cNvPr id="20" name="Rectángulo 19"/>
          <p:cNvSpPr/>
          <p:nvPr/>
        </p:nvSpPr>
        <p:spPr>
          <a:xfrm>
            <a:off x="850630" y="1268081"/>
            <a:ext cx="4364438" cy="4616648"/>
          </a:xfrm>
          <a:prstGeom prst="rect">
            <a:avLst/>
          </a:prstGeom>
        </p:spPr>
        <p:txBody>
          <a:bodyPr wrap="square">
            <a:spAutoFit/>
          </a:bodyPr>
          <a:lstStyle/>
          <a:p>
            <a:pPr algn="just"/>
            <a:r>
              <a:rPr lang="es-CO" sz="1400" dirty="0">
                <a:latin typeface="Arial Narrow" panose="020B0606020202030204" pitchFamily="34" charset="0"/>
              </a:rPr>
              <a:t>El crecimiento, expansión y consolidación  de la planta física es un proceso transversal y fundamental para la misión de la UTP, por ello es imprescindible garantizar que su crecimiento y sostenibilidad se lleve a cabo de manera articulada a los lineamientos y estrategias de la institución, que potencie la capacidad instalada de la planta física para lograr un ambiente universitario adecuado, seguro, confortable, de alta calidad espacial e integrado con los recursos ambientales y dotados con innovaciones tecnológicas.</a:t>
            </a:r>
          </a:p>
          <a:p>
            <a:pPr algn="just"/>
            <a:r>
              <a:rPr lang="es-CO" sz="1400" dirty="0">
                <a:latin typeface="Arial Narrow" panose="020B0606020202030204" pitchFamily="34" charset="0"/>
              </a:rPr>
              <a:t> </a:t>
            </a:r>
          </a:p>
          <a:p>
            <a:pPr algn="just"/>
            <a:r>
              <a:rPr lang="es-CO" sz="1400" dirty="0">
                <a:latin typeface="Arial Narrow" panose="020B0606020202030204" pitchFamily="34" charset="0"/>
              </a:rPr>
              <a:t>El proyecto consiste en fortalecer la infraestructura del campus implementando el plan maestro de manera articulada al PEI y al PDI,  a los procesos misionales de la institución y las dinámicas actuales de crecimiento de los equipamientos educativos, mediante actuaciones físicas integradas urbanísticamente a las edificaciones existentes y al contexto urbano, que garantice la accesibilidad, la configuración de ambientes universitarios seguros y amigable con el medio ambiente,  dotada con tecnología de vanguardia que generen valor agregado a la actividad misional y potencien las experiencias de los usuarios internos y externos en el desarrollo de sus actividades.</a:t>
            </a:r>
          </a:p>
        </p:txBody>
      </p:sp>
      <p:sp>
        <p:nvSpPr>
          <p:cNvPr id="19" name="CuadroTexto 18"/>
          <p:cNvSpPr txBox="1"/>
          <p:nvPr/>
        </p:nvSpPr>
        <p:spPr>
          <a:xfrm>
            <a:off x="6742354" y="1164045"/>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76A1C"/>
                </a:solidFill>
                <a:effectLst>
                  <a:outerShdw blurRad="38100" dist="38100" dir="2700000" algn="tl">
                    <a:srgbClr val="000000">
                      <a:alpha val="43137"/>
                    </a:srgbClr>
                  </a:outerShdw>
                </a:effectLst>
                <a:latin typeface="+mj-lt"/>
                <a:ea typeface="+mj-ea"/>
                <a:cs typeface="+mj-cs"/>
              </a:rPr>
              <a:t>Involucrados</a:t>
            </a:r>
          </a:p>
        </p:txBody>
      </p:sp>
      <p:cxnSp>
        <p:nvCxnSpPr>
          <p:cNvPr id="21" name="Conector recto 20"/>
          <p:cNvCxnSpPr/>
          <p:nvPr/>
        </p:nvCxnSpPr>
        <p:spPr>
          <a:xfrm flipH="1">
            <a:off x="6821409" y="2241915"/>
            <a:ext cx="1" cy="132571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26" name="Imagen 2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542431" y="4598056"/>
            <a:ext cx="1012164" cy="1012164"/>
          </a:xfrm>
          <a:prstGeom prst="rect">
            <a:avLst/>
          </a:prstGeom>
        </p:spPr>
      </p:pic>
      <p:pic>
        <p:nvPicPr>
          <p:cNvPr id="27" name="Imagen 2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426976" y="10881195"/>
            <a:ext cx="227332" cy="227332"/>
          </a:xfrm>
          <a:prstGeom prst="rect">
            <a:avLst/>
          </a:prstGeom>
        </p:spPr>
      </p:pic>
      <p:pic>
        <p:nvPicPr>
          <p:cNvPr id="2" name="Imagen 1"/>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617298" y="4595727"/>
            <a:ext cx="1008552" cy="1008552"/>
          </a:xfrm>
          <a:prstGeom prst="rect">
            <a:avLst/>
          </a:prstGeom>
        </p:spPr>
      </p:pic>
      <p:pic>
        <p:nvPicPr>
          <p:cNvPr id="12" name="Imagen 11"/>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525473" y="5723697"/>
            <a:ext cx="1016825" cy="1016825"/>
          </a:xfrm>
          <a:prstGeom prst="rect">
            <a:avLst/>
          </a:prstGeom>
        </p:spPr>
      </p:pic>
      <p:sp>
        <p:nvSpPr>
          <p:cNvPr id="28" name="Rectángulo 27"/>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32. </a:t>
            </a:r>
            <a:r>
              <a:rPr lang="es-CO" sz="800" dirty="0">
                <a:solidFill>
                  <a:schemeClr val="bg1">
                    <a:lumMod val="50000"/>
                  </a:schemeClr>
                </a:solidFill>
                <a:latin typeface="Arial Rounded MT Bold" panose="020F0704030504030204" pitchFamily="34" charset="0"/>
              </a:rPr>
              <a:t>Gestión Integral de la Infraestructura Física</a:t>
            </a:r>
          </a:p>
          <a:p>
            <a:pPr algn="ctr"/>
            <a:endParaRPr lang="es-CO" sz="800" dirty="0">
              <a:solidFill>
                <a:schemeClr val="bg1">
                  <a:lumMod val="50000"/>
                </a:schemeClr>
              </a:solidFill>
              <a:latin typeface="Arial Rounded MT Bold" panose="020F0704030504030204" pitchFamily="34" charset="0"/>
            </a:endParaRPr>
          </a:p>
        </p:txBody>
      </p:sp>
      <p:pic>
        <p:nvPicPr>
          <p:cNvPr id="25" name="Imagen 24"/>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443495" y="4597242"/>
            <a:ext cx="1013793" cy="1013793"/>
          </a:xfrm>
          <a:prstGeom prst="rect">
            <a:avLst/>
          </a:prstGeom>
        </p:spPr>
      </p:pic>
      <p:pic>
        <p:nvPicPr>
          <p:cNvPr id="29" name="Imagen 28"/>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688553" y="4588668"/>
            <a:ext cx="993826" cy="993826"/>
          </a:xfrm>
          <a:prstGeom prst="rect">
            <a:avLst/>
          </a:prstGeom>
        </p:spPr>
      </p:pic>
      <p:pic>
        <p:nvPicPr>
          <p:cNvPr id="3074" name="Picture 2" descr="Objetivo 9 - AGUA INDUSTRIA, INNOVACIÓN E INFRAESTRUCTURA"/>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9759562" y="4603338"/>
            <a:ext cx="979156" cy="97915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Objetivo 13 - ACCIÓN POR EL CLIMA"/>
          <p:cNvPicPr>
            <a:picLocks noChangeAspect="1" noChangeArrowheads="1"/>
          </p:cNvPicPr>
          <p:nvPr/>
        </p:nvPicPr>
        <p:blipFill>
          <a:blip r:embed="rId11" cstate="screen">
            <a:extLst>
              <a:ext uri="{28A0092B-C50C-407E-A947-70E740481C1C}">
                <a14:useLocalDpi xmlns:a14="http://schemas.microsoft.com/office/drawing/2010/main"/>
              </a:ext>
            </a:extLst>
          </a:blip>
          <a:srcRect/>
          <a:stretch>
            <a:fillRect/>
          </a:stretch>
        </p:blipFill>
        <p:spPr bwMode="auto">
          <a:xfrm>
            <a:off x="7666197" y="5734450"/>
            <a:ext cx="995317" cy="99531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Objetivo 15 - VIDA DE ECOSISTEMAS TERRESTRES"/>
          <p:cNvPicPr>
            <a:picLocks noChangeAspect="1" noChangeArrowheads="1"/>
          </p:cNvPicPr>
          <p:nvPr/>
        </p:nvPicPr>
        <p:blipFill>
          <a:blip r:embed="rId12" cstate="screen">
            <a:extLst>
              <a:ext uri="{28A0092B-C50C-407E-A947-70E740481C1C}">
                <a14:useLocalDpi xmlns:a14="http://schemas.microsoft.com/office/drawing/2010/main"/>
              </a:ext>
            </a:extLst>
          </a:blip>
          <a:srcRect/>
          <a:stretch>
            <a:fillRect/>
          </a:stretch>
        </p:blipFill>
        <p:spPr bwMode="auto">
          <a:xfrm>
            <a:off x="8785413" y="5727261"/>
            <a:ext cx="991688" cy="991688"/>
          </a:xfrm>
          <a:prstGeom prst="rect">
            <a:avLst/>
          </a:prstGeom>
          <a:noFill/>
          <a:extLst>
            <a:ext uri="{909E8E84-426E-40DD-AFC4-6F175D3DCCD1}">
              <a14:hiddenFill xmlns:a14="http://schemas.microsoft.com/office/drawing/2010/main">
                <a:solidFill>
                  <a:srgbClr val="FFFFFF"/>
                </a:solidFill>
              </a14:hiddenFill>
            </a:ext>
          </a:extLst>
        </p:spPr>
      </p:pic>
      <p:pic>
        <p:nvPicPr>
          <p:cNvPr id="33" name="Imagen 32"/>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6120707" y="3812890"/>
            <a:ext cx="4476486" cy="671473"/>
          </a:xfrm>
          <a:prstGeom prst="rect">
            <a:avLst/>
          </a:prstGeom>
        </p:spPr>
      </p:pic>
    </p:spTree>
    <p:extLst>
      <p:ext uri="{BB962C8B-B14F-4D97-AF65-F5344CB8AC3E}">
        <p14:creationId xmlns:p14="http://schemas.microsoft.com/office/powerpoint/2010/main" val="740614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Objetivos del proyecto</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General</a:t>
            </a:r>
            <a:endParaRPr lang="es-CO" sz="3200" dirty="0">
              <a:solidFill>
                <a:srgbClr val="576A1C"/>
              </a:solidFill>
              <a:effectLst>
                <a:outerShdw blurRad="38100" dist="38100" dir="2700000" algn="tl">
                  <a:srgbClr val="000000">
                    <a:alpha val="43137"/>
                  </a:srgbClr>
                </a:outerShdw>
              </a:effectLst>
            </a:endParaRPr>
          </a:p>
        </p:txBody>
      </p:sp>
      <p:sp>
        <p:nvSpPr>
          <p:cNvPr id="7"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Específicos</a:t>
            </a:r>
            <a:endParaRPr lang="es-CO" sz="3200" dirty="0">
              <a:solidFill>
                <a:srgbClr val="576A1C"/>
              </a:solidFill>
              <a:effectLst>
                <a:outerShdw blurRad="38100" dist="38100" dir="2700000" algn="tl">
                  <a:srgbClr val="000000">
                    <a:alpha val="43137"/>
                  </a:srgbClr>
                </a:outerShdw>
              </a:effectLst>
            </a:endParaRPr>
          </a:p>
        </p:txBody>
      </p:sp>
      <p:sp>
        <p:nvSpPr>
          <p:cNvPr id="9" name="Rectángulo 8"/>
          <p:cNvSpPr/>
          <p:nvPr/>
        </p:nvSpPr>
        <p:spPr>
          <a:xfrm>
            <a:off x="1002655" y="1780593"/>
            <a:ext cx="10391485" cy="646331"/>
          </a:xfrm>
          <a:prstGeom prst="rect">
            <a:avLst/>
          </a:prstGeom>
        </p:spPr>
        <p:txBody>
          <a:bodyPr wrap="square">
            <a:spAutoFit/>
          </a:bodyPr>
          <a:lstStyle/>
          <a:p>
            <a:pPr algn="just"/>
            <a:r>
              <a:rPr lang="es-CO" dirty="0">
                <a:latin typeface="Arial Narrow" panose="020B0606020202030204" pitchFamily="34" charset="0"/>
              </a:rPr>
              <a:t>Mejorar la cobertura y calidad de espacios para la academia, la investigación, la extensión, el bienestar y procesos administrativos en el campus de la UTP.	</a:t>
            </a:r>
          </a:p>
        </p:txBody>
      </p:sp>
      <p:sp>
        <p:nvSpPr>
          <p:cNvPr id="2" name="Rectángulo 1"/>
          <p:cNvSpPr/>
          <p:nvPr/>
        </p:nvSpPr>
        <p:spPr>
          <a:xfrm>
            <a:off x="869576" y="3511040"/>
            <a:ext cx="10194003" cy="2031325"/>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el plan maestro de planta física para orientar el modelo de ocupación del campus de acuerdo a los requerimientos y dinámicas de crecimiento de la UTP.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Mejorar </a:t>
            </a:r>
            <a:r>
              <a:rPr lang="es-CO" dirty="0">
                <a:latin typeface="Arial Narrow" panose="020B0606020202030204" pitchFamily="34" charset="0"/>
              </a:rPr>
              <a:t>la cobertura y calidad espacial y ambiental de la planta física.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Actualizar </a:t>
            </a:r>
            <a:r>
              <a:rPr lang="es-CO" dirty="0">
                <a:latin typeface="Arial Narrow" panose="020B0606020202030204" pitchFamily="34" charset="0"/>
              </a:rPr>
              <a:t>la infraestructura de las ediciones que lo requieran, según normas vigentes, para satisfacer las necesidades institucionales.</a:t>
            </a:r>
          </a:p>
        </p:txBody>
      </p:sp>
      <p:sp>
        <p:nvSpPr>
          <p:cNvPr id="10" name="Rectángulo 9"/>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32. </a:t>
            </a:r>
            <a:r>
              <a:rPr lang="es-CO" sz="800" dirty="0">
                <a:solidFill>
                  <a:schemeClr val="bg1">
                    <a:lumMod val="50000"/>
                  </a:schemeClr>
                </a:solidFill>
                <a:latin typeface="Arial Rounded MT Bold" panose="020F0704030504030204" pitchFamily="34" charset="0"/>
              </a:rPr>
              <a:t>Gestión Integral de la Infraestructura Física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184357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166654" y="80194"/>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Planes operativos</a:t>
            </a:r>
            <a:endParaRPr lang="es-CO" sz="3600" dirty="0">
              <a:solidFill>
                <a:srgbClr val="576A1C"/>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982798973"/>
              </p:ext>
            </p:extLst>
          </p:nvPr>
        </p:nvGraphicFramePr>
        <p:xfrm>
          <a:off x="1093694" y="1218223"/>
          <a:ext cx="9626409" cy="4661535"/>
        </p:xfrm>
        <a:graphic>
          <a:graphicData uri="http://schemas.openxmlformats.org/drawingml/2006/table">
            <a:tbl>
              <a:tblPr firstRow="1" firstCol="1" bandRow="1"/>
              <a:tblGrid>
                <a:gridCol w="2922613">
                  <a:extLst>
                    <a:ext uri="{9D8B030D-6E8A-4147-A177-3AD203B41FA5}">
                      <a16:colId xmlns:a16="http://schemas.microsoft.com/office/drawing/2014/main" val="622973615"/>
                    </a:ext>
                  </a:extLst>
                </a:gridCol>
                <a:gridCol w="6703796">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Gerencia Integral del Campus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Implementación del plan maestro de la planta física y reporte de indicadores del plan. Desarrollo de estudios y Diseños para el fortalecimiento de la infraestructura física del campus. Proyección de adecuaciones de espacios. Proyección de Amoblamiento y dotación del campus. Realización de conceptos técnicos y evaluación de predios para expansión del campus.	</a:t>
                      </a:r>
                      <a:endParaRPr lang="es-CO" sz="1400" kern="1200" dirty="0" smtClean="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Fortalecimiento de la infraestructura Física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Intervenciones a la planta física. Ejecución de adecuaciones en el campus y sedes alternas. Accesibilidad al medio físico. Realización de Planes de contingencia para obras. Realización de procesos de amueblamiento y dotación del campus. Acciones enmarcadas en la filosofía de campus sostenible: edificaciones verdes y movilidad sustentable.</a:t>
                      </a:r>
                      <a:endParaRPr lang="es-CO" sz="11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4141081159"/>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Fortalecimiento de la Sostenibilidad y gestión del riesgo del campus (mantenimiento institucional)</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Renovar las redes eléctricas, hidráulicas, contra incendios, sanitarias, unidades sanitarias, cubiertas, cerramientos y equipos. Cumplir las normas establecidas para facilitar la movilidad a PMR y espacios para la atención primaria en caso de emergencias. Aplicar la normatividad vigente sobre sistemas de detección de incendios en la totalidad de edificaciones de la universidad.</a:t>
                      </a:r>
                      <a:endParaRPr lang="es-CO" sz="11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2310356045"/>
                  </a:ext>
                </a:extLst>
              </a:tr>
            </a:tbl>
          </a:graphicData>
        </a:graphic>
      </p:graphicFrame>
      <p:sp>
        <p:nvSpPr>
          <p:cNvPr id="6" name="Rectángulo 5"/>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32. </a:t>
            </a:r>
            <a:r>
              <a:rPr lang="es-CO" sz="800" dirty="0">
                <a:solidFill>
                  <a:schemeClr val="bg1">
                    <a:lumMod val="50000"/>
                  </a:schemeClr>
                </a:solidFill>
                <a:latin typeface="Arial Rounded MT Bold" panose="020F0704030504030204" pitchFamily="34" charset="0"/>
              </a:rPr>
              <a:t>Gestión Integral de la Infraestructura Física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6391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76A1C"/>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64463778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6336</TotalTime>
  <Words>1817</Words>
  <Application>Microsoft Office PowerPoint</Application>
  <PresentationFormat>Panorámica</PresentationFormat>
  <Paragraphs>108</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743</cp:revision>
  <cp:lastPrinted>2017-05-16T14:27:28Z</cp:lastPrinted>
  <dcterms:created xsi:type="dcterms:W3CDTF">2017-03-06T22:18:18Z</dcterms:created>
  <dcterms:modified xsi:type="dcterms:W3CDTF">2026-03-18T13:25:44Z</dcterms:modified>
</cp:coreProperties>
</file>