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76A1C"/>
    <a:srgbClr val="F5F9E7"/>
    <a:srgbClr val="CFE292"/>
    <a:srgbClr val="657A20"/>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55883" y="3931291"/>
            <a:ext cx="3918791"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Eficiencia </a:t>
            </a:r>
            <a:r>
              <a:rPr lang="es-CO" sz="2800" b="0" dirty="0">
                <a:solidFill>
                  <a:schemeClr val="bg1"/>
                </a:solidFill>
              </a:rPr>
              <a:t>en el uso de los recursos</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644378" y="971117"/>
            <a:ext cx="666590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Gestión y sostenibilidad institucional</a:t>
            </a:r>
            <a:endParaRPr lang="es-ES" sz="40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33</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4" name="Imagen 13"/>
          <p:cNvPicPr/>
          <p:nvPr/>
        </p:nvPicPr>
        <p:blipFill>
          <a:blip r:embed="rId3" cstate="screen">
            <a:extLst>
              <a:ext uri="{28A0092B-C50C-407E-A947-70E740481C1C}">
                <a14:useLocalDpi xmlns:a14="http://schemas.microsoft.com/office/drawing/2010/main"/>
              </a:ext>
            </a:extLst>
          </a:blip>
          <a:stretch>
            <a:fillRect/>
          </a:stretch>
        </p:blipFill>
        <p:spPr>
          <a:xfrm>
            <a:off x="5874674" y="2926882"/>
            <a:ext cx="5190466" cy="3339447"/>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10977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576A1C"/>
                </a:solidFill>
                <a:effectLst>
                  <a:outerShdw blurRad="38100" dist="38100" dir="2700000" algn="tl">
                    <a:srgbClr val="000000">
                      <a:alpha val="43137"/>
                    </a:srgbClr>
                  </a:outerShdw>
                </a:effectLst>
              </a:rPr>
              <a:t>Información general del proyecto</a:t>
            </a:r>
            <a:endParaRPr lang="en-US" sz="3600" dirty="0">
              <a:solidFill>
                <a:srgbClr val="576A1C"/>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33. </a:t>
            </a:r>
            <a:r>
              <a:rPr lang="es-CO" sz="800" dirty="0">
                <a:solidFill>
                  <a:schemeClr val="bg1">
                    <a:lumMod val="50000"/>
                  </a:schemeClr>
                </a:solidFill>
                <a:latin typeface="Arial Rounded MT Bold" panose="020F0704030504030204" pitchFamily="34" charset="0"/>
              </a:rPr>
              <a:t>Eficiencia en el uso de los </a:t>
            </a:r>
            <a:r>
              <a:rPr lang="es-CO" sz="800" dirty="0" smtClean="0">
                <a:solidFill>
                  <a:schemeClr val="bg1">
                    <a:lumMod val="50000"/>
                  </a:schemeClr>
                </a:solidFill>
                <a:latin typeface="Arial Rounded MT Bold" panose="020F0704030504030204" pitchFamily="34" charset="0"/>
              </a:rPr>
              <a:t>recursos</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graphicFrame>
        <p:nvGraphicFramePr>
          <p:cNvPr id="8" name="Tabla 7"/>
          <p:cNvGraphicFramePr>
            <a:graphicFrameLocks noGrp="1"/>
          </p:cNvGraphicFramePr>
          <p:nvPr>
            <p:extLst>
              <p:ext uri="{D42A27DB-BD31-4B8C-83A1-F6EECF244321}">
                <p14:modId xmlns:p14="http://schemas.microsoft.com/office/powerpoint/2010/main" val="2694015261"/>
              </p:ext>
            </p:extLst>
          </p:nvPr>
        </p:nvGraphicFramePr>
        <p:xfrm>
          <a:off x="811306" y="1240134"/>
          <a:ext cx="10089777" cy="4524185"/>
        </p:xfrm>
        <a:graphic>
          <a:graphicData uri="http://schemas.openxmlformats.org/drawingml/2006/table">
            <a:tbl>
              <a:tblPr firstRow="1" firstCol="1" bandRow="1"/>
              <a:tblGrid>
                <a:gridCol w="2257942">
                  <a:extLst>
                    <a:ext uri="{9D8B030D-6E8A-4147-A177-3AD203B41FA5}">
                      <a16:colId xmlns:a16="http://schemas.microsoft.com/office/drawing/2014/main" val="104108573"/>
                    </a:ext>
                  </a:extLst>
                </a:gridCol>
                <a:gridCol w="7831835">
                  <a:extLst>
                    <a:ext uri="{9D8B030D-6E8A-4147-A177-3AD203B41FA5}">
                      <a16:colId xmlns:a16="http://schemas.microsoft.com/office/drawing/2014/main" val="2690875258"/>
                    </a:ext>
                  </a:extLst>
                </a:gridCol>
              </a:tblGrid>
              <a:tr h="81280">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GSI - 33)</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7426210"/>
                  </a:ext>
                </a:extLst>
              </a:tr>
              <a:tr h="86995">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Vicerrectoría Administrativa y Financiera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4383755"/>
                  </a:ext>
                </a:extLst>
              </a:tr>
              <a:tr h="128905">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Gestión y sostenibilidad institucional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567495"/>
                  </a:ext>
                </a:extLst>
              </a:tr>
              <a:tr h="151765">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Fernando Noreña Jaramillo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0316160"/>
                  </a:ext>
                </a:extLst>
              </a:tr>
              <a:tr h="66675">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1772119"/>
                  </a:ext>
                </a:extLst>
              </a:tr>
              <a:tr h="135255">
                <a:tc rowSpan="2">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0463898"/>
                  </a:ext>
                </a:extLst>
              </a:tr>
              <a:tr h="44450">
                <a:tc vMerge="1">
                  <a:txBody>
                    <a:bodyPr/>
                    <a:lstStyle/>
                    <a:p>
                      <a:endParaRPr lang="es-CO"/>
                    </a:p>
                  </a:txBody>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588410"/>
                  </a:ext>
                </a:extLst>
              </a:tr>
              <a:tr h="44450">
                <a:tc rowSpan="4">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7857191"/>
                  </a:ext>
                </a:extLst>
              </a:tr>
              <a:tr h="143510">
                <a:tc vMerge="1">
                  <a:txBody>
                    <a:bodyPr/>
                    <a:lstStyle/>
                    <a:p>
                      <a:endParaRPr lang="es-CO"/>
                    </a:p>
                  </a:txBody>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4. Procesos</a:t>
                      </a:r>
                      <a:br>
                        <a:rPr lang="es-CO" sz="1150">
                          <a:effectLst/>
                          <a:latin typeface="Arial Narrow" panose="020B0606020202030204" pitchFamily="34" charset="0"/>
                          <a:ea typeface="Times New Roman" panose="02020603050405020304" pitchFamily="18" charset="0"/>
                          <a:cs typeface="Calibri" panose="020F0502020204030204" pitchFamily="34" charset="0"/>
                        </a:rPr>
                      </a:br>
                      <a:r>
                        <a:rPr lang="es-CO" sz="1150">
                          <a:effectLst/>
                          <a:latin typeface="Arial Narrow" panose="020B0606020202030204" pitchFamily="34" charset="0"/>
                          <a:ea typeface="Times New Roman" panose="02020603050405020304" pitchFamily="18" charset="0"/>
                          <a:cs typeface="Calibri" panose="020F0502020204030204" pitchFamily="34" charset="0"/>
                        </a:rPr>
                        <a:t>académicos</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95184228"/>
                  </a:ext>
                </a:extLst>
              </a:tr>
              <a:tr h="143510">
                <a:tc vMerge="1">
                  <a:txBody>
                    <a:bodyPr/>
                    <a:lstStyle/>
                    <a:p>
                      <a:endParaRPr lang="es-CO"/>
                    </a:p>
                  </a:txBody>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43499776"/>
                  </a:ext>
                </a:extLst>
              </a:tr>
              <a:tr h="77470">
                <a:tc vMerge="1">
                  <a:txBody>
                    <a:bodyPr/>
                    <a:lstStyle/>
                    <a:p>
                      <a:endParaRPr lang="es-CO"/>
                    </a:p>
                  </a:txBody>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6. Investigación y creación artística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4859581"/>
                  </a:ext>
                </a:extLst>
              </a:tr>
              <a:tr h="196215">
                <a:tc rowSpan="2">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1. Política y estrategia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76478511"/>
                  </a:ext>
                </a:extLst>
              </a:tr>
              <a:tr h="44450">
                <a:tc vMerge="1">
                  <a:txBody>
                    <a:bodyPr/>
                    <a:lstStyle/>
                    <a:p>
                      <a:endParaRPr lang="es-CO"/>
                    </a:p>
                  </a:txBody>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2. Organización, financiación y alianzas</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8223298"/>
                  </a:ext>
                </a:extLst>
              </a:tr>
              <a:tr h="44450">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dirty="0">
                          <a:effectLst/>
                          <a:latin typeface="Arial Narrow" panose="020B0606020202030204" pitchFamily="34" charset="0"/>
                          <a:ea typeface="Times New Roman" panose="02020603050405020304" pitchFamily="18" charset="0"/>
                          <a:cs typeface="Calibri" panose="020F0502020204030204" pitchFamily="34" charset="0"/>
                        </a:rPr>
                        <a:t>Todas las dependencias académicas y administrativas</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7934118"/>
                  </a:ext>
                </a:extLst>
              </a:tr>
              <a:tr h="198755">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N.A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700710"/>
                  </a:ext>
                </a:extLst>
              </a:tr>
              <a:tr h="44450">
                <a:tc>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970747"/>
                  </a:ext>
                </a:extLst>
              </a:tr>
              <a:tr h="46355">
                <a:tc rowSpan="2">
                  <a:txBody>
                    <a:bodyPr/>
                    <a:lstStyle/>
                    <a:p>
                      <a:pP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15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3009145"/>
                  </a:ext>
                </a:extLst>
              </a:tr>
              <a:tr h="44450">
                <a:tc vMerge="1">
                  <a:txBody>
                    <a:bodyPr/>
                    <a:lstStyle/>
                    <a:p>
                      <a:endParaRPr lang="es-CO"/>
                    </a:p>
                  </a:txBody>
                  <a:tcPr/>
                </a:tc>
                <a:tc>
                  <a:txBody>
                    <a:bodyPr/>
                    <a:lstStyle/>
                    <a:p>
                      <a:pPr>
                        <a:spcAft>
                          <a:spcPts val="0"/>
                        </a:spcAft>
                      </a:pPr>
                      <a:r>
                        <a:rPr lang="es-CO" sz="1150" dirty="0">
                          <a:effectLst/>
                          <a:latin typeface="Arial Narrow" panose="020B0606020202030204" pitchFamily="34" charset="0"/>
                          <a:ea typeface="Times New Roman" panose="02020603050405020304" pitchFamily="18" charset="0"/>
                          <a:cs typeface="Calibri" panose="020F0502020204030204" pitchFamily="34" charset="0"/>
                        </a:rPr>
                        <a:t>8. Promover el crecimiento económico sostenido, inclusivo y sostenible, el empleo pleno y productivo y el trabajo decente para todos</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3006209"/>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E8F9C17-DF16-4503-A23D-C04985936785}"/>
              </a:ext>
            </a:extLst>
          </p:cNvPr>
          <p:cNvSpPr txBox="1">
            <a:spLocks/>
          </p:cNvSpPr>
          <p:nvPr/>
        </p:nvSpPr>
        <p:spPr>
          <a:xfrm>
            <a:off x="2017058" y="17196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Identificación del problema, necesidad u oportunidad </a:t>
            </a: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 name="Rectángulo 1"/>
          <p:cNvSpPr/>
          <p:nvPr/>
        </p:nvSpPr>
        <p:spPr>
          <a:xfrm>
            <a:off x="631998" y="1135091"/>
            <a:ext cx="10869720" cy="954107"/>
          </a:xfrm>
          <a:prstGeom prst="rect">
            <a:avLst/>
          </a:prstGeom>
        </p:spPr>
        <p:txBody>
          <a:bodyPr wrap="square">
            <a:spAutoFit/>
          </a:bodyPr>
          <a:lstStyle/>
          <a:p>
            <a:pPr algn="just"/>
            <a:r>
              <a:rPr lang="es-CO" sz="1400" dirty="0">
                <a:latin typeface="Arial Narrow" panose="020B0606020202030204" pitchFamily="34" charset="0"/>
              </a:rPr>
              <a:t>El diagnóstico financiero de la Universidad permite evidenciar las dificultades económicas que tiene la Institución para atender los gastos de funcionamiento ya que estos han sido crecientes en los últimos años por encima del IPC, lo que genera que la Universidad busque nuevas estrategias que permitan que los recursos propios y de la Nación con los cuales se cuenta actualmente sean más óptimos y que se tenga una mejor administración y utilización de los recursos disponibles de manera eficiente.</a:t>
            </a:r>
          </a:p>
        </p:txBody>
      </p:sp>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33. </a:t>
            </a:r>
            <a:r>
              <a:rPr lang="es-CO" sz="800" dirty="0">
                <a:solidFill>
                  <a:schemeClr val="bg1">
                    <a:lumMod val="50000"/>
                  </a:schemeClr>
                </a:solidFill>
                <a:latin typeface="Arial Rounded MT Bold" panose="020F0704030504030204" pitchFamily="34" charset="0"/>
              </a:rPr>
              <a:t>Eficiencia en el uso de los </a:t>
            </a:r>
            <a:r>
              <a:rPr lang="es-CO" sz="800" dirty="0" smtClean="0">
                <a:solidFill>
                  <a:schemeClr val="bg1">
                    <a:lumMod val="50000"/>
                  </a:schemeClr>
                </a:solidFill>
                <a:latin typeface="Arial Rounded MT Bold" panose="020F0704030504030204" pitchFamily="34" charset="0"/>
              </a:rPr>
              <a:t>recursos</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graphicFrame>
        <p:nvGraphicFramePr>
          <p:cNvPr id="6" name="Tabla 5"/>
          <p:cNvGraphicFramePr>
            <a:graphicFrameLocks noGrp="1"/>
          </p:cNvGraphicFramePr>
          <p:nvPr>
            <p:extLst>
              <p:ext uri="{D42A27DB-BD31-4B8C-83A1-F6EECF244321}">
                <p14:modId xmlns:p14="http://schemas.microsoft.com/office/powerpoint/2010/main" val="2559804510"/>
              </p:ext>
            </p:extLst>
          </p:nvPr>
        </p:nvGraphicFramePr>
        <p:xfrm>
          <a:off x="1222507" y="2241598"/>
          <a:ext cx="9193414" cy="4318752"/>
        </p:xfrm>
        <a:graphic>
          <a:graphicData uri="http://schemas.openxmlformats.org/drawingml/2006/table">
            <a:tbl>
              <a:tblPr firstRow="1" firstCol="1" bandRow="1"/>
              <a:tblGrid>
                <a:gridCol w="1852495">
                  <a:extLst>
                    <a:ext uri="{9D8B030D-6E8A-4147-A177-3AD203B41FA5}">
                      <a16:colId xmlns:a16="http://schemas.microsoft.com/office/drawing/2014/main" val="1052875286"/>
                    </a:ext>
                  </a:extLst>
                </a:gridCol>
                <a:gridCol w="3155846">
                  <a:extLst>
                    <a:ext uri="{9D8B030D-6E8A-4147-A177-3AD203B41FA5}">
                      <a16:colId xmlns:a16="http://schemas.microsoft.com/office/drawing/2014/main" val="3970646537"/>
                    </a:ext>
                  </a:extLst>
                </a:gridCol>
                <a:gridCol w="4185073">
                  <a:extLst>
                    <a:ext uri="{9D8B030D-6E8A-4147-A177-3AD203B41FA5}">
                      <a16:colId xmlns:a16="http://schemas.microsoft.com/office/drawing/2014/main" val="1007219916"/>
                    </a:ext>
                  </a:extLst>
                </a:gridCol>
              </a:tblGrid>
              <a:tr h="131665">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2843165536"/>
                  </a:ext>
                </a:extLst>
              </a:tr>
              <a:tr h="861809">
                <a:tc rowSpan="6">
                  <a:txBody>
                    <a:bodyPr/>
                    <a:lstStyle/>
                    <a:p>
                      <a:pPr algn="ct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Necesidades de recursos para atender los gastos de funcionamientos son superiores a la disponibilidad presupuestal de la institución</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Identificación de acciones sin financiamiento o respaldo cuya validación e implementación puede influir de manera favorable en el mejoramiento y sostenimiento institucional</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Necesidades de las dependencias académicas y administrativas sin fuente de gestión asociada, sin gestión de recursos.</a:t>
                      </a:r>
                      <a:b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Necesidades de las dependencias académicas y administrativas que por desconocimiento de las rutas de atención se quedan sin apoyo, pudiendo generar mejoras a los procesos y servicios prestados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5621229"/>
                  </a:ext>
                </a:extLst>
              </a:tr>
              <a:tr h="1302297">
                <a:tc vMerge="1">
                  <a:txBody>
                    <a:bodyPr/>
                    <a:lstStyle/>
                    <a:p>
                      <a:endParaRPr lang="es-CO"/>
                    </a:p>
                  </a:txBody>
                  <a:tcPr/>
                </a:tc>
                <a:tc>
                  <a:txBody>
                    <a:bodyPr/>
                    <a:lstStyle/>
                    <a:p>
                      <a:pPr>
                        <a:spcAft>
                          <a:spcPts val="0"/>
                        </a:spcAft>
                      </a:pP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Desconocimiento por parte de los  diferentes actores Universitarios, de las capacidades institucionales, las reglamentaciones y políticas aplicables y la buenas prácticas financieras.</a:t>
                      </a:r>
                      <a:endParaRPr lang="es-CO" sz="1200" dirty="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Falta de comunicación o articulación entre los estamentos académicos y administrativos para asegurar la correcta ejecución de los recursos.</a:t>
                      </a:r>
                      <a:b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Visión de corto plazo a la hora de establecer las necesidades de recursos parte de cada una de las áreas, perdiendo de vista la sostenibilidad institucional.</a:t>
                      </a:r>
                      <a:b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2.3 Interpretación errada de información presupuestal que se comparte con facultades y otras áreas administrativas.</a:t>
                      </a:r>
                      <a:b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2.4 Poco conocimiento de las limitaciones o regulaciones que se aplican a la hora de asumir un gasto, por parte de los ordenadores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031400"/>
                  </a:ext>
                </a:extLst>
              </a:tr>
              <a:tr h="376518">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Aprobación de apertura de nuevos programas sin el estudio de viabilidad técnica y financiera</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Demanda externa de nuevos programas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5423599"/>
                  </a:ext>
                </a:extLst>
              </a:tr>
              <a:tr h="131665">
                <a:tc vMerge="1">
                  <a:txBody>
                    <a:bodyPr/>
                    <a:lstStyle/>
                    <a:p>
                      <a:endParaRPr lang="es-CO"/>
                    </a:p>
                  </a:txBody>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2021103664"/>
                  </a:ext>
                </a:extLst>
              </a:tr>
              <a:tr h="478783">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Re direccionamiento de fuentes de financiación para atender el gasto</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1.1Necesidades de recursos no planificadas en la vigencia que impactan las fuentes de financiación.</a:t>
                      </a:r>
                      <a:b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Gestión de más recursos para la institución.</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4263056"/>
                  </a:ext>
                </a:extLst>
              </a:tr>
              <a:tr h="878922">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2.Insatisfacción por parte de los usuarios internos frente a la atención de sus solicitudes de recursos</a:t>
                      </a:r>
                      <a:endParaRPr lang="es-CO" sz="120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Proyección de solicitudes de recursos incompletas o sin los soportes requeridos.</a:t>
                      </a:r>
                      <a:b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Búsqueda de autorizaciones en instancias superiores, que no se dan al no contar con los soportes o información necesaria</a:t>
                      </a:r>
                      <a:b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2.3 Sobre carga de trabajo a las dependencias que participan en la planeación, gestión y control del presupuesto, dando conceptos sobre las mismas solicitudes no viables</a:t>
                      </a:r>
                      <a:endParaRPr lang="es-CO" sz="1200" dirty="0">
                        <a:effectLst/>
                        <a:latin typeface="Times New Roman" panose="02020603050405020304" pitchFamily="18" charset="0"/>
                        <a:ea typeface="SimSun" panose="02010600030101010101" pitchFamily="2" charset="-122"/>
                      </a:endParaRPr>
                    </a:p>
                  </a:txBody>
                  <a:tcPr marL="27929" marR="27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5490896"/>
                  </a:ext>
                </a:extLst>
              </a:tr>
            </a:tbl>
          </a:graphicData>
        </a:graphic>
      </p:graphicFrame>
    </p:spTree>
    <p:extLst>
      <p:ext uri="{BB962C8B-B14F-4D97-AF65-F5344CB8AC3E}">
        <p14:creationId xmlns:p14="http://schemas.microsoft.com/office/powerpoint/2010/main" val="43694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Conector recto 35"/>
          <p:cNvCxnSpPr/>
          <p:nvPr/>
        </p:nvCxnSpPr>
        <p:spPr>
          <a:xfrm>
            <a:off x="6821409" y="2753693"/>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a:xfrm>
            <a:off x="6812444" y="3567625"/>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sp>
        <p:nvSpPr>
          <p:cNvPr id="3" name="Título 1">
            <a:extLst>
              <a:ext uri="{FF2B5EF4-FFF2-40B4-BE49-F238E27FC236}">
                <a16:creationId xmlns:a16="http://schemas.microsoft.com/office/drawing/2014/main" id="{6E8F9C17-DF16-4503-A23D-C04985936785}"/>
              </a:ext>
            </a:extLst>
          </p:cNvPr>
          <p:cNvSpPr txBox="1">
            <a:spLocks/>
          </p:cNvSpPr>
          <p:nvPr/>
        </p:nvSpPr>
        <p:spPr>
          <a:xfrm>
            <a:off x="2050569" y="20132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Descripción del proyecto</a:t>
            </a:r>
            <a:endParaRPr lang="es-CO" sz="3600" dirty="0">
              <a:solidFill>
                <a:srgbClr val="576A1C"/>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994089" y="4856425"/>
            <a:ext cx="1052554" cy="1022927"/>
          </a:xfrm>
          <a:prstGeom prst="rect">
            <a:avLst/>
          </a:prstGeom>
        </p:spPr>
      </p:pic>
      <p:cxnSp>
        <p:nvCxnSpPr>
          <p:cNvPr id="5" name="Conector recto 4"/>
          <p:cNvCxnSpPr/>
          <p:nvPr/>
        </p:nvCxnSpPr>
        <p:spPr>
          <a:xfrm>
            <a:off x="6821410" y="2089107"/>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grpSp>
        <p:nvGrpSpPr>
          <p:cNvPr id="6" name="Grupo 5"/>
          <p:cNvGrpSpPr/>
          <p:nvPr/>
        </p:nvGrpSpPr>
        <p:grpSpPr>
          <a:xfrm>
            <a:off x="7064794" y="1753950"/>
            <a:ext cx="4356062" cy="570777"/>
            <a:chOff x="481236" y="1624130"/>
            <a:chExt cx="4001276" cy="666178"/>
          </a:xfrm>
        </p:grpSpPr>
        <p:sp>
          <p:nvSpPr>
            <p:cNvPr id="7" name="Rectángulo redondeado 6"/>
            <p:cNvSpPr/>
            <p:nvPr/>
          </p:nvSpPr>
          <p:spPr>
            <a:xfrm>
              <a:off x="481236" y="1624130"/>
              <a:ext cx="4001276" cy="666178"/>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CuadroTexto 7"/>
            <p:cNvSpPr txBox="1"/>
            <p:nvPr/>
          </p:nvSpPr>
          <p:spPr>
            <a:xfrm>
              <a:off x="500748" y="1643642"/>
              <a:ext cx="3962252" cy="627154"/>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Todas las dependencias académicas y administrativas</a:t>
              </a:r>
              <a:endParaRPr lang="es-CO" sz="11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7086036" y="2489978"/>
            <a:ext cx="4334820" cy="527431"/>
            <a:chOff x="472275" y="2459414"/>
            <a:chExt cx="4022445" cy="516696"/>
          </a:xfrm>
        </p:grpSpPr>
        <p:sp>
          <p:nvSpPr>
            <p:cNvPr id="10" name="Rectángulo redondeado 9"/>
            <p:cNvSpPr/>
            <p:nvPr/>
          </p:nvSpPr>
          <p:spPr>
            <a:xfrm>
              <a:off x="472275" y="2459414"/>
              <a:ext cx="4022445" cy="516696"/>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CuadroTexto 10"/>
            <p:cNvSpPr txBox="1"/>
            <p:nvPr/>
          </p:nvSpPr>
          <p:spPr>
            <a:xfrm>
              <a:off x="487409" y="2474548"/>
              <a:ext cx="3992177" cy="486428"/>
            </a:xfrm>
            <a:prstGeom prst="rect">
              <a:avLst/>
            </a:prstGeom>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No aplica</a:t>
              </a:r>
              <a:endParaRPr lang="es-CO" sz="11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3" name="Grupo 12"/>
          <p:cNvGrpSpPr/>
          <p:nvPr/>
        </p:nvGrpSpPr>
        <p:grpSpPr>
          <a:xfrm>
            <a:off x="7056914" y="3233511"/>
            <a:ext cx="4363942" cy="511894"/>
            <a:chOff x="472275" y="3145215"/>
            <a:chExt cx="4036699" cy="626053"/>
          </a:xfrm>
        </p:grpSpPr>
        <p:sp>
          <p:nvSpPr>
            <p:cNvPr id="14" name="Rectángulo redondeado 13"/>
            <p:cNvSpPr/>
            <p:nvPr/>
          </p:nvSpPr>
          <p:spPr>
            <a:xfrm>
              <a:off x="472275" y="3145215"/>
              <a:ext cx="4036699" cy="626053"/>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90611" y="3163551"/>
              <a:ext cx="4000027" cy="589381"/>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Comunidad universitaria (docentes, estudiantes, administrativos) </a:t>
              </a:r>
            </a:p>
          </p:txBody>
        </p:sp>
      </p:grpSp>
      <p:sp>
        <p:nvSpPr>
          <p:cNvPr id="16" name="Marco 15"/>
          <p:cNvSpPr/>
          <p:nvPr/>
        </p:nvSpPr>
        <p:spPr>
          <a:xfrm>
            <a:off x="6623627" y="1011384"/>
            <a:ext cx="2189240" cy="612273"/>
          </a:xfrm>
          <a:prstGeom prst="frame">
            <a:avLst/>
          </a:prstGeom>
          <a:solidFill>
            <a:srgbClr val="576A1C"/>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18" name="Imagen 1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6297104" y="7805253"/>
            <a:ext cx="987502" cy="148126"/>
          </a:xfrm>
          <a:prstGeom prst="rect">
            <a:avLst/>
          </a:prstGeom>
        </p:spPr>
      </p:pic>
      <p:sp>
        <p:nvSpPr>
          <p:cNvPr id="20" name="Rectángulo 19"/>
          <p:cNvSpPr/>
          <p:nvPr/>
        </p:nvSpPr>
        <p:spPr>
          <a:xfrm>
            <a:off x="985628" y="1288850"/>
            <a:ext cx="4787867" cy="4770537"/>
          </a:xfrm>
          <a:prstGeom prst="rect">
            <a:avLst/>
          </a:prstGeom>
        </p:spPr>
        <p:txBody>
          <a:bodyPr wrap="square">
            <a:spAutoFit/>
          </a:bodyPr>
          <a:lstStyle/>
          <a:p>
            <a:pPr algn="just"/>
            <a:r>
              <a:rPr lang="es-CO" sz="1600" dirty="0">
                <a:latin typeface="Arial Narrow" panose="020B0606020202030204" pitchFamily="34" charset="0"/>
              </a:rPr>
              <a:t>Para afrontar los nuevos retos que la actualidad exige, es indispensable que la Institución cuente con Sistemas La necesidad de financiamiento de las Universidades es creciente y el Gobierno Nacional mantiene constantes los aportes presupuestales; por lo que se requiere generar estrategias internas que permitan el crecimiento de la Universidad en su misión de docencia, investigación y extensión garantizando la sostenibilidad financiera de la misma, el manejo eficiente de los recursos y la mejora continua en los procesos.</a:t>
            </a:r>
          </a:p>
          <a:p>
            <a:pPr algn="just"/>
            <a:r>
              <a:rPr lang="es-CO" sz="1600" dirty="0">
                <a:latin typeface="Arial Narrow" panose="020B0606020202030204" pitchFamily="34" charset="0"/>
              </a:rPr>
              <a:t> </a:t>
            </a:r>
          </a:p>
          <a:p>
            <a:pPr algn="just"/>
            <a:r>
              <a:rPr lang="es-CO" sz="1600" dirty="0">
                <a:latin typeface="Arial Narrow" panose="020B0606020202030204" pitchFamily="34" charset="0"/>
              </a:rPr>
              <a:t>Con este proyecto se busca la implementación de políticas y criterios claros de asignación que permitan que los recursos Propios y de la Nación con los cuales cuenta actualmente la Universidad sean más productivos y generar una mejor eficiencia en el gasto a través de la mejora continua de los procesos, en el fortalecimiento de nuevas tecnologías, la educación financiera y generación de una cultura de gasto responsable y sostenible.</a:t>
            </a:r>
          </a:p>
        </p:txBody>
      </p:sp>
      <p:sp>
        <p:nvSpPr>
          <p:cNvPr id="19" name="CuadroTexto 18"/>
          <p:cNvSpPr txBox="1"/>
          <p:nvPr/>
        </p:nvSpPr>
        <p:spPr>
          <a:xfrm>
            <a:off x="6742354" y="1164045"/>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576A1C"/>
                </a:solidFill>
                <a:effectLst>
                  <a:outerShdw blurRad="38100" dist="38100" dir="2700000" algn="tl">
                    <a:srgbClr val="000000">
                      <a:alpha val="43137"/>
                    </a:srgbClr>
                  </a:outerShdw>
                </a:effectLst>
                <a:latin typeface="+mj-lt"/>
                <a:ea typeface="+mj-ea"/>
                <a:cs typeface="+mj-cs"/>
              </a:rPr>
              <a:t>Involucrados</a:t>
            </a:r>
          </a:p>
        </p:txBody>
      </p:sp>
      <p:cxnSp>
        <p:nvCxnSpPr>
          <p:cNvPr id="21" name="Conector recto 20"/>
          <p:cNvCxnSpPr/>
          <p:nvPr/>
        </p:nvCxnSpPr>
        <p:spPr>
          <a:xfrm flipH="1">
            <a:off x="6821409" y="2241915"/>
            <a:ext cx="1" cy="132571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26" name="Imagen 2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32118" y="4659911"/>
            <a:ext cx="1900617" cy="1900617"/>
          </a:xfrm>
          <a:prstGeom prst="rect">
            <a:avLst/>
          </a:prstGeom>
        </p:spPr>
      </p:pic>
      <p:pic>
        <p:nvPicPr>
          <p:cNvPr id="27" name="Imagen 2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426976" y="10881195"/>
            <a:ext cx="227332" cy="227332"/>
          </a:xfrm>
          <a:prstGeom prst="rect">
            <a:avLst/>
          </a:prstGeom>
        </p:spPr>
      </p:pic>
      <p:pic>
        <p:nvPicPr>
          <p:cNvPr id="33" name="Imagen 32"/>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075608" y="3886747"/>
            <a:ext cx="4476486" cy="671473"/>
          </a:xfrm>
          <a:prstGeom prst="rect">
            <a:avLst/>
          </a:prstGeom>
        </p:spPr>
      </p:pic>
      <p:sp>
        <p:nvSpPr>
          <p:cNvPr id="32" name="Rectángulo 31"/>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33. </a:t>
            </a:r>
            <a:r>
              <a:rPr lang="es-CO" sz="800" dirty="0">
                <a:solidFill>
                  <a:schemeClr val="bg1">
                    <a:lumMod val="50000"/>
                  </a:schemeClr>
                </a:solidFill>
                <a:latin typeface="Arial Rounded MT Bold" panose="020F0704030504030204" pitchFamily="34" charset="0"/>
              </a:rPr>
              <a:t>Eficiencia en el uso de los </a:t>
            </a:r>
            <a:r>
              <a:rPr lang="es-CO" sz="800" dirty="0" smtClean="0">
                <a:solidFill>
                  <a:schemeClr val="bg1">
                    <a:lumMod val="50000"/>
                  </a:schemeClr>
                </a:solidFill>
                <a:latin typeface="Arial Rounded MT Bold" panose="020F0704030504030204" pitchFamily="34" charset="0"/>
              </a:rPr>
              <a:t>recursos</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cxnSp>
        <p:nvCxnSpPr>
          <p:cNvPr id="34" name="Conector recto 33"/>
          <p:cNvCxnSpPr/>
          <p:nvPr/>
        </p:nvCxnSpPr>
        <p:spPr>
          <a:xfrm>
            <a:off x="6821409" y="1551316"/>
            <a:ext cx="0" cy="1475505"/>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30" name="Imagen 29"/>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8514398" y="4659911"/>
            <a:ext cx="1900618" cy="1900618"/>
          </a:xfrm>
          <a:prstGeom prst="rect">
            <a:avLst/>
          </a:prstGeom>
        </p:spPr>
      </p:pic>
    </p:spTree>
    <p:extLst>
      <p:ext uri="{BB962C8B-B14F-4D97-AF65-F5344CB8AC3E}">
        <p14:creationId xmlns:p14="http://schemas.microsoft.com/office/powerpoint/2010/main" val="740614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Objetivos del proyecto</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General</a:t>
            </a:r>
            <a:endParaRPr lang="es-CO" sz="3200" dirty="0">
              <a:solidFill>
                <a:srgbClr val="576A1C"/>
              </a:solidFill>
              <a:effectLst>
                <a:outerShdw blurRad="38100" dist="38100" dir="2700000" algn="tl">
                  <a:srgbClr val="000000">
                    <a:alpha val="43137"/>
                  </a:srgbClr>
                </a:outerShdw>
              </a:effectLst>
            </a:endParaRPr>
          </a:p>
        </p:txBody>
      </p:sp>
      <p:sp>
        <p:nvSpPr>
          <p:cNvPr id="7"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Específicos</a:t>
            </a:r>
            <a:endParaRPr lang="es-CO" sz="3200" dirty="0">
              <a:solidFill>
                <a:srgbClr val="576A1C"/>
              </a:solidFill>
              <a:effectLst>
                <a:outerShdw blurRad="38100" dist="38100" dir="2700000" algn="tl">
                  <a:srgbClr val="000000">
                    <a:alpha val="43137"/>
                  </a:srgbClr>
                </a:outerShdw>
              </a:effectLst>
            </a:endParaRPr>
          </a:p>
        </p:txBody>
      </p:sp>
      <p:sp>
        <p:nvSpPr>
          <p:cNvPr id="9" name="Rectángulo 8"/>
          <p:cNvSpPr/>
          <p:nvPr/>
        </p:nvSpPr>
        <p:spPr>
          <a:xfrm>
            <a:off x="1002655" y="1780593"/>
            <a:ext cx="10391485" cy="646331"/>
          </a:xfrm>
          <a:prstGeom prst="rect">
            <a:avLst/>
          </a:prstGeom>
        </p:spPr>
        <p:txBody>
          <a:bodyPr wrap="square">
            <a:spAutoFit/>
          </a:bodyPr>
          <a:lstStyle/>
          <a:p>
            <a:pPr algn="just"/>
            <a:r>
              <a:rPr lang="es-CO" dirty="0">
                <a:latin typeface="Arial Narrow" panose="020B0606020202030204" pitchFamily="34" charset="0"/>
              </a:rPr>
              <a:t>Generar, actualizar y mejorar políticas, procedimientos, criterios que rijan a la Universidad para el manejo eficiente de los recursos articulados con el diagnóstico financiero.</a:t>
            </a:r>
            <a:r>
              <a:rPr lang="es-CO" dirty="0"/>
              <a:t>	</a:t>
            </a:r>
            <a:endParaRPr lang="es-CO" dirty="0">
              <a:latin typeface="Arial Narrow" panose="020B0606020202030204" pitchFamily="34" charset="0"/>
            </a:endParaRPr>
          </a:p>
        </p:txBody>
      </p:sp>
      <p:sp>
        <p:nvSpPr>
          <p:cNvPr id="2" name="Rectángulo 1"/>
          <p:cNvSpPr/>
          <p:nvPr/>
        </p:nvSpPr>
        <p:spPr>
          <a:xfrm>
            <a:off x="846080" y="3576405"/>
            <a:ext cx="9798424" cy="2308324"/>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políticas, procedimientos y criterios, así como estrategias que favorezcan el fortalecimiento de los servicios ofrecidos por las distintas dependencias o el uso eficiente de los </a:t>
            </a:r>
            <a:r>
              <a:rPr lang="es-CO" dirty="0" smtClean="0">
                <a:latin typeface="Arial Narrow" panose="020B0606020202030204" pitchFamily="34" charset="0"/>
              </a:rPr>
              <a:t>recursos.</a:t>
            </a:r>
            <a:endParaRPr lang="es-CO" dirty="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estrategias encaminadas a la educación financiera y a la generación de una cultura del gasto responsable y sostenible por parte de la comunidad universitaria.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Generar </a:t>
            </a:r>
            <a:r>
              <a:rPr lang="es-CO" dirty="0">
                <a:latin typeface="Arial Narrow" panose="020B0606020202030204" pitchFamily="34" charset="0"/>
              </a:rPr>
              <a:t>directriz institucional para el estudio de viabilidad financiera para la toma de decisiones por parte del Consejo Superior Universitario para la apertura de nuevos </a:t>
            </a:r>
            <a:r>
              <a:rPr lang="es-CO" dirty="0" smtClean="0">
                <a:latin typeface="Arial Narrow" panose="020B0606020202030204" pitchFamily="34" charset="0"/>
              </a:rPr>
              <a:t>programas.</a:t>
            </a:r>
            <a:endParaRPr lang="es-CO" dirty="0">
              <a:latin typeface="Arial Narrow" panose="020B0606020202030204" pitchFamily="34" charset="0"/>
            </a:endParaRPr>
          </a:p>
        </p:txBody>
      </p:sp>
      <p:sp>
        <p:nvSpPr>
          <p:cNvPr id="11" name="Rectángulo 10"/>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33. </a:t>
            </a:r>
            <a:r>
              <a:rPr lang="es-CO" sz="800" dirty="0">
                <a:solidFill>
                  <a:schemeClr val="bg1">
                    <a:lumMod val="50000"/>
                  </a:schemeClr>
                </a:solidFill>
                <a:latin typeface="Arial Rounded MT Bold" panose="020F0704030504030204" pitchFamily="34" charset="0"/>
              </a:rPr>
              <a:t>Eficiencia en el uso de los </a:t>
            </a:r>
            <a:r>
              <a:rPr lang="es-CO" sz="800" dirty="0" smtClean="0">
                <a:solidFill>
                  <a:schemeClr val="bg1">
                    <a:lumMod val="50000"/>
                  </a:schemeClr>
                </a:solidFill>
                <a:latin typeface="Arial Rounded MT Bold" panose="020F0704030504030204" pitchFamily="34" charset="0"/>
              </a:rPr>
              <a:t>recursos</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184357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166654" y="80194"/>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Planes operativos</a:t>
            </a:r>
            <a:endParaRPr lang="es-CO" sz="3600" dirty="0">
              <a:solidFill>
                <a:srgbClr val="576A1C"/>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1390787587"/>
              </p:ext>
            </p:extLst>
          </p:nvPr>
        </p:nvGraphicFramePr>
        <p:xfrm>
          <a:off x="1111624" y="1236152"/>
          <a:ext cx="9626409" cy="4918396"/>
        </p:xfrm>
        <a:graphic>
          <a:graphicData uri="http://schemas.openxmlformats.org/drawingml/2006/table">
            <a:tbl>
              <a:tblPr firstRow="1" firstCol="1" bandRow="1"/>
              <a:tblGrid>
                <a:gridCol w="2922613">
                  <a:extLst>
                    <a:ext uri="{9D8B030D-6E8A-4147-A177-3AD203B41FA5}">
                      <a16:colId xmlns:a16="http://schemas.microsoft.com/office/drawing/2014/main" val="622973615"/>
                    </a:ext>
                  </a:extLst>
                </a:gridCol>
                <a:gridCol w="6703796">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Fortalecimiento de los servicios y uso eficiente de los recursos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Identificar en el inventario de necesidades institucionales no cubiertas con el presupuesto inicial autorizado por el Consejo Superior Universitario y de las necesidades específicas del período, posibles proyectos que generen impactos en el fortalecimiento de los servicios que prestan las diferentes dependencias o en la mejora de la eficiencia en la utilización de los recursos. Monitorear la ejecución del presupuesto de gastos con el objeto de generar alertas y mejorar los porcentajes de ejecución de la vigencia. Evaluación de políticas, procedimientos, directrices o criterios cuya modificación contribuya al fortalecimiento de los servicios o a la optimización en el uso de los recursos, así como la revisión de actividades o adquisiciones que busquen este mismo objetivo. Evaluar y autorizar la propuesta de proyecto que optimiza los servicios o la eficacia en el aprovechamiento de los recursos, así como acompañar la presentación y el trámite de los mismos ante las instancias competentes, en los casos que se requiera. Asignar recursos para el desarrollo del proyecto en caso de ser requeridos.</a:t>
                      </a:r>
                      <a:r>
                        <a:rPr lang="es-CO" sz="1350" b="1" kern="1200" dirty="0" smtClean="0">
                          <a:solidFill>
                            <a:schemeClr val="tx1"/>
                          </a:solidFill>
                          <a:effectLst/>
                          <a:latin typeface="Arial Narrow" panose="020B0606020202030204" pitchFamily="34" charset="0"/>
                          <a:ea typeface="+mn-ea"/>
                          <a:cs typeface="+mn-cs"/>
                        </a:rPr>
                        <a:t>	</a:t>
                      </a:r>
                      <a:endParaRPr lang="es-CO" sz="1350" kern="1200" dirty="0" smtClean="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Educación financiera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Establecer las temáticas a tratar durante la vigencia. Desarrollar las temáticas establecidas. Efectuar seguimiento al cronograma establecido.	</a:t>
                      </a:r>
                      <a:endParaRPr lang="es-CO" sz="135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4141081159"/>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Estudios de viabilidad para apertura y modificación de programas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Elaborar el cronograma de actividades de la vigencia con los proponentes. Llevar a cabo reuniones pactadas con los proponentes para avanzar en la construcción de la información. Elaborar simulaciones y estimaciones para evaluar el impacto administrativo y financiero de la apertura o modificación de programas, de acuerdo con la información suministrada por los proponentes. Revisar con el equipo de la Vicerrectoría Administrativa y Financiera los estudios generados para definir los trámites a seguir.</a:t>
                      </a:r>
                      <a:endParaRPr lang="es-CO" sz="135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2310356045"/>
                  </a:ext>
                </a:extLst>
              </a:tr>
            </a:tbl>
          </a:graphicData>
        </a:graphic>
      </p:graphicFrame>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33. </a:t>
            </a:r>
            <a:r>
              <a:rPr lang="es-CO" sz="800" dirty="0">
                <a:solidFill>
                  <a:schemeClr val="bg1">
                    <a:lumMod val="50000"/>
                  </a:schemeClr>
                </a:solidFill>
                <a:latin typeface="Arial Rounded MT Bold" panose="020F0704030504030204" pitchFamily="34" charset="0"/>
              </a:rPr>
              <a:t>Eficiencia en el uso de los </a:t>
            </a:r>
            <a:r>
              <a:rPr lang="es-CO" sz="800" dirty="0" smtClean="0">
                <a:solidFill>
                  <a:schemeClr val="bg1">
                    <a:lumMod val="50000"/>
                  </a:schemeClr>
                </a:solidFill>
                <a:latin typeface="Arial Rounded MT Bold" panose="020F0704030504030204" pitchFamily="34" charset="0"/>
              </a:rPr>
              <a:t>recursos</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6391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576A1C"/>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64463778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6347</TotalTime>
  <Words>1331</Words>
  <Application>Microsoft Office PowerPoint</Application>
  <PresentationFormat>Panorámica</PresentationFormat>
  <Paragraphs>85</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751</cp:revision>
  <cp:lastPrinted>2017-05-16T14:27:28Z</cp:lastPrinted>
  <dcterms:created xsi:type="dcterms:W3CDTF">2017-03-06T22:18:18Z</dcterms:created>
  <dcterms:modified xsi:type="dcterms:W3CDTF">2026-03-18T13:26:03Z</dcterms:modified>
</cp:coreProperties>
</file>