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8" r:id="rId1"/>
  </p:sldMasterIdLst>
  <p:notesMasterIdLst>
    <p:notesMasterId r:id="rId9"/>
  </p:notesMasterIdLst>
  <p:handoutMasterIdLst>
    <p:handoutMasterId r:id="rId10"/>
  </p:handoutMasterIdLst>
  <p:sldIdLst>
    <p:sldId id="993" r:id="rId2"/>
    <p:sldId id="1115" r:id="rId3"/>
    <p:sldId id="1119" r:id="rId4"/>
    <p:sldId id="1120" r:id="rId5"/>
    <p:sldId id="1121" r:id="rId6"/>
    <p:sldId id="1122" r:id="rId7"/>
    <p:sldId id="1123" r:id="rId8"/>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uario UTP" initials="UU" lastIdx="1" clrIdx="0">
    <p:extLst>
      <p:ext uri="{19B8F6BF-5375-455C-9EA6-DF929625EA0E}">
        <p15:presenceInfo xmlns:p15="http://schemas.microsoft.com/office/powerpoint/2012/main" userId="Usuario UTP"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576A1C"/>
    <a:srgbClr val="F5F9E7"/>
    <a:srgbClr val="CFE292"/>
    <a:srgbClr val="657A20"/>
    <a:srgbClr val="18355E"/>
    <a:srgbClr val="E4061B"/>
    <a:srgbClr val="C70517"/>
    <a:srgbClr val="221D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Estilo medio 2 - Énfasi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6408" autoAdjust="0"/>
  </p:normalViewPr>
  <p:slideViewPr>
    <p:cSldViewPr snapToGrid="0">
      <p:cViewPr varScale="1">
        <p:scale>
          <a:sx n="107" d="100"/>
          <a:sy n="107" d="100"/>
        </p:scale>
        <p:origin x="612" y="114"/>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5" d="100"/>
          <a:sy n="85" d="100"/>
        </p:scale>
        <p:origin x="3846"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D77EC464-180C-4B6B-9426-94148B22EFEA}"/>
              </a:ext>
            </a:extLst>
          </p:cNvPr>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8EC91C4C-AF50-4841-BAA8-FE8EB6BD41C4}"/>
              </a:ext>
            </a:extLst>
          </p:cNvPr>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A2EA9799-4956-413D-BCE1-6FF16979B97F}" type="datetimeFigureOut">
              <a:rPr lang="es-CO" smtClean="0"/>
              <a:t>18/03/2026</a:t>
            </a:fld>
            <a:endParaRPr lang="es-CO"/>
          </a:p>
        </p:txBody>
      </p:sp>
      <p:sp>
        <p:nvSpPr>
          <p:cNvPr id="4" name="Marcador de pie de página 3">
            <a:extLst>
              <a:ext uri="{FF2B5EF4-FFF2-40B4-BE49-F238E27FC236}">
                <a16:creationId xmlns:a16="http://schemas.microsoft.com/office/drawing/2014/main" id="{F2614A70-F304-4EA8-ABCA-EBCF73A3507A}"/>
              </a:ext>
            </a:extLst>
          </p:cNvPr>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F643D355-92C9-4A9B-A698-CCD1578EB5F5}"/>
              </a:ext>
            </a:extLst>
          </p:cNvPr>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36AFBC54-B8AB-4FAE-AB65-B89EE4630A8F}" type="slidenum">
              <a:rPr lang="es-CO" smtClean="0"/>
              <a:t>‹Nº›</a:t>
            </a:fld>
            <a:endParaRPr lang="es-CO"/>
          </a:p>
        </p:txBody>
      </p:sp>
    </p:spTree>
    <p:extLst>
      <p:ext uri="{BB962C8B-B14F-4D97-AF65-F5344CB8AC3E}">
        <p14:creationId xmlns:p14="http://schemas.microsoft.com/office/powerpoint/2010/main" val="5285038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3DE02990-A6AB-4213-B420-404A20E59F7F}" type="datetimeFigureOut">
              <a:rPr lang="es-CO" smtClean="0"/>
              <a:t>18/03/2026</a:t>
            </a:fld>
            <a:endParaRPr lang="es-CO"/>
          </a:p>
        </p:txBody>
      </p:sp>
      <p:sp>
        <p:nvSpPr>
          <p:cNvPr id="4" name="Marcador de imagen de diapositiva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5271117E-C91F-4BCB-B907-251B7F613742}" type="slidenum">
              <a:rPr lang="es-CO" smtClean="0"/>
              <a:t>‹Nº›</a:t>
            </a:fld>
            <a:endParaRPr lang="es-CO"/>
          </a:p>
        </p:txBody>
      </p:sp>
    </p:spTree>
    <p:extLst>
      <p:ext uri="{BB962C8B-B14F-4D97-AF65-F5344CB8AC3E}">
        <p14:creationId xmlns:p14="http://schemas.microsoft.com/office/powerpoint/2010/main" val="38431074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dirty="0"/>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6929155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agen con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E4BE6725-CAAA-4356-8325-39E40B4FA7D0}" type="datetimeFigureOut">
              <a:rPr lang="es-CO" smtClean="0"/>
              <a:t>18/03/2026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1859365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ítulo y texto vertical">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3393884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37461234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ítulo y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Título 7">
            <a:extLst>
              <a:ext uri="{FF2B5EF4-FFF2-40B4-BE49-F238E27FC236}">
                <a16:creationId xmlns:a16="http://schemas.microsoft.com/office/drawing/2014/main" id="{C54DF608-6931-41AE-92BE-CF2F228C186D}"/>
              </a:ext>
            </a:extLst>
          </p:cNvPr>
          <p:cNvSpPr>
            <a:spLocks noGrp="1"/>
          </p:cNvSpPr>
          <p:nvPr>
            <p:ph type="title"/>
          </p:nvPr>
        </p:nvSpPr>
        <p:spPr/>
        <p:txBody>
          <a:bodyPr/>
          <a:lstStyle>
            <a:lvl1pPr>
              <a:defRPr>
                <a:solidFill>
                  <a:srgbClr val="0070C0"/>
                </a:solidFill>
              </a:defRPr>
            </a:lvl1pPr>
          </a:lstStyle>
          <a:p>
            <a:r>
              <a:rPr lang="es-ES"/>
              <a:t>Haga clic para modificar el estilo de título del patrón</a:t>
            </a:r>
            <a:endParaRPr lang="en-US"/>
          </a:p>
        </p:txBody>
      </p:sp>
      <p:sp>
        <p:nvSpPr>
          <p:cNvPr id="9" name="Marcador de fecha 8">
            <a:extLst>
              <a:ext uri="{FF2B5EF4-FFF2-40B4-BE49-F238E27FC236}">
                <a16:creationId xmlns:a16="http://schemas.microsoft.com/office/drawing/2014/main" id="{2734E854-772C-47F2-B482-E9B5453222D2}"/>
              </a:ext>
            </a:extLst>
          </p:cNvPr>
          <p:cNvSpPr>
            <a:spLocks noGrp="1"/>
          </p:cNvSpPr>
          <p:nvPr>
            <p:ph type="dt" sz="half" idx="10"/>
          </p:nvPr>
        </p:nvSpPr>
        <p:spPr/>
        <p:txBody>
          <a:bodyPr/>
          <a:lstStyle/>
          <a:p>
            <a:fld id="{E4BE6725-CAAA-4356-8325-39E40B4FA7D0}" type="datetimeFigureOut">
              <a:rPr lang="es-CO" smtClean="0"/>
              <a:t>18/03/2026</a:t>
            </a:fld>
            <a:endParaRPr lang="es-CO"/>
          </a:p>
        </p:txBody>
      </p:sp>
      <p:sp>
        <p:nvSpPr>
          <p:cNvPr id="10" name="Marcador de pie de página 9">
            <a:extLst>
              <a:ext uri="{FF2B5EF4-FFF2-40B4-BE49-F238E27FC236}">
                <a16:creationId xmlns:a16="http://schemas.microsoft.com/office/drawing/2014/main" id="{E8751B65-A422-4A65-9929-E0F761CA88F6}"/>
              </a:ext>
            </a:extLst>
          </p:cNvPr>
          <p:cNvSpPr>
            <a:spLocks noGrp="1"/>
          </p:cNvSpPr>
          <p:nvPr>
            <p:ph type="ftr" sz="quarter" idx="11"/>
          </p:nvPr>
        </p:nvSpPr>
        <p:spPr/>
        <p:txBody>
          <a:bodyPr/>
          <a:lstStyle/>
          <a:p>
            <a:endParaRPr lang="es-CO"/>
          </a:p>
        </p:txBody>
      </p:sp>
      <p:sp>
        <p:nvSpPr>
          <p:cNvPr id="11" name="Marcador de número de diapositiva 10">
            <a:extLst>
              <a:ext uri="{FF2B5EF4-FFF2-40B4-BE49-F238E27FC236}">
                <a16:creationId xmlns:a16="http://schemas.microsoft.com/office/drawing/2014/main" id="{7288F579-E24B-4093-AF49-B9A0D3D35DB9}"/>
              </a:ext>
            </a:extLst>
          </p:cNvPr>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891219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70384"/>
            <a:ext cx="10515600" cy="720304"/>
          </a:xfrm>
        </p:spPr>
        <p:txBody>
          <a:bodyPr/>
          <a:lstStyle/>
          <a:p>
            <a:r>
              <a:rPr lang="es-ES" dirty="0"/>
              <a:t>Haga clic para modificar el estilo de título del patrón</a:t>
            </a:r>
            <a:endParaRPr lang="en-US" dirty="0"/>
          </a:p>
        </p:txBody>
      </p:sp>
      <p:sp>
        <p:nvSpPr>
          <p:cNvPr id="3" name="Content Placeholder 2"/>
          <p:cNvSpPr>
            <a:spLocks noGrp="1"/>
          </p:cNvSpPr>
          <p:nvPr>
            <p:ph idx="1"/>
          </p:nvPr>
        </p:nvSpPr>
        <p:spPr>
          <a:xfrm>
            <a:off x="838200" y="1825625"/>
            <a:ext cx="10515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7151305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2_Título y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70384"/>
            <a:ext cx="10515600" cy="720304"/>
          </a:xfrm>
        </p:spPr>
        <p:txBody>
          <a:bodyPr/>
          <a:lstStyle/>
          <a:p>
            <a:r>
              <a:rPr lang="es-ES" dirty="0"/>
              <a:t>Haga clic para modificar el estilo de título del patrón</a:t>
            </a:r>
            <a:endParaRPr lang="en-US" dirty="0"/>
          </a:p>
        </p:txBody>
      </p:sp>
      <p:sp>
        <p:nvSpPr>
          <p:cNvPr id="3" name="Content Placeholder 2"/>
          <p:cNvSpPr>
            <a:spLocks noGrp="1"/>
          </p:cNvSpPr>
          <p:nvPr>
            <p:ph idx="1"/>
          </p:nvPr>
        </p:nvSpPr>
        <p:spPr>
          <a:xfrm>
            <a:off x="838200" y="1825625"/>
            <a:ext cx="10515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892082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Encabezado de sección">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8915726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os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E4BE6725-CAAA-4356-8325-39E40B4FA7D0}" type="datetimeFigureOut">
              <a:rPr lang="es-CO" smtClean="0"/>
              <a:t>18/03/2026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6129617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ción">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Content Placeholder 3"/>
          <p:cNvSpPr>
            <a:spLocks noGrp="1"/>
          </p:cNvSpPr>
          <p:nvPr>
            <p:ph sz="half" idx="2"/>
          </p:nvPr>
        </p:nvSpPr>
        <p:spPr>
          <a:xfrm>
            <a:off x="839788" y="2505075"/>
            <a:ext cx="5157787"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Content Placeholder 5"/>
          <p:cNvSpPr>
            <a:spLocks noGrp="1"/>
          </p:cNvSpPr>
          <p:nvPr>
            <p:ph sz="quarter" idx="4"/>
          </p:nvPr>
        </p:nvSpPr>
        <p:spPr>
          <a:xfrm>
            <a:off x="6172200" y="2505075"/>
            <a:ext cx="5183188"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E4BE6725-CAAA-4356-8325-39E40B4FA7D0}" type="datetimeFigureOut">
              <a:rPr lang="es-CO" smtClean="0"/>
              <a:t>18/03/2026</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747155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Solo el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E4BE6725-CAAA-4356-8325-39E40B4FA7D0}" type="datetimeFigureOut">
              <a:rPr lang="es-CO" smtClean="0"/>
              <a:t>18/03/2026</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219225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En blanc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BE6725-CAAA-4356-8325-39E40B4FA7D0}" type="datetimeFigureOut">
              <a:rPr lang="es-CO" smtClean="0"/>
              <a:t>18/03/2026</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19850022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ido con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E4BE6725-CAAA-4356-8325-39E40B4FA7D0}" type="datetimeFigureOut">
              <a:rPr lang="es-CO" smtClean="0"/>
              <a:t>18/03/2026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1652335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970384"/>
            <a:ext cx="10515600" cy="675854"/>
          </a:xfrm>
          <a:prstGeom prst="rect">
            <a:avLst/>
          </a:prstGeom>
        </p:spPr>
        <p:txBody>
          <a:bodyPr vert="horz" lIns="91440" tIns="45720" rIns="91440" bIns="45720" rtlCol="0" anchor="ctr">
            <a:noAutofit/>
          </a:bodyPr>
          <a:lstStyle/>
          <a:p>
            <a:r>
              <a:rPr lang="es-ES" dirty="0"/>
              <a:t>Haga clic para modificar el estilo de título del patrón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BE6725-CAAA-4356-8325-39E40B4FA7D0}" type="datetimeFigureOut">
              <a:rPr lang="es-CO" smtClean="0"/>
              <a:t>18/03/2026</a:t>
            </a:fld>
            <a:endParaRPr lang="es-CO"/>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C83908-6AE0-4CBC-B4B5-E028BF982975}" type="slidenum">
              <a:rPr lang="es-CO" smtClean="0"/>
              <a:t>‹Nº›</a:t>
            </a:fld>
            <a:endParaRPr lang="es-CO"/>
          </a:p>
        </p:txBody>
      </p:sp>
    </p:spTree>
    <p:extLst>
      <p:ext uri="{BB962C8B-B14F-4D97-AF65-F5344CB8AC3E}">
        <p14:creationId xmlns:p14="http://schemas.microsoft.com/office/powerpoint/2010/main" val="27332073"/>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1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 id="2147483688" r:id="rId13"/>
  </p:sldLayoutIdLst>
  <p:txStyles>
    <p:title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E64B22C1-DFED-49E8-8F2A-8A27B389265F}"/>
              </a:ext>
            </a:extLst>
          </p:cNvPr>
          <p:cNvSpPr txBox="1">
            <a:spLocks/>
          </p:cNvSpPr>
          <p:nvPr/>
        </p:nvSpPr>
        <p:spPr>
          <a:xfrm>
            <a:off x="1955883" y="3931291"/>
            <a:ext cx="3918791" cy="1979154"/>
          </a:xfrm>
          <a:prstGeom prst="rect">
            <a:avLst/>
          </a:prstGeom>
        </p:spPr>
        <p:txBody>
          <a:bodyPr anchor="b"/>
          <a:lstStyle>
            <a:lvl1pPr algn="l" defTabSz="914400" rtl="0" eaLnBrk="1" latinLnBrk="0" hangingPunct="1">
              <a:lnSpc>
                <a:spcPct val="90000"/>
              </a:lnSpc>
              <a:spcBef>
                <a:spcPct val="0"/>
              </a:spcBef>
              <a:buNone/>
              <a:defRPr sz="7200" b="1" kern="1200">
                <a:solidFill>
                  <a:schemeClr val="tx1"/>
                </a:solidFill>
                <a:latin typeface="Arial Rounded MT Bold" panose="020F0704030504030204" pitchFamily="34" charset="0"/>
                <a:ea typeface="+mj-ea"/>
                <a:cs typeface="+mj-cs"/>
              </a:defRPr>
            </a:lvl1pPr>
          </a:lstStyle>
          <a:p>
            <a:r>
              <a:rPr lang="es-CO" sz="5400" dirty="0" smtClean="0">
                <a:solidFill>
                  <a:schemeClr val="bg1"/>
                </a:solidFill>
              </a:rPr>
              <a:t>P</a:t>
            </a:r>
            <a:r>
              <a:rPr lang="es-CO" sz="3600" dirty="0" smtClean="0">
                <a:solidFill>
                  <a:schemeClr val="bg1"/>
                </a:solidFill>
              </a:rPr>
              <a:t>royecto</a:t>
            </a:r>
            <a:r>
              <a:rPr lang="es-CO" sz="3600" dirty="0">
                <a:solidFill>
                  <a:schemeClr val="bg1"/>
                </a:solidFill>
              </a:rPr>
              <a:t>: </a:t>
            </a:r>
            <a:r>
              <a:rPr lang="es-CO" sz="2800" b="0" dirty="0" smtClean="0">
                <a:solidFill>
                  <a:schemeClr val="bg1"/>
                </a:solidFill>
              </a:rPr>
              <a:t>Gestión </a:t>
            </a:r>
            <a:r>
              <a:rPr lang="es-CO" sz="2800" b="0" dirty="0">
                <a:solidFill>
                  <a:schemeClr val="bg1"/>
                </a:solidFill>
              </a:rPr>
              <a:t>y sostenibilidad de recursos</a:t>
            </a:r>
          </a:p>
        </p:txBody>
      </p:sp>
      <p:sp>
        <p:nvSpPr>
          <p:cNvPr id="9" name="Title 1">
            <a:extLst>
              <a:ext uri="{FF2B5EF4-FFF2-40B4-BE49-F238E27FC236}">
                <a16:creationId xmlns:a16="http://schemas.microsoft.com/office/drawing/2014/main" id="{61A03A22-5E25-4D5F-929C-F09EB2E22223}"/>
              </a:ext>
            </a:extLst>
          </p:cNvPr>
          <p:cNvSpPr txBox="1">
            <a:spLocks/>
          </p:cNvSpPr>
          <p:nvPr/>
        </p:nvSpPr>
        <p:spPr>
          <a:xfrm>
            <a:off x="1644378" y="971117"/>
            <a:ext cx="6665903" cy="211491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4400" b="1" kern="1200">
                <a:solidFill>
                  <a:schemeClr val="tx1"/>
                </a:solidFill>
                <a:latin typeface="Arial Rounded MT Bold" panose="020F0704030504030204" pitchFamily="34" charset="0"/>
                <a:ea typeface="+mj-ea"/>
                <a:cs typeface="+mj-cs"/>
              </a:defRPr>
            </a:lvl1pPr>
          </a:lstStyle>
          <a:p>
            <a:pPr algn="l"/>
            <a:r>
              <a:rPr lang="es-ES" sz="5400" dirty="0" smtClean="0">
                <a:solidFill>
                  <a:schemeClr val="bg1"/>
                </a:solidFill>
                <a:latin typeface="Asap Medium" panose="020F0604030102060203" pitchFamily="2" charset="0"/>
              </a:rPr>
              <a:t>Gestión y sostenibilidad institucional</a:t>
            </a:r>
            <a:endParaRPr lang="es-ES" sz="4000" dirty="0">
              <a:solidFill>
                <a:schemeClr val="bg1"/>
              </a:solidFill>
              <a:latin typeface="Asap Medium" panose="020F0604030102060203" pitchFamily="2" charset="0"/>
            </a:endParaRPr>
          </a:p>
        </p:txBody>
      </p:sp>
      <p:sp>
        <p:nvSpPr>
          <p:cNvPr id="10" name="Title 1">
            <a:extLst>
              <a:ext uri="{FF2B5EF4-FFF2-40B4-BE49-F238E27FC236}">
                <a16:creationId xmlns:a16="http://schemas.microsoft.com/office/drawing/2014/main" id="{9F06EBA9-2D7D-495E-A223-1CDD07DAAED5}"/>
              </a:ext>
            </a:extLst>
          </p:cNvPr>
          <p:cNvSpPr txBox="1">
            <a:spLocks/>
          </p:cNvSpPr>
          <p:nvPr/>
        </p:nvSpPr>
        <p:spPr>
          <a:xfrm>
            <a:off x="7862046" y="1203258"/>
            <a:ext cx="4076200" cy="1329036"/>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4400" b="1" kern="1200">
                <a:solidFill>
                  <a:schemeClr val="tx1"/>
                </a:solidFill>
                <a:latin typeface="Arial Rounded MT Bold" panose="020F0704030504030204" pitchFamily="34" charset="0"/>
                <a:ea typeface="+mj-ea"/>
                <a:cs typeface="+mj-cs"/>
              </a:defRPr>
            </a:lvl1pPr>
          </a:lstStyle>
          <a:p>
            <a:pPr algn="l"/>
            <a:r>
              <a:rPr lang="es-ES" sz="5400" dirty="0" smtClean="0">
                <a:solidFill>
                  <a:schemeClr val="bg1"/>
                </a:solidFill>
                <a:latin typeface="Asap Medium" panose="020F0604030102060203" pitchFamily="2" charset="0"/>
              </a:rPr>
              <a:t>2025 - 2028</a:t>
            </a:r>
            <a:endParaRPr lang="es-ES" sz="1800" dirty="0">
              <a:solidFill>
                <a:schemeClr val="bg1"/>
              </a:solidFill>
              <a:latin typeface="Asap Medium" panose="020F0604030102060203" pitchFamily="2" charset="0"/>
            </a:endParaRPr>
          </a:p>
        </p:txBody>
      </p:sp>
      <p:sp>
        <p:nvSpPr>
          <p:cNvPr id="11" name="Anillo 10"/>
          <p:cNvSpPr/>
          <p:nvPr/>
        </p:nvSpPr>
        <p:spPr>
          <a:xfrm>
            <a:off x="204412" y="4468314"/>
            <a:ext cx="1586753" cy="1442131"/>
          </a:xfrm>
          <a:prstGeom prst="donut">
            <a:avLst>
              <a:gd name="adj" fmla="val 14617"/>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sp>
        <p:nvSpPr>
          <p:cNvPr id="12" name="Subtitle 2">
            <a:extLst>
              <a:ext uri="{FF2B5EF4-FFF2-40B4-BE49-F238E27FC236}">
                <a16:creationId xmlns:a16="http://schemas.microsoft.com/office/drawing/2014/main" id="{C2CFDD0A-90DE-4286-B19C-4FCA0ECF311C}"/>
              </a:ext>
            </a:extLst>
          </p:cNvPr>
          <p:cNvSpPr txBox="1">
            <a:spLocks/>
          </p:cNvSpPr>
          <p:nvPr/>
        </p:nvSpPr>
        <p:spPr>
          <a:xfrm>
            <a:off x="536665" y="4794078"/>
            <a:ext cx="922245" cy="790601"/>
          </a:xfrm>
          <a:prstGeom prst="rect">
            <a:avLst/>
          </a:prstGeom>
        </p:spPr>
        <p:txBody>
          <a:bodyPr vert="horz" wrap="square" lIns="34290" tIns="17145" rIns="34290" bIns="3429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pPr>
            <a:r>
              <a:rPr lang="es-ES" sz="4800" b="1" dirty="0" smtClean="0">
                <a:solidFill>
                  <a:schemeClr val="bg1"/>
                </a:solidFill>
                <a:latin typeface="Arial Rounded MT Bold" panose="020F0704030504030204" pitchFamily="34" charset="0"/>
                <a:ea typeface="+mj-ea"/>
                <a:cs typeface="+mj-cs"/>
              </a:rPr>
              <a:t>34</a:t>
            </a:r>
            <a:endParaRPr lang="es-ES" sz="4800" b="1" dirty="0">
              <a:solidFill>
                <a:schemeClr val="bg1"/>
              </a:solidFill>
              <a:latin typeface="Arial Rounded MT Bold" panose="020F0704030504030204" pitchFamily="34" charset="0"/>
              <a:ea typeface="+mj-ea"/>
              <a:cs typeface="+mj-cs"/>
            </a:endParaRPr>
          </a:p>
        </p:txBody>
      </p:sp>
      <p:pic>
        <p:nvPicPr>
          <p:cNvPr id="13" name="Imagen 12"/>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8440185" y="177857"/>
            <a:ext cx="1055100" cy="1025401"/>
          </a:xfrm>
          <a:prstGeom prst="rect">
            <a:avLst/>
          </a:prstGeom>
        </p:spPr>
      </p:pic>
      <p:pic>
        <p:nvPicPr>
          <p:cNvPr id="15" name="Imagen 14"/>
          <p:cNvPicPr/>
          <p:nvPr/>
        </p:nvPicPr>
        <p:blipFill>
          <a:blip r:embed="rId3" cstate="screen">
            <a:extLst>
              <a:ext uri="{28A0092B-C50C-407E-A947-70E740481C1C}">
                <a14:useLocalDpi xmlns:a14="http://schemas.microsoft.com/office/drawing/2010/main"/>
              </a:ext>
            </a:extLst>
          </a:blip>
          <a:stretch>
            <a:fillRect/>
          </a:stretch>
        </p:blipFill>
        <p:spPr>
          <a:xfrm>
            <a:off x="6185647" y="3003079"/>
            <a:ext cx="4812609" cy="3442545"/>
          </a:xfrm>
          <a:prstGeom prst="teardrop">
            <a:avLst/>
          </a:prstGeom>
        </p:spPr>
      </p:pic>
    </p:spTree>
    <p:extLst>
      <p:ext uri="{BB962C8B-B14F-4D97-AF65-F5344CB8AC3E}">
        <p14:creationId xmlns:p14="http://schemas.microsoft.com/office/powerpoint/2010/main" val="178067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6E8F9C17-DF16-4503-A23D-C04985936785}"/>
              </a:ext>
            </a:extLst>
          </p:cNvPr>
          <p:cNvSpPr txBox="1">
            <a:spLocks/>
          </p:cNvSpPr>
          <p:nvPr/>
        </p:nvSpPr>
        <p:spPr>
          <a:xfrm>
            <a:off x="2355477" y="109770"/>
            <a:ext cx="6853518"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ES" sz="3600" dirty="0" smtClean="0">
                <a:solidFill>
                  <a:srgbClr val="576A1C"/>
                </a:solidFill>
                <a:effectLst>
                  <a:outerShdw blurRad="38100" dist="38100" dir="2700000" algn="tl">
                    <a:srgbClr val="000000">
                      <a:alpha val="43137"/>
                    </a:srgbClr>
                  </a:outerShdw>
                </a:effectLst>
              </a:rPr>
              <a:t>Información general del proyecto</a:t>
            </a:r>
            <a:endParaRPr lang="en-US" sz="3600" dirty="0">
              <a:solidFill>
                <a:srgbClr val="576A1C"/>
              </a:solidFill>
              <a:effectLst>
                <a:outerShdw blurRad="38100" dist="38100" dir="2700000" algn="tl">
                  <a:srgbClr val="000000">
                    <a:alpha val="43137"/>
                  </a:srgbClr>
                </a:outerShdw>
              </a:effectLst>
            </a:endParaRPr>
          </a:p>
        </p:txBody>
      </p:sp>
      <p:pic>
        <p:nvPicPr>
          <p:cNvPr id="6" name="Imagen 5"/>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7" name="Rectángulo 6"/>
          <p:cNvSpPr/>
          <p:nvPr/>
        </p:nvSpPr>
        <p:spPr>
          <a:xfrm rot="16200000">
            <a:off x="-1049706" y="3566397"/>
            <a:ext cx="2614870" cy="21544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34. </a:t>
            </a:r>
            <a:r>
              <a:rPr lang="es-CO" sz="800" dirty="0">
                <a:solidFill>
                  <a:schemeClr val="bg1">
                    <a:lumMod val="50000"/>
                  </a:schemeClr>
                </a:solidFill>
                <a:latin typeface="Arial Rounded MT Bold" panose="020F0704030504030204" pitchFamily="34" charset="0"/>
              </a:rPr>
              <a:t>Gestión y sostenibilidad de recursos</a:t>
            </a:r>
          </a:p>
        </p:txBody>
      </p:sp>
      <p:graphicFrame>
        <p:nvGraphicFramePr>
          <p:cNvPr id="3" name="Tabla 2"/>
          <p:cNvGraphicFramePr>
            <a:graphicFrameLocks noGrp="1"/>
          </p:cNvGraphicFramePr>
          <p:nvPr>
            <p:extLst>
              <p:ext uri="{D42A27DB-BD31-4B8C-83A1-F6EECF244321}">
                <p14:modId xmlns:p14="http://schemas.microsoft.com/office/powerpoint/2010/main" val="1337924116"/>
              </p:ext>
            </p:extLst>
          </p:nvPr>
        </p:nvGraphicFramePr>
        <p:xfrm>
          <a:off x="1259371" y="943679"/>
          <a:ext cx="9578957" cy="5699190"/>
        </p:xfrm>
        <a:graphic>
          <a:graphicData uri="http://schemas.openxmlformats.org/drawingml/2006/table">
            <a:tbl>
              <a:tblPr firstRow="1" firstCol="1" bandRow="1"/>
              <a:tblGrid>
                <a:gridCol w="2011843">
                  <a:extLst>
                    <a:ext uri="{9D8B030D-6E8A-4147-A177-3AD203B41FA5}">
                      <a16:colId xmlns:a16="http://schemas.microsoft.com/office/drawing/2014/main" val="3303873546"/>
                    </a:ext>
                  </a:extLst>
                </a:gridCol>
                <a:gridCol w="7567114">
                  <a:extLst>
                    <a:ext uri="{9D8B030D-6E8A-4147-A177-3AD203B41FA5}">
                      <a16:colId xmlns:a16="http://schemas.microsoft.com/office/drawing/2014/main" val="1394412149"/>
                    </a:ext>
                  </a:extLst>
                </a:gridCol>
              </a:tblGrid>
              <a:tr h="141552">
                <a:tc>
                  <a:txBody>
                    <a:bodyPr/>
                    <a:lstStyle/>
                    <a:p>
                      <a:pPr>
                        <a:lnSpc>
                          <a:spcPct val="115000"/>
                        </a:lnSpc>
                        <a:spcAft>
                          <a:spcPts val="0"/>
                        </a:spcAft>
                      </a:pPr>
                      <a:r>
                        <a:rPr lang="es-CO" sz="9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Código del proyecto</a:t>
                      </a:r>
                      <a:endParaRPr lang="es-CO" sz="1000">
                        <a:effectLst/>
                        <a:latin typeface="Times New Roman" panose="02020603050405020304" pitchFamily="18" charset="0"/>
                        <a:ea typeface="SimSun" panose="02010600030101010101" pitchFamily="2" charset="-122"/>
                      </a:endParaRPr>
                    </a:p>
                  </a:txBody>
                  <a:tcPr marL="29142" marR="291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tc>
                  <a:txBody>
                    <a:bodyPr/>
                    <a:lstStyle/>
                    <a:p>
                      <a:pPr>
                        <a:lnSpc>
                          <a:spcPct val="115000"/>
                        </a:lnSpc>
                        <a:spcAft>
                          <a:spcPts val="0"/>
                        </a:spcAft>
                      </a:pP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(PDI2028 – GSI - 34)</a:t>
                      </a:r>
                      <a:endParaRPr lang="es-CO" sz="1000">
                        <a:effectLst/>
                        <a:latin typeface="Times New Roman" panose="02020603050405020304" pitchFamily="18" charset="0"/>
                        <a:ea typeface="SimSun" panose="02010600030101010101" pitchFamily="2" charset="-122"/>
                      </a:endParaRPr>
                    </a:p>
                  </a:txBody>
                  <a:tcPr marL="29142" marR="291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35208957"/>
                  </a:ext>
                </a:extLst>
              </a:tr>
              <a:tr h="141552">
                <a:tc>
                  <a:txBody>
                    <a:bodyPr/>
                    <a:lstStyle/>
                    <a:p>
                      <a:pPr>
                        <a:lnSpc>
                          <a:spcPct val="115000"/>
                        </a:lnSpc>
                        <a:spcAft>
                          <a:spcPts val="0"/>
                        </a:spcAft>
                      </a:pPr>
                      <a:r>
                        <a:rPr lang="es-CO" sz="9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Dependencia responsable del proyecto</a:t>
                      </a:r>
                      <a:endParaRPr lang="es-CO" sz="1000">
                        <a:effectLst/>
                        <a:latin typeface="Times New Roman" panose="02020603050405020304" pitchFamily="18" charset="0"/>
                        <a:ea typeface="SimSun" panose="02010600030101010101" pitchFamily="2" charset="-122"/>
                      </a:endParaRPr>
                    </a:p>
                  </a:txBody>
                  <a:tcPr marL="29142" marR="291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tc>
                  <a:txBody>
                    <a:bodyPr/>
                    <a:lstStyle/>
                    <a:p>
                      <a:pPr>
                        <a:spcAft>
                          <a:spcPts val="0"/>
                        </a:spcAft>
                      </a:pPr>
                      <a:r>
                        <a:rPr lang="es-CO" sz="9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Vicerrectoría Administrativa y Financiera</a:t>
                      </a:r>
                      <a:endParaRPr lang="es-CO" sz="1000">
                        <a:effectLst/>
                        <a:latin typeface="Times New Roman" panose="02020603050405020304" pitchFamily="18" charset="0"/>
                        <a:ea typeface="SimSun" panose="02010600030101010101" pitchFamily="2" charset="-122"/>
                      </a:endParaRPr>
                    </a:p>
                  </a:txBody>
                  <a:tcPr marL="29142" marR="291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28211565"/>
                  </a:ext>
                </a:extLst>
              </a:tr>
              <a:tr h="141552">
                <a:tc>
                  <a:txBody>
                    <a:bodyPr/>
                    <a:lstStyle/>
                    <a:p>
                      <a:pPr>
                        <a:lnSpc>
                          <a:spcPct val="115000"/>
                        </a:lnSpc>
                        <a:spcAft>
                          <a:spcPts val="0"/>
                        </a:spcAft>
                      </a:pPr>
                      <a:r>
                        <a:rPr lang="es-CO" sz="9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Pilar de Gestión</a:t>
                      </a:r>
                      <a:endParaRPr lang="es-CO" sz="1000">
                        <a:effectLst/>
                        <a:latin typeface="Times New Roman" panose="02020603050405020304" pitchFamily="18" charset="0"/>
                        <a:ea typeface="SimSun" panose="02010600030101010101" pitchFamily="2" charset="-122"/>
                      </a:endParaRPr>
                    </a:p>
                  </a:txBody>
                  <a:tcPr marL="29142" marR="291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tc>
                  <a:txBody>
                    <a:bodyPr/>
                    <a:lstStyle/>
                    <a:p>
                      <a:pPr>
                        <a:spcAft>
                          <a:spcPts val="0"/>
                        </a:spcAft>
                      </a:pPr>
                      <a:r>
                        <a:rPr lang="es-CO" sz="9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Gestión y sostenibilidad institucional</a:t>
                      </a:r>
                      <a:endParaRPr lang="es-CO" sz="1000">
                        <a:effectLst/>
                        <a:latin typeface="Times New Roman" panose="02020603050405020304" pitchFamily="18" charset="0"/>
                        <a:ea typeface="SimSun" panose="02010600030101010101" pitchFamily="2" charset="-122"/>
                      </a:endParaRPr>
                    </a:p>
                  </a:txBody>
                  <a:tcPr marL="29142" marR="291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78145483"/>
                  </a:ext>
                </a:extLst>
              </a:tr>
              <a:tr h="141552">
                <a:tc>
                  <a:txBody>
                    <a:bodyPr/>
                    <a:lstStyle/>
                    <a:p>
                      <a:pPr>
                        <a:lnSpc>
                          <a:spcPct val="115000"/>
                        </a:lnSpc>
                        <a:spcAft>
                          <a:spcPts val="0"/>
                        </a:spcAft>
                      </a:pPr>
                      <a:r>
                        <a:rPr lang="es-CO" sz="9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Coordinador Pilar de Gestión</a:t>
                      </a:r>
                      <a:endParaRPr lang="es-CO" sz="1000">
                        <a:effectLst/>
                        <a:latin typeface="Times New Roman" panose="02020603050405020304" pitchFamily="18" charset="0"/>
                        <a:ea typeface="SimSun" panose="02010600030101010101" pitchFamily="2" charset="-122"/>
                      </a:endParaRPr>
                    </a:p>
                  </a:txBody>
                  <a:tcPr marL="29142" marR="291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tc>
                  <a:txBody>
                    <a:bodyPr/>
                    <a:lstStyle/>
                    <a:p>
                      <a:pPr>
                        <a:spcAft>
                          <a:spcPts val="0"/>
                        </a:spcAft>
                      </a:pPr>
                      <a:r>
                        <a:rPr lang="es-CO" sz="9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Fernando Noreña Jaramillo</a:t>
                      </a:r>
                      <a:endParaRPr lang="es-CO" sz="1000">
                        <a:effectLst/>
                        <a:latin typeface="Times New Roman" panose="02020603050405020304" pitchFamily="18" charset="0"/>
                        <a:ea typeface="SimSun" panose="02010600030101010101" pitchFamily="2" charset="-122"/>
                      </a:endParaRPr>
                    </a:p>
                  </a:txBody>
                  <a:tcPr marL="29142" marR="291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42539116"/>
                  </a:ext>
                </a:extLst>
              </a:tr>
              <a:tr h="141552">
                <a:tc>
                  <a:txBody>
                    <a:bodyPr/>
                    <a:lstStyle/>
                    <a:p>
                      <a:pPr>
                        <a:lnSpc>
                          <a:spcPct val="115000"/>
                        </a:lnSpc>
                        <a:spcAft>
                          <a:spcPts val="0"/>
                        </a:spcAft>
                      </a:pPr>
                      <a:r>
                        <a:rPr lang="es-CO" sz="9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Programa</a:t>
                      </a:r>
                      <a:endParaRPr lang="es-CO" sz="1000">
                        <a:effectLst/>
                        <a:latin typeface="Times New Roman" panose="02020603050405020304" pitchFamily="18" charset="0"/>
                        <a:ea typeface="SimSun" panose="02010600030101010101" pitchFamily="2" charset="-122"/>
                      </a:endParaRPr>
                    </a:p>
                  </a:txBody>
                  <a:tcPr marL="29142" marR="291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tc>
                  <a:txBody>
                    <a:bodyPr/>
                    <a:lstStyle/>
                    <a:p>
                      <a:pPr>
                        <a:spcAft>
                          <a:spcPts val="0"/>
                        </a:spcAft>
                      </a:pPr>
                      <a:r>
                        <a:rPr lang="es-CO" sz="9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Sostenibilidad financiera</a:t>
                      </a:r>
                      <a:endParaRPr lang="es-CO" sz="1000">
                        <a:effectLst/>
                        <a:latin typeface="Times New Roman" panose="02020603050405020304" pitchFamily="18" charset="0"/>
                        <a:ea typeface="SimSun" panose="02010600030101010101" pitchFamily="2" charset="-122"/>
                      </a:endParaRPr>
                    </a:p>
                  </a:txBody>
                  <a:tcPr marL="29142" marR="291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22371129"/>
                  </a:ext>
                </a:extLst>
              </a:tr>
              <a:tr h="123089">
                <a:tc rowSpan="2">
                  <a:txBody>
                    <a:bodyPr/>
                    <a:lstStyle/>
                    <a:p>
                      <a:pPr>
                        <a:lnSpc>
                          <a:spcPct val="115000"/>
                        </a:lnSpc>
                        <a:spcAft>
                          <a:spcPts val="0"/>
                        </a:spcAft>
                      </a:pPr>
                      <a:r>
                        <a:rPr lang="es-CO" sz="9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Procesos asociados </a:t>
                      </a:r>
                      <a:br>
                        <a:rPr lang="es-CO" sz="9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9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(Sistema Integral de Gestión)</a:t>
                      </a:r>
                      <a:endParaRPr lang="es-CO" sz="1000">
                        <a:effectLst/>
                        <a:latin typeface="Times New Roman" panose="02020603050405020304" pitchFamily="18" charset="0"/>
                        <a:ea typeface="SimSun" panose="02010600030101010101" pitchFamily="2" charset="-122"/>
                      </a:endParaRPr>
                    </a:p>
                  </a:txBody>
                  <a:tcPr marL="29142" marR="291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tc>
                  <a:txBody>
                    <a:bodyPr/>
                    <a:lstStyle/>
                    <a:p>
                      <a:pPr>
                        <a:spcAft>
                          <a:spcPts val="0"/>
                        </a:spcAft>
                      </a:pPr>
                      <a:r>
                        <a:rPr lang="es-CO" sz="9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Estratégico - Direccionamiento Institucional</a:t>
                      </a:r>
                      <a:endParaRPr lang="es-CO" sz="1000">
                        <a:effectLst/>
                        <a:latin typeface="Times New Roman" panose="02020603050405020304" pitchFamily="18" charset="0"/>
                        <a:ea typeface="SimSun" panose="02010600030101010101" pitchFamily="2" charset="-122"/>
                      </a:endParaRPr>
                    </a:p>
                  </a:txBody>
                  <a:tcPr marL="29142" marR="291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32533148"/>
                  </a:ext>
                </a:extLst>
              </a:tr>
              <a:tr h="160015">
                <a:tc vMerge="1">
                  <a:txBody>
                    <a:bodyPr/>
                    <a:lstStyle/>
                    <a:p>
                      <a:endParaRPr lang="es-CO"/>
                    </a:p>
                  </a:txBody>
                  <a:tcPr/>
                </a:tc>
                <a:tc>
                  <a:txBody>
                    <a:bodyPr/>
                    <a:lstStyle/>
                    <a:p>
                      <a:pPr>
                        <a:spcAft>
                          <a:spcPts val="0"/>
                        </a:spcAft>
                      </a:pPr>
                      <a:r>
                        <a:rPr lang="es-CO" sz="9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De apoyo - Administración institucional</a:t>
                      </a:r>
                      <a:endParaRPr lang="es-CO" sz="1000">
                        <a:effectLst/>
                        <a:latin typeface="Times New Roman" panose="02020603050405020304" pitchFamily="18" charset="0"/>
                        <a:ea typeface="SimSun" panose="02010600030101010101" pitchFamily="2" charset="-122"/>
                      </a:endParaRPr>
                    </a:p>
                  </a:txBody>
                  <a:tcPr marL="29142" marR="291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01758268"/>
                  </a:ext>
                </a:extLst>
              </a:tr>
              <a:tr h="141552">
                <a:tc rowSpan="3">
                  <a:txBody>
                    <a:bodyPr/>
                    <a:lstStyle/>
                    <a:p>
                      <a:pPr>
                        <a:lnSpc>
                          <a:spcPct val="115000"/>
                        </a:lnSpc>
                        <a:spcAft>
                          <a:spcPts val="0"/>
                        </a:spcAft>
                      </a:pPr>
                      <a:r>
                        <a:rPr lang="es-CO" sz="9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Factores de calidad institucional a los que apunta el proyecto</a:t>
                      </a:r>
                      <a:endParaRPr lang="es-CO" sz="1000">
                        <a:effectLst/>
                        <a:latin typeface="Times New Roman" panose="02020603050405020304" pitchFamily="18" charset="0"/>
                        <a:ea typeface="SimSun" panose="02010600030101010101" pitchFamily="2" charset="-122"/>
                      </a:endParaRPr>
                    </a:p>
                  </a:txBody>
                  <a:tcPr marL="29142" marR="291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tc>
                  <a:txBody>
                    <a:bodyPr/>
                    <a:lstStyle/>
                    <a:p>
                      <a:pPr>
                        <a:lnSpc>
                          <a:spcPct val="115000"/>
                        </a:lnSpc>
                        <a:spcAft>
                          <a:spcPts val="0"/>
                        </a:spcAft>
                      </a:pPr>
                      <a:r>
                        <a:rPr lang="es-CO" sz="9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3. Profesores </a:t>
                      </a:r>
                      <a:endParaRPr lang="es-CO" sz="1000">
                        <a:effectLst/>
                        <a:latin typeface="Times New Roman" panose="02020603050405020304" pitchFamily="18" charset="0"/>
                        <a:ea typeface="SimSun" panose="02010600030101010101" pitchFamily="2" charset="-122"/>
                      </a:endParaRPr>
                    </a:p>
                  </a:txBody>
                  <a:tcPr marL="29142" marR="291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84476134"/>
                  </a:ext>
                </a:extLst>
              </a:tr>
              <a:tr h="283104">
                <a:tc vMerge="1">
                  <a:txBody>
                    <a:bodyPr/>
                    <a:lstStyle/>
                    <a:p>
                      <a:endParaRPr lang="es-CO"/>
                    </a:p>
                  </a:txBody>
                  <a:tcPr/>
                </a:tc>
                <a:tc>
                  <a:txBody>
                    <a:bodyPr/>
                    <a:lstStyle/>
                    <a:p>
                      <a:pPr>
                        <a:lnSpc>
                          <a:spcPct val="115000"/>
                        </a:lnSpc>
                        <a:spcAft>
                          <a:spcPts val="0"/>
                        </a:spcAft>
                      </a:pPr>
                      <a:r>
                        <a:rPr lang="es-CO" sz="9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4. Procesos</a:t>
                      </a:r>
                      <a:br>
                        <a:rPr lang="es-CO" sz="9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9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académicos</a:t>
                      </a:r>
                      <a:endParaRPr lang="es-CO" sz="1000">
                        <a:effectLst/>
                        <a:latin typeface="Times New Roman" panose="02020603050405020304" pitchFamily="18" charset="0"/>
                        <a:ea typeface="SimSun" panose="02010600030101010101" pitchFamily="2" charset="-122"/>
                      </a:endParaRPr>
                    </a:p>
                  </a:txBody>
                  <a:tcPr marL="29142" marR="291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38246381"/>
                  </a:ext>
                </a:extLst>
              </a:tr>
              <a:tr h="141552">
                <a:tc vMerge="1">
                  <a:txBody>
                    <a:bodyPr/>
                    <a:lstStyle/>
                    <a:p>
                      <a:endParaRPr lang="es-CO"/>
                    </a:p>
                  </a:txBody>
                  <a:tcPr/>
                </a:tc>
                <a:tc>
                  <a:txBody>
                    <a:bodyPr/>
                    <a:lstStyle/>
                    <a:p>
                      <a:pPr>
                        <a:lnSpc>
                          <a:spcPct val="115000"/>
                        </a:lnSpc>
                        <a:spcAft>
                          <a:spcPts val="0"/>
                        </a:spcAft>
                      </a:pPr>
                      <a:r>
                        <a:rPr lang="es-CO" sz="9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12. Recursos financieros</a:t>
                      </a:r>
                      <a:endParaRPr lang="es-CO" sz="1000">
                        <a:effectLst/>
                        <a:latin typeface="Times New Roman" panose="02020603050405020304" pitchFamily="18" charset="0"/>
                        <a:ea typeface="SimSun" panose="02010600030101010101" pitchFamily="2" charset="-122"/>
                      </a:endParaRPr>
                    </a:p>
                  </a:txBody>
                  <a:tcPr marL="29142" marR="291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528750502"/>
                  </a:ext>
                </a:extLst>
              </a:tr>
              <a:tr h="141552">
                <a:tc rowSpan="2">
                  <a:txBody>
                    <a:bodyPr/>
                    <a:lstStyle/>
                    <a:p>
                      <a:pPr>
                        <a:lnSpc>
                          <a:spcPct val="115000"/>
                        </a:lnSpc>
                        <a:spcAft>
                          <a:spcPts val="0"/>
                        </a:spcAft>
                      </a:pPr>
                      <a:r>
                        <a:rPr lang="es-CO" sz="9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 </a:t>
                      </a:r>
                      <a:endParaRPr lang="es-CO" sz="1000">
                        <a:effectLst/>
                        <a:latin typeface="Times New Roman" panose="02020603050405020304" pitchFamily="18" charset="0"/>
                        <a:ea typeface="SimSun" panose="02010600030101010101" pitchFamily="2" charset="-122"/>
                      </a:endParaRPr>
                    </a:p>
                    <a:p>
                      <a:pPr>
                        <a:lnSpc>
                          <a:spcPct val="115000"/>
                        </a:lnSpc>
                        <a:spcAft>
                          <a:spcPts val="0"/>
                        </a:spcAft>
                      </a:pPr>
                      <a:r>
                        <a:rPr lang="es-CO" sz="9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Estándares de calidad (Modelo de acreditación internacional Sello Sofía)</a:t>
                      </a:r>
                      <a:endParaRPr lang="es-CO" sz="1000">
                        <a:effectLst/>
                        <a:latin typeface="Times New Roman" panose="02020603050405020304" pitchFamily="18" charset="0"/>
                        <a:ea typeface="SimSun" panose="02010600030101010101" pitchFamily="2" charset="-122"/>
                      </a:endParaRPr>
                    </a:p>
                  </a:txBody>
                  <a:tcPr marL="29142" marR="291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tc>
                  <a:txBody>
                    <a:bodyPr/>
                    <a:lstStyle/>
                    <a:p>
                      <a:pPr>
                        <a:lnSpc>
                          <a:spcPct val="115000"/>
                        </a:lnSpc>
                        <a:spcAft>
                          <a:spcPts val="0"/>
                        </a:spcAft>
                      </a:pPr>
                      <a:r>
                        <a:rPr lang="es-CO" sz="900">
                          <a:effectLst/>
                          <a:latin typeface="Arial Narrow" panose="020B0606020202030204" pitchFamily="34" charset="0"/>
                          <a:ea typeface="Times New Roman" panose="02020603050405020304" pitchFamily="18" charset="0"/>
                          <a:cs typeface="Calibri" panose="020F0502020204030204" pitchFamily="34" charset="0"/>
                        </a:rPr>
                        <a:t>1. Política y estrategia</a:t>
                      </a:r>
                      <a:endParaRPr lang="es-CO" sz="1000">
                        <a:effectLst/>
                        <a:latin typeface="Times New Roman" panose="02020603050405020304" pitchFamily="18" charset="0"/>
                        <a:ea typeface="SimSun" panose="02010600030101010101" pitchFamily="2" charset="-122"/>
                      </a:endParaRPr>
                    </a:p>
                  </a:txBody>
                  <a:tcPr marL="29142" marR="291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988714086"/>
                  </a:ext>
                </a:extLst>
              </a:tr>
              <a:tr h="283104">
                <a:tc vMerge="1">
                  <a:txBody>
                    <a:bodyPr/>
                    <a:lstStyle/>
                    <a:p>
                      <a:endParaRPr lang="es-CO"/>
                    </a:p>
                  </a:txBody>
                  <a:tcPr/>
                </a:tc>
                <a:tc>
                  <a:txBody>
                    <a:bodyPr/>
                    <a:lstStyle/>
                    <a:p>
                      <a:pPr>
                        <a:lnSpc>
                          <a:spcPct val="115000"/>
                        </a:lnSpc>
                        <a:spcAft>
                          <a:spcPts val="0"/>
                        </a:spcAft>
                      </a:pPr>
                      <a:r>
                        <a:rPr lang="es-CO" sz="900">
                          <a:effectLst/>
                          <a:latin typeface="Arial Narrow" panose="020B0606020202030204" pitchFamily="34" charset="0"/>
                          <a:ea typeface="Times New Roman" panose="02020603050405020304" pitchFamily="18" charset="0"/>
                          <a:cs typeface="Calibri" panose="020F0502020204030204" pitchFamily="34" charset="0"/>
                        </a:rPr>
                        <a:t>2. Organización, financiación y alianzas</a:t>
                      </a:r>
                      <a:endParaRPr lang="es-CO" sz="1000">
                        <a:effectLst/>
                        <a:latin typeface="Times New Roman" panose="02020603050405020304" pitchFamily="18" charset="0"/>
                        <a:ea typeface="SimSun" panose="02010600030101010101" pitchFamily="2" charset="-122"/>
                      </a:endParaRPr>
                    </a:p>
                  </a:txBody>
                  <a:tcPr marL="29142" marR="291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98250937"/>
                  </a:ext>
                </a:extLst>
              </a:tr>
              <a:tr h="283104">
                <a:tc>
                  <a:txBody>
                    <a:bodyPr/>
                    <a:lstStyle/>
                    <a:p>
                      <a:pPr>
                        <a:lnSpc>
                          <a:spcPct val="115000"/>
                        </a:lnSpc>
                        <a:spcAft>
                          <a:spcPts val="0"/>
                        </a:spcAft>
                      </a:pPr>
                      <a:r>
                        <a:rPr lang="es-CO" sz="9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Otras instancias o dependencias participantes </a:t>
                      </a:r>
                      <a:endParaRPr lang="es-CO" sz="1000">
                        <a:effectLst/>
                        <a:latin typeface="Times New Roman" panose="02020603050405020304" pitchFamily="18" charset="0"/>
                        <a:ea typeface="SimSun" panose="02010600030101010101" pitchFamily="2" charset="-122"/>
                      </a:endParaRPr>
                    </a:p>
                  </a:txBody>
                  <a:tcPr marL="29142" marR="291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tc>
                  <a:txBody>
                    <a:bodyPr/>
                    <a:lstStyle/>
                    <a:p>
                      <a:pPr>
                        <a:spcAft>
                          <a:spcPts val="0"/>
                        </a:spcAft>
                      </a:pPr>
                      <a:r>
                        <a:rPr lang="es-CO" sz="900" dirty="0">
                          <a:effectLst/>
                          <a:latin typeface="Arial Narrow" panose="020B0606020202030204" pitchFamily="34" charset="0"/>
                          <a:ea typeface="Times New Roman" panose="02020603050405020304" pitchFamily="18" charset="0"/>
                          <a:cs typeface="Calibri" panose="020F0502020204030204" pitchFamily="34" charset="0"/>
                        </a:rPr>
                        <a:t>Gestión Financiera</a:t>
                      </a:r>
                      <a:endParaRPr lang="es-CO" sz="1000" dirty="0">
                        <a:effectLst/>
                        <a:latin typeface="Times New Roman" panose="02020603050405020304" pitchFamily="18" charset="0"/>
                        <a:ea typeface="SimSun" panose="02010600030101010101" pitchFamily="2" charset="-122"/>
                      </a:endParaRPr>
                    </a:p>
                  </a:txBody>
                  <a:tcPr marL="29142" marR="291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94807578"/>
                  </a:ext>
                </a:extLst>
              </a:tr>
              <a:tr h="576421">
                <a:tc>
                  <a:txBody>
                    <a:bodyPr/>
                    <a:lstStyle/>
                    <a:p>
                      <a:pPr>
                        <a:lnSpc>
                          <a:spcPct val="115000"/>
                        </a:lnSpc>
                        <a:spcAft>
                          <a:spcPts val="0"/>
                        </a:spcAft>
                      </a:pPr>
                      <a:r>
                        <a:rPr lang="es-CO" sz="9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Actores o entidades externas a la UTP que participan en el proyecto</a:t>
                      </a:r>
                      <a:endParaRPr lang="es-CO" sz="1000">
                        <a:effectLst/>
                        <a:latin typeface="Times New Roman" panose="02020603050405020304" pitchFamily="18" charset="0"/>
                        <a:ea typeface="SimSun" panose="02010600030101010101" pitchFamily="2" charset="-122"/>
                      </a:endParaRPr>
                    </a:p>
                  </a:txBody>
                  <a:tcPr marL="29142" marR="291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tc>
                  <a:txBody>
                    <a:bodyPr/>
                    <a:lstStyle/>
                    <a:p>
                      <a:pPr>
                        <a:spcAft>
                          <a:spcPts val="0"/>
                        </a:spcAft>
                      </a:pPr>
                      <a:r>
                        <a:rPr lang="es-CO" sz="900" dirty="0">
                          <a:effectLst/>
                          <a:latin typeface="Arial Narrow" panose="020B0606020202030204" pitchFamily="34" charset="0"/>
                          <a:ea typeface="Times New Roman" panose="02020603050405020304" pitchFamily="18" charset="0"/>
                          <a:cs typeface="Calibri" panose="020F0502020204030204" pitchFamily="34" charset="0"/>
                        </a:rPr>
                        <a:t>Comisión Técnica de Vicerrectores Administrativos y Financieros - SUE</a:t>
                      </a:r>
                      <a:br>
                        <a:rPr lang="es-CO" sz="900" dirty="0">
                          <a:effectLst/>
                          <a:latin typeface="Arial Narrow" panose="020B0606020202030204" pitchFamily="34" charset="0"/>
                          <a:ea typeface="Times New Roman" panose="02020603050405020304" pitchFamily="18" charset="0"/>
                          <a:cs typeface="Calibri" panose="020F0502020204030204" pitchFamily="34" charset="0"/>
                        </a:rPr>
                      </a:br>
                      <a:r>
                        <a:rPr lang="es-CO" sz="900" dirty="0">
                          <a:effectLst/>
                          <a:latin typeface="Arial Narrow" panose="020B0606020202030204" pitchFamily="34" charset="0"/>
                          <a:ea typeface="Times New Roman" panose="02020603050405020304" pitchFamily="18" charset="0"/>
                          <a:cs typeface="Calibri" panose="020F0502020204030204" pitchFamily="34" charset="0"/>
                        </a:rPr>
                        <a:t> Sistema Universitario Estatal (SUE)</a:t>
                      </a:r>
                      <a:br>
                        <a:rPr lang="es-CO" sz="900" dirty="0">
                          <a:effectLst/>
                          <a:latin typeface="Arial Narrow" panose="020B0606020202030204" pitchFamily="34" charset="0"/>
                          <a:ea typeface="Times New Roman" panose="02020603050405020304" pitchFamily="18" charset="0"/>
                          <a:cs typeface="Calibri" panose="020F0502020204030204" pitchFamily="34" charset="0"/>
                        </a:rPr>
                      </a:br>
                      <a:r>
                        <a:rPr lang="es-CO" sz="900" dirty="0">
                          <a:effectLst/>
                          <a:latin typeface="Arial Narrow" panose="020B0606020202030204" pitchFamily="34" charset="0"/>
                          <a:ea typeface="Times New Roman" panose="02020603050405020304" pitchFamily="18" charset="0"/>
                          <a:cs typeface="Calibri" panose="020F0502020204030204" pitchFamily="34" charset="0"/>
                        </a:rPr>
                        <a:t>Congreso de la República</a:t>
                      </a:r>
                      <a:br>
                        <a:rPr lang="es-CO" sz="900" dirty="0">
                          <a:effectLst/>
                          <a:latin typeface="Arial Narrow" panose="020B0606020202030204" pitchFamily="34" charset="0"/>
                          <a:ea typeface="Times New Roman" panose="02020603050405020304" pitchFamily="18" charset="0"/>
                          <a:cs typeface="Calibri" panose="020F0502020204030204" pitchFamily="34" charset="0"/>
                        </a:rPr>
                      </a:br>
                      <a:r>
                        <a:rPr lang="es-CO" sz="900" dirty="0">
                          <a:effectLst/>
                          <a:latin typeface="Arial Narrow" panose="020B0606020202030204" pitchFamily="34" charset="0"/>
                          <a:ea typeface="Times New Roman" panose="02020603050405020304" pitchFamily="18" charset="0"/>
                          <a:cs typeface="Calibri" panose="020F0502020204030204" pitchFamily="34" charset="0"/>
                        </a:rPr>
                        <a:t>MEN, MINHCP, DNP, ASCUN, entre otros.</a:t>
                      </a:r>
                      <a:endParaRPr lang="es-CO" sz="1000" dirty="0">
                        <a:effectLst/>
                        <a:latin typeface="Times New Roman" panose="02020603050405020304" pitchFamily="18" charset="0"/>
                        <a:ea typeface="SimSun" panose="02010600030101010101" pitchFamily="2" charset="-122"/>
                      </a:endParaRPr>
                    </a:p>
                  </a:txBody>
                  <a:tcPr marL="29142" marR="291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94159682"/>
                  </a:ext>
                </a:extLst>
              </a:tr>
              <a:tr h="123089">
                <a:tc rowSpan="11">
                  <a:txBody>
                    <a:bodyPr/>
                    <a:lstStyle/>
                    <a:p>
                      <a:pPr>
                        <a:lnSpc>
                          <a:spcPct val="115000"/>
                        </a:lnSpc>
                        <a:spcAft>
                          <a:spcPts val="0"/>
                        </a:spcAft>
                      </a:pPr>
                      <a:r>
                        <a:rPr lang="es-CO" sz="9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Programas a los cuales le aporta indirectamente el proyecto</a:t>
                      </a:r>
                      <a:endParaRPr lang="es-CO" sz="1000">
                        <a:effectLst/>
                        <a:latin typeface="Times New Roman" panose="02020603050405020304" pitchFamily="18" charset="0"/>
                        <a:ea typeface="SimSun" panose="02010600030101010101" pitchFamily="2" charset="-122"/>
                      </a:endParaRPr>
                    </a:p>
                  </a:txBody>
                  <a:tcPr marL="29142" marR="291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tc>
                  <a:txBody>
                    <a:bodyPr/>
                    <a:lstStyle/>
                    <a:p>
                      <a:pPr>
                        <a:spcAft>
                          <a:spcPts val="0"/>
                        </a:spcAft>
                      </a:pPr>
                      <a:r>
                        <a:rPr lang="es-CO" sz="900">
                          <a:effectLst/>
                          <a:latin typeface="Arial Narrow" panose="020B0606020202030204" pitchFamily="34" charset="0"/>
                          <a:ea typeface="Times New Roman" panose="02020603050405020304" pitchFamily="18" charset="0"/>
                          <a:cs typeface="Calibri" panose="020F0502020204030204" pitchFamily="34" charset="0"/>
                        </a:rPr>
                        <a:t>Sostenibilidad financiera</a:t>
                      </a:r>
                      <a:endParaRPr lang="es-CO" sz="1000">
                        <a:effectLst/>
                        <a:latin typeface="Times New Roman" panose="02020603050405020304" pitchFamily="18" charset="0"/>
                        <a:ea typeface="SimSun" panose="02010600030101010101" pitchFamily="2" charset="-122"/>
                      </a:endParaRPr>
                    </a:p>
                  </a:txBody>
                  <a:tcPr marL="29142" marR="291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75169418"/>
                  </a:ext>
                </a:extLst>
              </a:tr>
              <a:tr h="123089">
                <a:tc vMerge="1">
                  <a:txBody>
                    <a:bodyPr/>
                    <a:lstStyle/>
                    <a:p>
                      <a:endParaRPr lang="es-CO"/>
                    </a:p>
                  </a:txBody>
                  <a:tcPr/>
                </a:tc>
                <a:tc>
                  <a:txBody>
                    <a:bodyPr/>
                    <a:lstStyle/>
                    <a:p>
                      <a:pPr>
                        <a:spcAft>
                          <a:spcPts val="0"/>
                        </a:spcAft>
                      </a:pPr>
                      <a:r>
                        <a:rPr lang="es-CO" sz="900">
                          <a:effectLst/>
                          <a:latin typeface="Arial Narrow" panose="020B0606020202030204" pitchFamily="34" charset="0"/>
                          <a:ea typeface="Times New Roman" panose="02020603050405020304" pitchFamily="18" charset="0"/>
                          <a:cs typeface="Calibri" panose="020F0502020204030204" pitchFamily="34" charset="0"/>
                        </a:rPr>
                        <a:t>Desarrollo Docente</a:t>
                      </a:r>
                      <a:endParaRPr lang="es-CO" sz="1000">
                        <a:effectLst/>
                        <a:latin typeface="Times New Roman" panose="02020603050405020304" pitchFamily="18" charset="0"/>
                        <a:ea typeface="SimSun" panose="02010600030101010101" pitchFamily="2" charset="-122"/>
                      </a:endParaRPr>
                    </a:p>
                  </a:txBody>
                  <a:tcPr marL="29142" marR="291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69674370"/>
                  </a:ext>
                </a:extLst>
              </a:tr>
              <a:tr h="123089">
                <a:tc vMerge="1">
                  <a:txBody>
                    <a:bodyPr/>
                    <a:lstStyle/>
                    <a:p>
                      <a:endParaRPr lang="es-CO"/>
                    </a:p>
                  </a:txBody>
                  <a:tcPr/>
                </a:tc>
                <a:tc>
                  <a:txBody>
                    <a:bodyPr/>
                    <a:lstStyle/>
                    <a:p>
                      <a:pPr>
                        <a:spcAft>
                          <a:spcPts val="0"/>
                        </a:spcAft>
                      </a:pPr>
                      <a:r>
                        <a:rPr lang="es-CO" sz="900">
                          <a:effectLst/>
                          <a:latin typeface="Arial Narrow" panose="020B0606020202030204" pitchFamily="34" charset="0"/>
                          <a:ea typeface="Times New Roman" panose="02020603050405020304" pitchFamily="18" charset="0"/>
                          <a:cs typeface="Calibri" panose="020F0502020204030204" pitchFamily="34" charset="0"/>
                        </a:rPr>
                        <a:t>Consolidación de la educación virtual</a:t>
                      </a:r>
                      <a:endParaRPr lang="es-CO" sz="1000">
                        <a:effectLst/>
                        <a:latin typeface="Times New Roman" panose="02020603050405020304" pitchFamily="18" charset="0"/>
                        <a:ea typeface="SimSun" panose="02010600030101010101" pitchFamily="2" charset="-122"/>
                      </a:endParaRPr>
                    </a:p>
                  </a:txBody>
                  <a:tcPr marL="29142" marR="291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61507589"/>
                  </a:ext>
                </a:extLst>
              </a:tr>
              <a:tr h="345853">
                <a:tc vMerge="1">
                  <a:txBody>
                    <a:bodyPr/>
                    <a:lstStyle/>
                    <a:p>
                      <a:endParaRPr lang="es-CO"/>
                    </a:p>
                  </a:txBody>
                  <a:tcPr/>
                </a:tc>
                <a:tc>
                  <a:txBody>
                    <a:bodyPr/>
                    <a:lstStyle/>
                    <a:p>
                      <a:pPr>
                        <a:spcAft>
                          <a:spcPts val="0"/>
                        </a:spcAft>
                      </a:pPr>
                      <a:r>
                        <a:rPr lang="es-CO" sz="900">
                          <a:effectLst/>
                          <a:latin typeface="Arial Narrow" panose="020B0606020202030204" pitchFamily="34" charset="0"/>
                          <a:ea typeface="Times New Roman" panose="02020603050405020304" pitchFamily="18" charset="0"/>
                          <a:cs typeface="Calibri" panose="020F0502020204030204" pitchFamily="34" charset="0"/>
                        </a:rPr>
                        <a:t>Consolidación de la investigación institucional con impacto en la sociedad y reconocimiento nacional e internacional a través de la generación de conocimiento y la creación artística</a:t>
                      </a:r>
                      <a:endParaRPr lang="es-CO" sz="1000">
                        <a:effectLst/>
                        <a:latin typeface="Times New Roman" panose="02020603050405020304" pitchFamily="18" charset="0"/>
                        <a:ea typeface="SimSun" panose="02010600030101010101" pitchFamily="2" charset="-122"/>
                      </a:endParaRPr>
                    </a:p>
                  </a:txBody>
                  <a:tcPr marL="29142" marR="291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37009351"/>
                  </a:ext>
                </a:extLst>
              </a:tr>
              <a:tr h="230569">
                <a:tc vMerge="1">
                  <a:txBody>
                    <a:bodyPr/>
                    <a:lstStyle/>
                    <a:p>
                      <a:endParaRPr lang="es-CO"/>
                    </a:p>
                  </a:txBody>
                  <a:tcPr/>
                </a:tc>
                <a:tc>
                  <a:txBody>
                    <a:bodyPr/>
                    <a:lstStyle/>
                    <a:p>
                      <a:pPr>
                        <a:spcAft>
                          <a:spcPts val="0"/>
                        </a:spcAft>
                      </a:pPr>
                      <a:r>
                        <a:rPr lang="es-CO" sz="900">
                          <a:effectLst/>
                          <a:latin typeface="Arial Narrow" panose="020B0606020202030204" pitchFamily="34" charset="0"/>
                          <a:ea typeface="Times New Roman" panose="02020603050405020304" pitchFamily="18" charset="0"/>
                          <a:cs typeface="Calibri" panose="020F0502020204030204" pitchFamily="34" charset="0"/>
                        </a:rPr>
                        <a:t>Consolidación de la Extensión institucional con impacto en la sociedad y reconocimiento nacional e internacional</a:t>
                      </a:r>
                      <a:endParaRPr lang="es-CO" sz="1000">
                        <a:effectLst/>
                        <a:latin typeface="Times New Roman" panose="02020603050405020304" pitchFamily="18" charset="0"/>
                        <a:ea typeface="SimSun" panose="02010600030101010101" pitchFamily="2" charset="-122"/>
                      </a:endParaRPr>
                    </a:p>
                  </a:txBody>
                  <a:tcPr marL="29142" marR="291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07795248"/>
                  </a:ext>
                </a:extLst>
              </a:tr>
              <a:tr h="123089">
                <a:tc vMerge="1">
                  <a:txBody>
                    <a:bodyPr/>
                    <a:lstStyle/>
                    <a:p>
                      <a:endParaRPr lang="es-CO"/>
                    </a:p>
                  </a:txBody>
                  <a:tcPr/>
                </a:tc>
                <a:tc>
                  <a:txBody>
                    <a:bodyPr/>
                    <a:lstStyle/>
                    <a:p>
                      <a:pPr>
                        <a:spcAft>
                          <a:spcPts val="0"/>
                        </a:spcAft>
                      </a:pPr>
                      <a:r>
                        <a:rPr lang="es-CO" sz="900">
                          <a:effectLst/>
                          <a:latin typeface="Arial Narrow" panose="020B0606020202030204" pitchFamily="34" charset="0"/>
                          <a:ea typeface="Times New Roman" panose="02020603050405020304" pitchFamily="18" charset="0"/>
                          <a:cs typeface="Calibri" panose="020F0502020204030204" pitchFamily="34" charset="0"/>
                        </a:rPr>
                        <a:t>Internacionalización integral de la Universidad</a:t>
                      </a:r>
                      <a:endParaRPr lang="es-CO" sz="1000">
                        <a:effectLst/>
                        <a:latin typeface="Times New Roman" panose="02020603050405020304" pitchFamily="18" charset="0"/>
                        <a:ea typeface="SimSun" panose="02010600030101010101" pitchFamily="2" charset="-122"/>
                      </a:endParaRPr>
                    </a:p>
                  </a:txBody>
                  <a:tcPr marL="29142" marR="291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68575983"/>
                  </a:ext>
                </a:extLst>
              </a:tr>
              <a:tr h="123089">
                <a:tc vMerge="1">
                  <a:txBody>
                    <a:bodyPr/>
                    <a:lstStyle/>
                    <a:p>
                      <a:endParaRPr lang="es-CO"/>
                    </a:p>
                  </a:txBody>
                  <a:tcPr/>
                </a:tc>
                <a:tc>
                  <a:txBody>
                    <a:bodyPr/>
                    <a:lstStyle/>
                    <a:p>
                      <a:pPr>
                        <a:spcAft>
                          <a:spcPts val="0"/>
                        </a:spcAft>
                      </a:pPr>
                      <a:r>
                        <a:rPr lang="es-CO" sz="900">
                          <a:effectLst/>
                          <a:latin typeface="Arial Narrow" panose="020B0606020202030204" pitchFamily="34" charset="0"/>
                          <a:ea typeface="Times New Roman" panose="02020603050405020304" pitchFamily="18" charset="0"/>
                          <a:cs typeface="Calibri" panose="020F0502020204030204" pitchFamily="34" charset="0"/>
                        </a:rPr>
                        <a:t>Gestión de infraestructura tecnológica </a:t>
                      </a:r>
                      <a:endParaRPr lang="es-CO" sz="1000">
                        <a:effectLst/>
                        <a:latin typeface="Times New Roman" panose="02020603050405020304" pitchFamily="18" charset="0"/>
                        <a:ea typeface="SimSun" panose="02010600030101010101" pitchFamily="2" charset="-122"/>
                      </a:endParaRPr>
                    </a:p>
                  </a:txBody>
                  <a:tcPr marL="29142" marR="291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65699160"/>
                  </a:ext>
                </a:extLst>
              </a:tr>
              <a:tr h="230569">
                <a:tc vMerge="1">
                  <a:txBody>
                    <a:bodyPr/>
                    <a:lstStyle/>
                    <a:p>
                      <a:endParaRPr lang="es-CO"/>
                    </a:p>
                  </a:txBody>
                  <a:tcPr/>
                </a:tc>
                <a:tc>
                  <a:txBody>
                    <a:bodyPr/>
                    <a:lstStyle/>
                    <a:p>
                      <a:pPr>
                        <a:spcAft>
                          <a:spcPts val="0"/>
                        </a:spcAft>
                      </a:pPr>
                      <a:r>
                        <a:rPr lang="es-CO" sz="900">
                          <a:effectLst/>
                          <a:latin typeface="Arial Narrow" panose="020B0606020202030204" pitchFamily="34" charset="0"/>
                          <a:ea typeface="Times New Roman" panose="02020603050405020304" pitchFamily="18" charset="0"/>
                          <a:cs typeface="Calibri" panose="020F0502020204030204" pitchFamily="34" charset="0"/>
                        </a:rPr>
                        <a:t>Gestión Integral para un Campus Sostenible, inteligente e incluyente</a:t>
                      </a:r>
                      <a:endParaRPr lang="es-CO" sz="1000">
                        <a:effectLst/>
                        <a:latin typeface="Times New Roman" panose="02020603050405020304" pitchFamily="18" charset="0"/>
                        <a:ea typeface="SimSun" panose="02010600030101010101" pitchFamily="2" charset="-122"/>
                      </a:endParaRPr>
                    </a:p>
                  </a:txBody>
                  <a:tcPr marL="29142" marR="291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84556986"/>
                  </a:ext>
                </a:extLst>
              </a:tr>
              <a:tr h="123089">
                <a:tc vMerge="1">
                  <a:txBody>
                    <a:bodyPr/>
                    <a:lstStyle/>
                    <a:p>
                      <a:endParaRPr lang="es-CO"/>
                    </a:p>
                  </a:txBody>
                  <a:tcPr/>
                </a:tc>
                <a:tc>
                  <a:txBody>
                    <a:bodyPr/>
                    <a:lstStyle/>
                    <a:p>
                      <a:pPr>
                        <a:spcAft>
                          <a:spcPts val="0"/>
                        </a:spcAft>
                      </a:pPr>
                      <a:r>
                        <a:rPr lang="es-CO" sz="900">
                          <a:effectLst/>
                          <a:latin typeface="Arial Narrow" panose="020B0606020202030204" pitchFamily="34" charset="0"/>
                          <a:ea typeface="Times New Roman" panose="02020603050405020304" pitchFamily="18" charset="0"/>
                          <a:cs typeface="Calibri" panose="020F0502020204030204" pitchFamily="34" charset="0"/>
                        </a:rPr>
                        <a:t>Gestión del Desarrollo Humano y organizacional</a:t>
                      </a:r>
                      <a:endParaRPr lang="es-CO" sz="1000">
                        <a:effectLst/>
                        <a:latin typeface="Times New Roman" panose="02020603050405020304" pitchFamily="18" charset="0"/>
                        <a:ea typeface="SimSun" panose="02010600030101010101" pitchFamily="2" charset="-122"/>
                      </a:endParaRPr>
                    </a:p>
                  </a:txBody>
                  <a:tcPr marL="29142" marR="291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14258660"/>
                  </a:ext>
                </a:extLst>
              </a:tr>
              <a:tr h="230569">
                <a:tc vMerge="1">
                  <a:txBody>
                    <a:bodyPr/>
                    <a:lstStyle/>
                    <a:p>
                      <a:endParaRPr lang="es-CO"/>
                    </a:p>
                  </a:txBody>
                  <a:tcPr/>
                </a:tc>
                <a:tc>
                  <a:txBody>
                    <a:bodyPr/>
                    <a:lstStyle/>
                    <a:p>
                      <a:pPr>
                        <a:spcAft>
                          <a:spcPts val="0"/>
                        </a:spcAft>
                      </a:pPr>
                      <a:r>
                        <a:rPr lang="es-CO" sz="900">
                          <a:effectLst/>
                          <a:latin typeface="Arial Narrow" panose="020B0606020202030204" pitchFamily="34" charset="0"/>
                          <a:ea typeface="Times New Roman" panose="02020603050405020304" pitchFamily="18" charset="0"/>
                          <a:cs typeface="Calibri" panose="020F0502020204030204" pitchFamily="34" charset="0"/>
                        </a:rPr>
                        <a:t>Gestión e Implementación de la Política de Bienestar Institucional</a:t>
                      </a:r>
                      <a:endParaRPr lang="es-CO" sz="1000">
                        <a:effectLst/>
                        <a:latin typeface="Times New Roman" panose="02020603050405020304" pitchFamily="18" charset="0"/>
                        <a:ea typeface="SimSun" panose="02010600030101010101" pitchFamily="2" charset="-122"/>
                      </a:endParaRPr>
                    </a:p>
                  </a:txBody>
                  <a:tcPr marL="29142" marR="291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75477280"/>
                  </a:ext>
                </a:extLst>
              </a:tr>
              <a:tr h="123089">
                <a:tc vMerge="1">
                  <a:txBody>
                    <a:bodyPr/>
                    <a:lstStyle/>
                    <a:p>
                      <a:endParaRPr lang="es-CO"/>
                    </a:p>
                  </a:txBody>
                  <a:tcPr/>
                </a:tc>
                <a:tc>
                  <a:txBody>
                    <a:bodyPr/>
                    <a:lstStyle/>
                    <a:p>
                      <a:pPr>
                        <a:spcAft>
                          <a:spcPts val="0"/>
                        </a:spcAft>
                      </a:pPr>
                      <a:r>
                        <a:rPr lang="es-CO" sz="900">
                          <a:effectLst/>
                          <a:latin typeface="Arial Narrow" panose="020B0606020202030204" pitchFamily="34" charset="0"/>
                          <a:ea typeface="Times New Roman" panose="02020603050405020304" pitchFamily="18" charset="0"/>
                          <a:cs typeface="Calibri" panose="020F0502020204030204" pitchFamily="34" charset="0"/>
                        </a:rPr>
                        <a:t>Gestión Estratégica para el Bienestar</a:t>
                      </a:r>
                      <a:endParaRPr lang="es-CO" sz="1000">
                        <a:effectLst/>
                        <a:latin typeface="Times New Roman" panose="02020603050405020304" pitchFamily="18" charset="0"/>
                        <a:ea typeface="SimSun" panose="02010600030101010101" pitchFamily="2" charset="-122"/>
                      </a:endParaRPr>
                    </a:p>
                  </a:txBody>
                  <a:tcPr marL="29142" marR="291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48090017"/>
                  </a:ext>
                </a:extLst>
              </a:tr>
              <a:tr h="345853">
                <a:tc rowSpan="2">
                  <a:txBody>
                    <a:bodyPr/>
                    <a:lstStyle/>
                    <a:p>
                      <a:pPr>
                        <a:lnSpc>
                          <a:spcPct val="115000"/>
                        </a:lnSpc>
                        <a:spcAft>
                          <a:spcPts val="0"/>
                        </a:spcAft>
                      </a:pPr>
                      <a:r>
                        <a:rPr lang="es-CO" sz="9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Objetivos de Desarrollo Sostenible (ODS) a los cuales le aporta el proyecto</a:t>
                      </a:r>
                      <a:endParaRPr lang="es-CO" sz="1000">
                        <a:effectLst/>
                        <a:latin typeface="Times New Roman" panose="02020603050405020304" pitchFamily="18" charset="0"/>
                        <a:ea typeface="SimSun" panose="02010600030101010101" pitchFamily="2" charset="-122"/>
                      </a:endParaRPr>
                    </a:p>
                  </a:txBody>
                  <a:tcPr marL="29142" marR="291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tc>
                  <a:txBody>
                    <a:bodyPr/>
                    <a:lstStyle/>
                    <a:p>
                      <a:pPr>
                        <a:spcAft>
                          <a:spcPts val="0"/>
                        </a:spcAft>
                      </a:pPr>
                      <a:r>
                        <a:rPr lang="es-CO" sz="900">
                          <a:effectLst/>
                          <a:latin typeface="Arial Narrow" panose="020B0606020202030204" pitchFamily="34" charset="0"/>
                          <a:ea typeface="Times New Roman" panose="02020603050405020304" pitchFamily="18" charset="0"/>
                          <a:cs typeface="Calibri" panose="020F0502020204030204" pitchFamily="34" charset="0"/>
                        </a:rPr>
                        <a:t>4. Garantizar una educación inclusiva, equitativa y de calidad y promover oportunidades de aprendizaje durante toda la vida para todos</a:t>
                      </a:r>
                      <a:endParaRPr lang="es-CO" sz="1000">
                        <a:effectLst/>
                        <a:latin typeface="Times New Roman" panose="02020603050405020304" pitchFamily="18" charset="0"/>
                        <a:ea typeface="SimSun" panose="02010600030101010101" pitchFamily="2" charset="-122"/>
                      </a:endParaRPr>
                    </a:p>
                  </a:txBody>
                  <a:tcPr marL="29142" marR="291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30247310"/>
                  </a:ext>
                </a:extLst>
              </a:tr>
              <a:tr h="397730">
                <a:tc vMerge="1">
                  <a:txBody>
                    <a:bodyPr/>
                    <a:lstStyle/>
                    <a:p>
                      <a:endParaRPr lang="es-CO"/>
                    </a:p>
                  </a:txBody>
                  <a:tcPr/>
                </a:tc>
                <a:tc>
                  <a:txBody>
                    <a:bodyPr/>
                    <a:lstStyle/>
                    <a:p>
                      <a:pPr>
                        <a:lnSpc>
                          <a:spcPct val="115000"/>
                        </a:lnSpc>
                        <a:spcAft>
                          <a:spcPts val="0"/>
                        </a:spcAft>
                      </a:pPr>
                      <a:r>
                        <a:rPr lang="es-CO" sz="900" dirty="0">
                          <a:effectLst/>
                          <a:latin typeface="Arial Narrow" panose="020B0606020202030204" pitchFamily="34" charset="0"/>
                          <a:ea typeface="Times New Roman" panose="02020603050405020304" pitchFamily="18" charset="0"/>
                          <a:cs typeface="Calibri" panose="020F0502020204030204" pitchFamily="34" charset="0"/>
                        </a:rPr>
                        <a:t>8. Promover el crecimiento económico sostenido, inclusivo y sostenible, el empleo pleno y productivo y el trabajo decente para todos</a:t>
                      </a:r>
                      <a:endParaRPr lang="es-CO" sz="1000" dirty="0">
                        <a:effectLst/>
                        <a:latin typeface="Times New Roman" panose="02020603050405020304" pitchFamily="18" charset="0"/>
                        <a:ea typeface="SimSun" panose="02010600030101010101" pitchFamily="2" charset="-122"/>
                      </a:endParaRPr>
                    </a:p>
                  </a:txBody>
                  <a:tcPr marL="29142" marR="291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04559340"/>
                  </a:ext>
                </a:extLst>
              </a:tr>
            </a:tbl>
          </a:graphicData>
        </a:graphic>
      </p:graphicFrame>
    </p:spTree>
    <p:extLst>
      <p:ext uri="{BB962C8B-B14F-4D97-AF65-F5344CB8AC3E}">
        <p14:creationId xmlns:p14="http://schemas.microsoft.com/office/powerpoint/2010/main" val="36659132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1">
            <a:extLst>
              <a:ext uri="{FF2B5EF4-FFF2-40B4-BE49-F238E27FC236}">
                <a16:creationId xmlns:a16="http://schemas.microsoft.com/office/drawing/2014/main" id="{6E8F9C17-DF16-4503-A23D-C04985936785}"/>
              </a:ext>
            </a:extLst>
          </p:cNvPr>
          <p:cNvSpPr txBox="1">
            <a:spLocks/>
          </p:cNvSpPr>
          <p:nvPr/>
        </p:nvSpPr>
        <p:spPr>
          <a:xfrm>
            <a:off x="2017058" y="171960"/>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rgbClr val="576A1C"/>
                </a:solidFill>
                <a:effectLst>
                  <a:outerShdw blurRad="38100" dist="38100" dir="2700000" algn="tl">
                    <a:srgbClr val="000000">
                      <a:alpha val="43137"/>
                    </a:srgbClr>
                  </a:outerShdw>
                </a:effectLst>
              </a:rPr>
              <a:t>Identificación del problema, necesidad u oportunidad </a:t>
            </a:r>
          </a:p>
        </p:txBody>
      </p:sp>
      <p:pic>
        <p:nvPicPr>
          <p:cNvPr id="4" name="Imagen 3"/>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2" name="Rectángulo 1"/>
          <p:cNvSpPr/>
          <p:nvPr/>
        </p:nvSpPr>
        <p:spPr>
          <a:xfrm>
            <a:off x="631998" y="1135091"/>
            <a:ext cx="10869720" cy="738664"/>
          </a:xfrm>
          <a:prstGeom prst="rect">
            <a:avLst/>
          </a:prstGeom>
        </p:spPr>
        <p:txBody>
          <a:bodyPr wrap="square">
            <a:spAutoFit/>
          </a:bodyPr>
          <a:lstStyle/>
          <a:p>
            <a:pPr algn="just"/>
            <a:r>
              <a:rPr lang="es-CO" sz="1400" dirty="0">
                <a:latin typeface="Arial Narrow" panose="020B0606020202030204" pitchFamily="34" charset="0"/>
              </a:rPr>
              <a:t>La transferencia actual de recursos por parte de la Nación (Aportes establecidos en el articulo 86 de la Ley 30 de 1992) no soporta el presupuesto de operación de la Universidad, teniendo en cuenta que los crecimientos de los gastos de funcionamiento están por encima del IPC, que las estrategias de eficiencia aplicadas son limitadas y que las fuentes de financiación alternas no pueden soportar gastos permanentes, porque tienen mayor riesgo y menor estabilidad.</a:t>
            </a:r>
          </a:p>
        </p:txBody>
      </p:sp>
      <p:sp>
        <p:nvSpPr>
          <p:cNvPr id="8" name="Rectángulo 7"/>
          <p:cNvSpPr/>
          <p:nvPr/>
        </p:nvSpPr>
        <p:spPr>
          <a:xfrm rot="16200000">
            <a:off x="-1049706" y="3566397"/>
            <a:ext cx="2614870" cy="21544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34. </a:t>
            </a:r>
            <a:r>
              <a:rPr lang="es-CO" sz="800" dirty="0">
                <a:solidFill>
                  <a:schemeClr val="bg1">
                    <a:lumMod val="50000"/>
                  </a:schemeClr>
                </a:solidFill>
                <a:latin typeface="Arial Rounded MT Bold" panose="020F0704030504030204" pitchFamily="34" charset="0"/>
              </a:rPr>
              <a:t>Gestión y sostenibilidad de recursos</a:t>
            </a:r>
          </a:p>
        </p:txBody>
      </p:sp>
      <p:graphicFrame>
        <p:nvGraphicFramePr>
          <p:cNvPr id="9" name="Tabla 8"/>
          <p:cNvGraphicFramePr>
            <a:graphicFrameLocks noGrp="1"/>
          </p:cNvGraphicFramePr>
          <p:nvPr>
            <p:extLst>
              <p:ext uri="{D42A27DB-BD31-4B8C-83A1-F6EECF244321}">
                <p14:modId xmlns:p14="http://schemas.microsoft.com/office/powerpoint/2010/main" val="34478416"/>
              </p:ext>
            </p:extLst>
          </p:nvPr>
        </p:nvGraphicFramePr>
        <p:xfrm>
          <a:off x="1371046" y="2026935"/>
          <a:ext cx="9252130" cy="4651063"/>
        </p:xfrm>
        <a:graphic>
          <a:graphicData uri="http://schemas.openxmlformats.org/drawingml/2006/table">
            <a:tbl>
              <a:tblPr firstRow="1" firstCol="1" bandRow="1"/>
              <a:tblGrid>
                <a:gridCol w="1748312">
                  <a:extLst>
                    <a:ext uri="{9D8B030D-6E8A-4147-A177-3AD203B41FA5}">
                      <a16:colId xmlns:a16="http://schemas.microsoft.com/office/drawing/2014/main" val="2528892412"/>
                    </a:ext>
                  </a:extLst>
                </a:gridCol>
                <a:gridCol w="2602590">
                  <a:extLst>
                    <a:ext uri="{9D8B030D-6E8A-4147-A177-3AD203B41FA5}">
                      <a16:colId xmlns:a16="http://schemas.microsoft.com/office/drawing/2014/main" val="1349669003"/>
                    </a:ext>
                  </a:extLst>
                </a:gridCol>
                <a:gridCol w="4901228">
                  <a:extLst>
                    <a:ext uri="{9D8B030D-6E8A-4147-A177-3AD203B41FA5}">
                      <a16:colId xmlns:a16="http://schemas.microsoft.com/office/drawing/2014/main" val="1022047851"/>
                    </a:ext>
                  </a:extLst>
                </a:gridCol>
              </a:tblGrid>
              <a:tr h="81127">
                <a:tc>
                  <a:txBody>
                    <a:bodyPr/>
                    <a:lstStyle/>
                    <a:p>
                      <a:pPr algn="ctr">
                        <a:lnSpc>
                          <a:spcPct val="115000"/>
                        </a:lnSpc>
                        <a:spcAft>
                          <a:spcPts val="0"/>
                        </a:spcAft>
                      </a:pPr>
                      <a:r>
                        <a:rPr lang="es-CO" sz="9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Problema Central</a:t>
                      </a:r>
                      <a:endParaRPr lang="es-CO" sz="1000">
                        <a:effectLst/>
                        <a:latin typeface="Times New Roman" panose="02020603050405020304" pitchFamily="18" charset="0"/>
                        <a:ea typeface="SimSun" panose="02010600030101010101" pitchFamily="2" charset="-122"/>
                      </a:endParaRPr>
                    </a:p>
                  </a:txBody>
                  <a:tcPr marL="17209" marR="172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tc>
                  <a:txBody>
                    <a:bodyPr/>
                    <a:lstStyle/>
                    <a:p>
                      <a:pPr algn="ctr">
                        <a:lnSpc>
                          <a:spcPct val="115000"/>
                        </a:lnSpc>
                        <a:spcAft>
                          <a:spcPts val="0"/>
                        </a:spcAft>
                      </a:pPr>
                      <a:r>
                        <a:rPr lang="es-CO" sz="9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Causas directas</a:t>
                      </a:r>
                      <a:endParaRPr lang="es-CO" sz="1000">
                        <a:effectLst/>
                        <a:latin typeface="Times New Roman" panose="02020603050405020304" pitchFamily="18" charset="0"/>
                        <a:ea typeface="SimSun" panose="02010600030101010101" pitchFamily="2" charset="-122"/>
                      </a:endParaRPr>
                    </a:p>
                  </a:txBody>
                  <a:tcPr marL="17209" marR="172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tc>
                  <a:txBody>
                    <a:bodyPr/>
                    <a:lstStyle/>
                    <a:p>
                      <a:pPr algn="ctr">
                        <a:lnSpc>
                          <a:spcPct val="115000"/>
                        </a:lnSpc>
                        <a:spcAft>
                          <a:spcPts val="0"/>
                        </a:spcAft>
                      </a:pPr>
                      <a:r>
                        <a:rPr lang="es-CO" sz="9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Causas Indirectas</a:t>
                      </a:r>
                      <a:endParaRPr lang="es-CO" sz="1000">
                        <a:effectLst/>
                        <a:latin typeface="Times New Roman" panose="02020603050405020304" pitchFamily="18" charset="0"/>
                        <a:ea typeface="SimSun" panose="02010600030101010101" pitchFamily="2" charset="-122"/>
                      </a:endParaRPr>
                    </a:p>
                  </a:txBody>
                  <a:tcPr marL="17209" marR="172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extLst>
                  <a:ext uri="{0D108BD9-81ED-4DB2-BD59-A6C34878D82A}">
                    <a16:rowId xmlns:a16="http://schemas.microsoft.com/office/drawing/2014/main" val="1985189315"/>
                  </a:ext>
                </a:extLst>
              </a:tr>
              <a:tr h="1947039">
                <a:tc rowSpan="6">
                  <a:txBody>
                    <a:bodyPr/>
                    <a:lstStyle/>
                    <a:p>
                      <a:pPr algn="ctr">
                        <a:lnSpc>
                          <a:spcPct val="115000"/>
                        </a:lnSpc>
                        <a:spcAft>
                          <a:spcPts val="0"/>
                        </a:spcAft>
                      </a:pPr>
                      <a:r>
                        <a:rPr lang="es-CO" sz="9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La transferencia actual de recursos por parte de la Nación (Aportes establecidos en el artículo 86 de la Ley 30 de 1992) no cubre el 100% del presupuesto de operación de la Universidad.</a:t>
                      </a:r>
                      <a:endParaRPr lang="es-CO" sz="1000">
                        <a:effectLst/>
                        <a:latin typeface="Times New Roman" panose="02020603050405020304" pitchFamily="18" charset="0"/>
                        <a:ea typeface="SimSun" panose="02010600030101010101" pitchFamily="2" charset="-122"/>
                      </a:endParaRPr>
                    </a:p>
                  </a:txBody>
                  <a:tcPr marL="17209" marR="172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9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 El aporte de la Transferencia de la Nación al presupuesto institucional no reconoce el crecimiento y desarrollo de la Universidad, al indexarse con el IPC.</a:t>
                      </a:r>
                      <a:endParaRPr lang="es-CO" sz="1000" dirty="0">
                        <a:effectLst/>
                        <a:latin typeface="Times New Roman" panose="02020603050405020304" pitchFamily="18" charset="0"/>
                        <a:ea typeface="SimSun" panose="02010600030101010101" pitchFamily="2" charset="-122"/>
                      </a:endParaRPr>
                    </a:p>
                  </a:txBody>
                  <a:tcPr marL="17209" marR="172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1.1. Crecimiento de la Institución en número de programas, estudiantes, docentes, administrativos, infraestructura física y tecnológica, y en la oferta de servicios prestados.</a:t>
                      </a:r>
                      <a:b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1.2. Aporte al cumplimiento de las metas y políticas del sector Educación</a:t>
                      </a:r>
                      <a:b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1.3. Crecimiento de la canasta de educación superior por encima del IPC</a:t>
                      </a:r>
                      <a:b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1.4. Mayor población estudiantil que incrementa la demanda de apoyos socioeconómicos, y programas de acompañamiento psicosocial, de inclusión y equidad.</a:t>
                      </a:r>
                      <a:b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1.5. Transformación de Universidad de docencia a una Universidad con investigación, innovación y transferencia de conocimiento</a:t>
                      </a:r>
                      <a:b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1.6 Universidad de carácter global (Internacionalización)</a:t>
                      </a:r>
                      <a:b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1.7 Expedición de normatividad por parte del Gobierno,  de obligatorio cumplimiento que impacta la financiación de la Universidad, sin el reconocimiento de recursos permanentes al presupuesto para atenderlas, tales como:  Negociaciones para la mejoras en los sistemas de vinculación del personal docente y administrativo; Atención de necesidades de la población a través de normas que generan disminución en los ingresos, Regulación de otros sectores cuya implementación requiere más recursos., entre otras</a:t>
                      </a:r>
                      <a:endParaRPr lang="es-CO" sz="1000">
                        <a:effectLst/>
                        <a:latin typeface="Times New Roman" panose="02020603050405020304" pitchFamily="18" charset="0"/>
                        <a:ea typeface="SimSun" panose="02010600030101010101" pitchFamily="2" charset="-122"/>
                      </a:endParaRPr>
                    </a:p>
                  </a:txBody>
                  <a:tcPr marL="17209" marR="172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59295057"/>
                  </a:ext>
                </a:extLst>
              </a:tr>
              <a:tr h="708014">
                <a:tc vMerge="1">
                  <a:txBody>
                    <a:bodyPr/>
                    <a:lstStyle/>
                    <a:p>
                      <a:endParaRPr lang="es-CO"/>
                    </a:p>
                  </a:txBody>
                  <a:tcPr/>
                </a:tc>
                <a:tc>
                  <a:txBody>
                    <a:bodyPr/>
                    <a:lstStyle/>
                    <a:p>
                      <a:pPr>
                        <a:spcAft>
                          <a:spcPts val="0"/>
                        </a:spcAft>
                      </a:pP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 El crecimiento y desarrollo de la Institución requiere cada vez de mayores recursos.</a:t>
                      </a:r>
                      <a:endParaRPr lang="es-CO" sz="1000">
                        <a:effectLst/>
                        <a:latin typeface="Times New Roman" panose="02020603050405020304" pitchFamily="18" charset="0"/>
                        <a:ea typeface="SimSun" panose="02010600030101010101" pitchFamily="2" charset="-122"/>
                      </a:endParaRPr>
                    </a:p>
                  </a:txBody>
                  <a:tcPr marL="17209" marR="172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2.1 Crecimiento de la Institución en número de programas, estudiantes, docentes, administrativos, infraestructura física y tecnológica, y en la oferta de servicios prestados.</a:t>
                      </a:r>
                      <a:b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2.2 Ampliación de alcance de las funciones de las instituciones en del sector educación superior (Exigencias del sector)</a:t>
                      </a:r>
                      <a:b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2.3 Sistemas de aseguramiento de la calidad, planes de internacionalización, en el marco de los procesos de globalización, entre otros.</a:t>
                      </a:r>
                      <a:endParaRPr lang="es-CO" sz="1000">
                        <a:effectLst/>
                        <a:latin typeface="Times New Roman" panose="02020603050405020304" pitchFamily="18" charset="0"/>
                        <a:ea typeface="SimSun" panose="02010600030101010101" pitchFamily="2" charset="-122"/>
                      </a:endParaRPr>
                    </a:p>
                  </a:txBody>
                  <a:tcPr marL="17209" marR="172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27099499"/>
                  </a:ext>
                </a:extLst>
              </a:tr>
              <a:tr h="81127">
                <a:tc vMerge="1">
                  <a:txBody>
                    <a:bodyPr/>
                    <a:lstStyle/>
                    <a:p>
                      <a:endParaRPr lang="es-CO"/>
                    </a:p>
                  </a:txBody>
                  <a:tcPr/>
                </a:tc>
                <a:tc>
                  <a:txBody>
                    <a:bodyPr/>
                    <a:lstStyle/>
                    <a:p>
                      <a:pPr algn="ctr">
                        <a:lnSpc>
                          <a:spcPct val="115000"/>
                        </a:lnSpc>
                        <a:spcAft>
                          <a:spcPts val="0"/>
                        </a:spcAft>
                      </a:pPr>
                      <a:r>
                        <a:rPr lang="es-CO" sz="9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Efectos directos</a:t>
                      </a:r>
                      <a:endParaRPr lang="es-CO" sz="1000">
                        <a:effectLst/>
                        <a:latin typeface="Times New Roman" panose="02020603050405020304" pitchFamily="18" charset="0"/>
                        <a:ea typeface="SimSun" panose="02010600030101010101" pitchFamily="2" charset="-122"/>
                      </a:endParaRPr>
                    </a:p>
                  </a:txBody>
                  <a:tcPr marL="17209" marR="172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tc>
                  <a:txBody>
                    <a:bodyPr/>
                    <a:lstStyle/>
                    <a:p>
                      <a:pPr algn="ctr">
                        <a:lnSpc>
                          <a:spcPct val="115000"/>
                        </a:lnSpc>
                        <a:spcAft>
                          <a:spcPts val="0"/>
                        </a:spcAft>
                      </a:pPr>
                      <a:r>
                        <a:rPr lang="es-CO" sz="9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Efectos indirectos</a:t>
                      </a:r>
                      <a:endParaRPr lang="es-CO" sz="1000">
                        <a:effectLst/>
                        <a:latin typeface="Times New Roman" panose="02020603050405020304" pitchFamily="18" charset="0"/>
                        <a:ea typeface="SimSun" panose="02010600030101010101" pitchFamily="2" charset="-122"/>
                      </a:endParaRPr>
                    </a:p>
                  </a:txBody>
                  <a:tcPr marL="17209" marR="172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E94"/>
                    </a:solidFill>
                  </a:tcPr>
                </a:tc>
                <a:extLst>
                  <a:ext uri="{0D108BD9-81ED-4DB2-BD59-A6C34878D82A}">
                    <a16:rowId xmlns:a16="http://schemas.microsoft.com/office/drawing/2014/main" val="2884756918"/>
                  </a:ext>
                </a:extLst>
              </a:tr>
              <a:tr h="590012">
                <a:tc vMerge="1">
                  <a:txBody>
                    <a:bodyPr/>
                    <a:lstStyle/>
                    <a:p>
                      <a:endParaRPr lang="es-CO"/>
                    </a:p>
                  </a:txBody>
                  <a:tcPr/>
                </a:tc>
                <a:tc>
                  <a:txBody>
                    <a:bodyPr/>
                    <a:lstStyle/>
                    <a:p>
                      <a:pPr>
                        <a:spcAft>
                          <a:spcPts val="0"/>
                        </a:spcAft>
                      </a:pP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 Continua disminución de la participación de las transferencias de la Nación en la composición del presupuesto total de la institución.</a:t>
                      </a:r>
                      <a:endParaRPr lang="es-CO" sz="1000">
                        <a:effectLst/>
                        <a:latin typeface="Times New Roman" panose="02020603050405020304" pitchFamily="18" charset="0"/>
                        <a:ea typeface="SimSun" panose="02010600030101010101" pitchFamily="2" charset="-122"/>
                      </a:endParaRPr>
                    </a:p>
                  </a:txBody>
                  <a:tcPr marL="17209" marR="172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1.1  Nueva priorización de los gastos, dejando rezagados algunos de ellos, especialmente temas de ampliación de capacidades, de laboratorios, tecnología, entre otras inversiones.</a:t>
                      </a:r>
                      <a:b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1.2 Incremento en las propuestas de generación de recursos propios.</a:t>
                      </a:r>
                      <a:b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1.3  Necesidad de implementación de estrategias de inversión financiera para la generación de recursos.</a:t>
                      </a:r>
                      <a:endParaRPr lang="es-CO" sz="1000">
                        <a:effectLst/>
                        <a:latin typeface="Times New Roman" panose="02020603050405020304" pitchFamily="18" charset="0"/>
                        <a:ea typeface="SimSun" panose="02010600030101010101" pitchFamily="2" charset="-122"/>
                      </a:endParaRPr>
                    </a:p>
                  </a:txBody>
                  <a:tcPr marL="17209" marR="172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11547579"/>
                  </a:ext>
                </a:extLst>
              </a:tr>
              <a:tr h="354007">
                <a:tc vMerge="1">
                  <a:txBody>
                    <a:bodyPr/>
                    <a:lstStyle/>
                    <a:p>
                      <a:endParaRPr lang="es-CO"/>
                    </a:p>
                  </a:txBody>
                  <a:tcPr/>
                </a:tc>
                <a:tc>
                  <a:txBody>
                    <a:bodyPr/>
                    <a:lstStyle/>
                    <a:p>
                      <a:pPr>
                        <a:spcAft>
                          <a:spcPts val="0"/>
                        </a:spcAft>
                      </a:pP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 Desplazamientos de recursos para atender los compromisos de las normas, desfinanciando gastos planeados y programados. </a:t>
                      </a:r>
                      <a:endParaRPr lang="es-CO" sz="1000">
                        <a:effectLst/>
                        <a:latin typeface="Times New Roman" panose="02020603050405020304" pitchFamily="18" charset="0"/>
                        <a:ea typeface="SimSun" panose="02010600030101010101" pitchFamily="2" charset="-122"/>
                      </a:endParaRPr>
                    </a:p>
                  </a:txBody>
                  <a:tcPr marL="17209" marR="172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2.1 Implementación de nuevos modelos de contratación que permita atender las necesidades a menor costo.</a:t>
                      </a:r>
                      <a:b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2.2 Congelamiento de los recursos que se destinan a temas que no se constituyan como urgentes.</a:t>
                      </a:r>
                      <a:endParaRPr lang="es-CO" sz="1000">
                        <a:effectLst/>
                        <a:latin typeface="Times New Roman" panose="02020603050405020304" pitchFamily="18" charset="0"/>
                        <a:ea typeface="SimSun" panose="02010600030101010101" pitchFamily="2" charset="-122"/>
                      </a:endParaRPr>
                    </a:p>
                  </a:txBody>
                  <a:tcPr marL="17209" marR="172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81640402"/>
                  </a:ext>
                </a:extLst>
              </a:tr>
              <a:tr h="590012">
                <a:tc vMerge="1">
                  <a:txBody>
                    <a:bodyPr/>
                    <a:lstStyle/>
                    <a:p>
                      <a:endParaRPr lang="es-CO"/>
                    </a:p>
                  </a:txBody>
                  <a:tcPr/>
                </a:tc>
                <a:tc>
                  <a:txBody>
                    <a:bodyPr/>
                    <a:lstStyle/>
                    <a:p>
                      <a:pPr>
                        <a:spcAft>
                          <a:spcPts val="0"/>
                        </a:spcAft>
                      </a:pP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 Requerimientos de recursos adicionales para ampliar la capacidad institucional y dar respuesta a los nuevos retos que no pueden ser atendidos</a:t>
                      </a:r>
                      <a:endParaRPr lang="es-CO" sz="1000">
                        <a:effectLst/>
                        <a:latin typeface="Times New Roman" panose="02020603050405020304" pitchFamily="18" charset="0"/>
                        <a:ea typeface="SimSun" panose="02010600030101010101" pitchFamily="2" charset="-122"/>
                      </a:endParaRPr>
                    </a:p>
                  </a:txBody>
                  <a:tcPr marL="17209" marR="172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9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3.1 Estructura de Personal docente y administrativo no acorde a los requerimientos de hoy</a:t>
                      </a:r>
                      <a:br>
                        <a:rPr lang="es-CO" sz="9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9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3.2 Obsolescencia de equipamiento para la docencia y la investigación.</a:t>
                      </a:r>
                      <a:br>
                        <a:rPr lang="es-CO" sz="9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9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3.3 Planes austeros para temas distintos a gastos de personal y relacionados con condiciones de calidad de la institución (internacionalización, renovación tecnológica, extensión, entre otros.)</a:t>
                      </a:r>
                      <a:endParaRPr lang="es-CO" sz="1000" dirty="0">
                        <a:effectLst/>
                        <a:latin typeface="Times New Roman" panose="02020603050405020304" pitchFamily="18" charset="0"/>
                        <a:ea typeface="SimSun" panose="02010600030101010101" pitchFamily="2" charset="-122"/>
                      </a:endParaRPr>
                    </a:p>
                  </a:txBody>
                  <a:tcPr marL="17209" marR="172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59824346"/>
                  </a:ext>
                </a:extLst>
              </a:tr>
            </a:tbl>
          </a:graphicData>
        </a:graphic>
      </p:graphicFrame>
    </p:spTree>
    <p:extLst>
      <p:ext uri="{BB962C8B-B14F-4D97-AF65-F5344CB8AC3E}">
        <p14:creationId xmlns:p14="http://schemas.microsoft.com/office/powerpoint/2010/main" val="436944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6" name="Conector recto 35"/>
          <p:cNvCxnSpPr/>
          <p:nvPr/>
        </p:nvCxnSpPr>
        <p:spPr>
          <a:xfrm>
            <a:off x="6821409" y="2854277"/>
            <a:ext cx="2538303" cy="0"/>
          </a:xfrm>
          <a:prstGeom prst="line">
            <a:avLst/>
          </a:prstGeom>
          <a:ln w="28575">
            <a:solidFill>
              <a:srgbClr val="576A1C"/>
            </a:solidFill>
          </a:ln>
        </p:spPr>
        <p:style>
          <a:lnRef idx="1">
            <a:schemeClr val="accent1"/>
          </a:lnRef>
          <a:fillRef idx="0">
            <a:schemeClr val="accent1"/>
          </a:fillRef>
          <a:effectRef idx="0">
            <a:schemeClr val="accent1"/>
          </a:effectRef>
          <a:fontRef idx="minor">
            <a:schemeClr val="tx1"/>
          </a:fontRef>
        </p:style>
      </p:cxnSp>
      <p:cxnSp>
        <p:nvCxnSpPr>
          <p:cNvPr id="23" name="Conector recto 22"/>
          <p:cNvCxnSpPr/>
          <p:nvPr/>
        </p:nvCxnSpPr>
        <p:spPr>
          <a:xfrm>
            <a:off x="6812444" y="3567625"/>
            <a:ext cx="2538303" cy="0"/>
          </a:xfrm>
          <a:prstGeom prst="line">
            <a:avLst/>
          </a:prstGeom>
          <a:ln w="28575">
            <a:solidFill>
              <a:srgbClr val="576A1C"/>
            </a:solidFill>
          </a:ln>
        </p:spPr>
        <p:style>
          <a:lnRef idx="1">
            <a:schemeClr val="accent1"/>
          </a:lnRef>
          <a:fillRef idx="0">
            <a:schemeClr val="accent1"/>
          </a:fillRef>
          <a:effectRef idx="0">
            <a:schemeClr val="accent1"/>
          </a:effectRef>
          <a:fontRef idx="minor">
            <a:schemeClr val="tx1"/>
          </a:fontRef>
        </p:style>
      </p:cxnSp>
      <p:sp>
        <p:nvSpPr>
          <p:cNvPr id="3" name="Título 1">
            <a:extLst>
              <a:ext uri="{FF2B5EF4-FFF2-40B4-BE49-F238E27FC236}">
                <a16:creationId xmlns:a16="http://schemas.microsoft.com/office/drawing/2014/main" id="{6E8F9C17-DF16-4503-A23D-C04985936785}"/>
              </a:ext>
            </a:extLst>
          </p:cNvPr>
          <p:cNvSpPr txBox="1">
            <a:spLocks/>
          </p:cNvSpPr>
          <p:nvPr/>
        </p:nvSpPr>
        <p:spPr>
          <a:xfrm>
            <a:off x="2050569" y="201323"/>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smtClean="0">
                <a:solidFill>
                  <a:srgbClr val="576A1C"/>
                </a:solidFill>
                <a:effectLst>
                  <a:outerShdw blurRad="38100" dist="38100" dir="2700000" algn="tl">
                    <a:srgbClr val="000000">
                      <a:alpha val="43137"/>
                    </a:srgbClr>
                  </a:outerShdw>
                </a:effectLst>
              </a:rPr>
              <a:t>Descripción del proyecto</a:t>
            </a:r>
            <a:endParaRPr lang="es-CO" sz="3600" dirty="0">
              <a:solidFill>
                <a:srgbClr val="576A1C"/>
              </a:solidFill>
              <a:effectLst>
                <a:outerShdw blurRad="38100" dist="38100" dir="2700000" algn="tl">
                  <a:srgbClr val="000000">
                    <a:alpha val="43137"/>
                  </a:srgbClr>
                </a:outerShdw>
              </a:effectLst>
            </a:endParaRPr>
          </a:p>
        </p:txBody>
      </p:sp>
      <p:pic>
        <p:nvPicPr>
          <p:cNvPr id="4" name="Imagen 3"/>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994089" y="4856425"/>
            <a:ext cx="1052554" cy="1022927"/>
          </a:xfrm>
          <a:prstGeom prst="rect">
            <a:avLst/>
          </a:prstGeom>
        </p:spPr>
      </p:pic>
      <p:cxnSp>
        <p:nvCxnSpPr>
          <p:cNvPr id="5" name="Conector recto 4"/>
          <p:cNvCxnSpPr/>
          <p:nvPr/>
        </p:nvCxnSpPr>
        <p:spPr>
          <a:xfrm>
            <a:off x="6821410" y="2089107"/>
            <a:ext cx="2538303" cy="0"/>
          </a:xfrm>
          <a:prstGeom prst="line">
            <a:avLst/>
          </a:prstGeom>
          <a:ln w="28575">
            <a:solidFill>
              <a:srgbClr val="576A1C"/>
            </a:solidFill>
          </a:ln>
        </p:spPr>
        <p:style>
          <a:lnRef idx="1">
            <a:schemeClr val="accent1"/>
          </a:lnRef>
          <a:fillRef idx="0">
            <a:schemeClr val="accent1"/>
          </a:fillRef>
          <a:effectRef idx="0">
            <a:schemeClr val="accent1"/>
          </a:effectRef>
          <a:fontRef idx="minor">
            <a:schemeClr val="tx1"/>
          </a:fontRef>
        </p:style>
      </p:cxnSp>
      <p:grpSp>
        <p:nvGrpSpPr>
          <p:cNvPr id="6" name="Grupo 5"/>
          <p:cNvGrpSpPr/>
          <p:nvPr/>
        </p:nvGrpSpPr>
        <p:grpSpPr>
          <a:xfrm>
            <a:off x="7064794" y="1753950"/>
            <a:ext cx="4356062" cy="570777"/>
            <a:chOff x="481236" y="1624130"/>
            <a:chExt cx="4001276" cy="666178"/>
          </a:xfrm>
        </p:grpSpPr>
        <p:sp>
          <p:nvSpPr>
            <p:cNvPr id="7" name="Rectángulo redondeado 6"/>
            <p:cNvSpPr/>
            <p:nvPr/>
          </p:nvSpPr>
          <p:spPr>
            <a:xfrm>
              <a:off x="481236" y="1624130"/>
              <a:ext cx="4001276" cy="666178"/>
            </a:xfrm>
            <a:prstGeom prst="roundRect">
              <a:avLst>
                <a:gd name="adj" fmla="val 10000"/>
              </a:avLst>
            </a:prstGeom>
            <a:ln>
              <a:solidFill>
                <a:srgbClr val="576A1C"/>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8" name="CuadroTexto 7"/>
            <p:cNvSpPr txBox="1"/>
            <p:nvPr/>
          </p:nvSpPr>
          <p:spPr>
            <a:xfrm>
              <a:off x="500748" y="1643642"/>
              <a:ext cx="3962252" cy="627154"/>
            </a:xfrm>
            <a:prstGeom prst="rect">
              <a:avLst/>
            </a:prstGeom>
            <a:solidFill>
              <a:schemeClr val="bg1"/>
            </a:solidFill>
            <a:ln>
              <a:solidFill>
                <a:srgbClr val="576A1C"/>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pPr>
                <a:spcAft>
                  <a:spcPts val="0"/>
                </a:spcAft>
              </a:pPr>
              <a:r>
                <a:rPr lang="es-CO" sz="1100" b="1" u="none" kern="1200" dirty="0" smtClean="0">
                  <a:solidFill>
                    <a:schemeClr val="tx2">
                      <a:lumMod val="50000"/>
                    </a:schemeClr>
                  </a:solidFill>
                  <a:latin typeface="Arial Narrow" panose="020B0606020202030204" pitchFamily="34" charset="0"/>
                  <a:cs typeface="Khmer UI" panose="020B0502040204020203" pitchFamily="34" charset="0"/>
                </a:rPr>
                <a:t>Unidades organizacionales: </a:t>
              </a:r>
              <a:r>
                <a:rPr lang="es-CO" sz="1100" dirty="0">
                  <a:latin typeface="Arial Narrow" panose="020B0606020202030204" pitchFamily="34" charset="0"/>
                  <a:ea typeface="Times New Roman" panose="02020603050405020304" pitchFamily="18" charset="0"/>
                  <a:cs typeface="Calibri" panose="020F0502020204030204" pitchFamily="34" charset="0"/>
                </a:rPr>
                <a:t>Gestión Financiera</a:t>
              </a:r>
              <a:endParaRPr lang="es-CO" sz="1200" dirty="0">
                <a:latin typeface="Times New Roman" panose="02020603050405020304" pitchFamily="18" charset="0"/>
                <a:ea typeface="SimSun" panose="02010600030101010101" pitchFamily="2" charset="-122"/>
              </a:endParaRPr>
            </a:p>
          </p:txBody>
        </p:sp>
      </p:grpSp>
      <p:grpSp>
        <p:nvGrpSpPr>
          <p:cNvPr id="9" name="Grupo 8"/>
          <p:cNvGrpSpPr/>
          <p:nvPr/>
        </p:nvGrpSpPr>
        <p:grpSpPr>
          <a:xfrm>
            <a:off x="7086036" y="2462311"/>
            <a:ext cx="4334820" cy="694739"/>
            <a:chOff x="472275" y="2459414"/>
            <a:chExt cx="4022445" cy="516696"/>
          </a:xfrm>
        </p:grpSpPr>
        <p:sp>
          <p:nvSpPr>
            <p:cNvPr id="10" name="Rectángulo redondeado 9"/>
            <p:cNvSpPr/>
            <p:nvPr/>
          </p:nvSpPr>
          <p:spPr>
            <a:xfrm>
              <a:off x="472275" y="2459414"/>
              <a:ext cx="4022445" cy="516696"/>
            </a:xfrm>
            <a:prstGeom prst="roundRect">
              <a:avLst>
                <a:gd name="adj" fmla="val 10000"/>
              </a:avLst>
            </a:prstGeom>
            <a:ln>
              <a:solidFill>
                <a:srgbClr val="576A1C"/>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1" name="CuadroTexto 10"/>
            <p:cNvSpPr txBox="1"/>
            <p:nvPr/>
          </p:nvSpPr>
          <p:spPr>
            <a:xfrm>
              <a:off x="487409" y="2474548"/>
              <a:ext cx="3992177" cy="486428"/>
            </a:xfrm>
            <a:prstGeom prst="rect">
              <a:avLst/>
            </a:prstGeom>
            <a:ln>
              <a:solidFill>
                <a:srgbClr val="576A1C"/>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r>
                <a:rPr lang="es-CO" sz="1100" b="1" kern="1200" dirty="0" smtClean="0">
                  <a:solidFill>
                    <a:schemeClr val="tx2">
                      <a:lumMod val="50000"/>
                    </a:schemeClr>
                  </a:solidFill>
                  <a:latin typeface="Arial Narrow" panose="020B0606020202030204" pitchFamily="34" charset="0"/>
                  <a:cs typeface="Khmer UI" panose="020B0502040204020203" pitchFamily="34" charset="0"/>
                </a:rPr>
                <a:t>Entidades externas a la UTP: </a:t>
              </a:r>
              <a:r>
                <a:rPr lang="es-ES" sz="1100" b="1" kern="1200" dirty="0" smtClean="0">
                  <a:solidFill>
                    <a:schemeClr val="tx2">
                      <a:lumMod val="50000"/>
                    </a:schemeClr>
                  </a:solidFill>
                  <a:latin typeface="Arial Narrow" panose="020B0606020202030204" pitchFamily="34" charset="0"/>
                  <a:cs typeface="Khmer UI" panose="020B0502040204020203" pitchFamily="34" charset="0"/>
                </a:rPr>
                <a:t> </a:t>
              </a:r>
              <a:r>
                <a:rPr lang="es-CO" sz="1100" dirty="0">
                  <a:latin typeface="Arial Narrow" panose="020B0606020202030204" pitchFamily="34" charset="0"/>
                  <a:ea typeface="Times New Roman" panose="02020603050405020304" pitchFamily="18" charset="0"/>
                  <a:cs typeface="Calibri" panose="020F0502020204030204" pitchFamily="34" charset="0"/>
                </a:rPr>
                <a:t>Comisión Técnica de Vicerrectores Administrativos y Financieros </a:t>
              </a:r>
              <a:r>
                <a:rPr lang="es-CO" sz="1100" dirty="0" smtClean="0">
                  <a:latin typeface="Arial Narrow" panose="020B0606020202030204" pitchFamily="34" charset="0"/>
                  <a:ea typeface="Times New Roman" panose="02020603050405020304" pitchFamily="18" charset="0"/>
                  <a:cs typeface="Calibri" panose="020F0502020204030204" pitchFamily="34" charset="0"/>
                </a:rPr>
                <a:t>– SUE. Sistema </a:t>
              </a:r>
              <a:r>
                <a:rPr lang="es-CO" sz="1100" dirty="0">
                  <a:latin typeface="Arial Narrow" panose="020B0606020202030204" pitchFamily="34" charset="0"/>
                  <a:ea typeface="Times New Roman" panose="02020603050405020304" pitchFamily="18" charset="0"/>
                  <a:cs typeface="Calibri" panose="020F0502020204030204" pitchFamily="34" charset="0"/>
                </a:rPr>
                <a:t>Universitario Estatal (</a:t>
              </a:r>
              <a:r>
                <a:rPr lang="es-CO" sz="1100" dirty="0" smtClean="0">
                  <a:latin typeface="Arial Narrow" panose="020B0606020202030204" pitchFamily="34" charset="0"/>
                  <a:ea typeface="Times New Roman" panose="02020603050405020304" pitchFamily="18" charset="0"/>
                  <a:cs typeface="Calibri" panose="020F0502020204030204" pitchFamily="34" charset="0"/>
                </a:rPr>
                <a:t>SUE). Congreso </a:t>
              </a:r>
              <a:r>
                <a:rPr lang="es-CO" sz="1100" dirty="0">
                  <a:latin typeface="Arial Narrow" panose="020B0606020202030204" pitchFamily="34" charset="0"/>
                  <a:ea typeface="Times New Roman" panose="02020603050405020304" pitchFamily="18" charset="0"/>
                  <a:cs typeface="Calibri" panose="020F0502020204030204" pitchFamily="34" charset="0"/>
                </a:rPr>
                <a:t>de la </a:t>
              </a:r>
              <a:r>
                <a:rPr lang="es-CO" sz="1100" dirty="0" smtClean="0">
                  <a:latin typeface="Arial Narrow" panose="020B0606020202030204" pitchFamily="34" charset="0"/>
                  <a:ea typeface="Times New Roman" panose="02020603050405020304" pitchFamily="18" charset="0"/>
                  <a:cs typeface="Calibri" panose="020F0502020204030204" pitchFamily="34" charset="0"/>
                </a:rPr>
                <a:t>República. MEN</a:t>
              </a:r>
              <a:r>
                <a:rPr lang="es-CO" sz="1100" dirty="0">
                  <a:latin typeface="Arial Narrow" panose="020B0606020202030204" pitchFamily="34" charset="0"/>
                  <a:ea typeface="Times New Roman" panose="02020603050405020304" pitchFamily="18" charset="0"/>
                  <a:cs typeface="Calibri" panose="020F0502020204030204" pitchFamily="34" charset="0"/>
                </a:rPr>
                <a:t>, MINHCP, DNP, ASCUN, entre otros</a:t>
              </a:r>
              <a:r>
                <a:rPr lang="es-CO" sz="1100" dirty="0" smtClean="0">
                  <a:latin typeface="Arial Narrow" panose="020B0606020202030204" pitchFamily="34" charset="0"/>
                  <a:ea typeface="Times New Roman" panose="02020603050405020304" pitchFamily="18" charset="0"/>
                  <a:cs typeface="Calibri" panose="020F0502020204030204" pitchFamily="34" charset="0"/>
                </a:rPr>
                <a:t>.</a:t>
              </a:r>
              <a:endParaRPr lang="es-CO" sz="1100" dirty="0">
                <a:latin typeface="Times New Roman" panose="02020603050405020304" pitchFamily="18" charset="0"/>
                <a:ea typeface="SimSun" panose="02010600030101010101" pitchFamily="2" charset="-122"/>
              </a:endParaRPr>
            </a:p>
            <a:p>
              <a:pPr lvl="0" algn="just" defTabSz="533400">
                <a:lnSpc>
                  <a:spcPct val="90000"/>
                </a:lnSpc>
                <a:spcBef>
                  <a:spcPct val="0"/>
                </a:spcBef>
                <a:spcAft>
                  <a:spcPct val="35000"/>
                </a:spcAft>
              </a:pPr>
              <a:endParaRPr lang="es-ES" sz="100" b="0" kern="1200" dirty="0">
                <a:solidFill>
                  <a:schemeClr val="tx2">
                    <a:lumMod val="50000"/>
                  </a:schemeClr>
                </a:solidFill>
                <a:latin typeface="+mn-lt"/>
                <a:cs typeface="Khmer UI" panose="020B0502040204020203" pitchFamily="34" charset="0"/>
              </a:endParaRPr>
            </a:p>
          </p:txBody>
        </p:sp>
      </p:grpSp>
      <p:grpSp>
        <p:nvGrpSpPr>
          <p:cNvPr id="13" name="Grupo 12"/>
          <p:cNvGrpSpPr/>
          <p:nvPr/>
        </p:nvGrpSpPr>
        <p:grpSpPr>
          <a:xfrm>
            <a:off x="7086036" y="3272720"/>
            <a:ext cx="4363942" cy="511894"/>
            <a:chOff x="472275" y="3145215"/>
            <a:chExt cx="4036699" cy="626053"/>
          </a:xfrm>
        </p:grpSpPr>
        <p:sp>
          <p:nvSpPr>
            <p:cNvPr id="14" name="Rectángulo redondeado 13"/>
            <p:cNvSpPr/>
            <p:nvPr/>
          </p:nvSpPr>
          <p:spPr>
            <a:xfrm>
              <a:off x="472275" y="3145215"/>
              <a:ext cx="4036699" cy="626053"/>
            </a:xfrm>
            <a:prstGeom prst="roundRect">
              <a:avLst>
                <a:gd name="adj" fmla="val 10000"/>
              </a:avLst>
            </a:prstGeom>
            <a:ln>
              <a:solidFill>
                <a:srgbClr val="576A1C"/>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5" name="CuadroTexto 14"/>
            <p:cNvSpPr txBox="1"/>
            <p:nvPr/>
          </p:nvSpPr>
          <p:spPr>
            <a:xfrm>
              <a:off x="490611" y="3163551"/>
              <a:ext cx="4000027" cy="589381"/>
            </a:xfrm>
            <a:prstGeom prst="rect">
              <a:avLst/>
            </a:prstGeom>
            <a:solidFill>
              <a:schemeClr val="bg1"/>
            </a:solidFill>
            <a:ln>
              <a:solidFill>
                <a:srgbClr val="576A1C"/>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pPr lvl="0"/>
              <a:r>
                <a:rPr lang="es-CO" sz="1100" b="1" u="none" kern="1200" dirty="0" smtClean="0">
                  <a:solidFill>
                    <a:schemeClr val="tx2">
                      <a:lumMod val="50000"/>
                    </a:schemeClr>
                  </a:solidFill>
                  <a:latin typeface="Arial Narrow" panose="020B0606020202030204" pitchFamily="34" charset="0"/>
                  <a:cs typeface="Arial" panose="020B0604020202020204" pitchFamily="34" charset="0"/>
                </a:rPr>
                <a:t>Beneficiarios:</a:t>
              </a:r>
              <a:r>
                <a:rPr lang="es-CO" sz="1000" b="1" u="none" kern="1200" dirty="0" smtClean="0">
                  <a:solidFill>
                    <a:schemeClr val="tx2">
                      <a:lumMod val="50000"/>
                    </a:schemeClr>
                  </a:solidFill>
                  <a:latin typeface="Arial Narrow" panose="020B0606020202030204" pitchFamily="34" charset="0"/>
                  <a:cs typeface="Arial" panose="020B0604020202020204" pitchFamily="34" charset="0"/>
                </a:rPr>
                <a:t> </a:t>
              </a:r>
              <a:r>
                <a:rPr lang="es-CO" sz="1100" dirty="0">
                  <a:latin typeface="Arial Narrow" panose="020B0606020202030204" pitchFamily="34" charset="0"/>
                </a:rPr>
                <a:t>Universidad Tecnológica de </a:t>
              </a:r>
              <a:r>
                <a:rPr lang="es-CO" sz="1100" dirty="0" smtClean="0">
                  <a:latin typeface="Arial Narrow" panose="020B0606020202030204" pitchFamily="34" charset="0"/>
                </a:rPr>
                <a:t>Pereira. Comunidad </a:t>
              </a:r>
              <a:r>
                <a:rPr lang="es-CO" sz="1100" dirty="0">
                  <a:latin typeface="Arial Narrow" panose="020B0606020202030204" pitchFamily="34" charset="0"/>
                </a:rPr>
                <a:t>Universitaria (Estudiantes, docentes, </a:t>
              </a:r>
              <a:r>
                <a:rPr lang="es-CO" sz="1100" dirty="0" smtClean="0">
                  <a:latin typeface="Arial Narrow" panose="020B0606020202030204" pitchFamily="34" charset="0"/>
                </a:rPr>
                <a:t>administrativos). Sistema </a:t>
              </a:r>
              <a:r>
                <a:rPr lang="es-CO" sz="1100" dirty="0">
                  <a:latin typeface="Arial Narrow" panose="020B0606020202030204" pitchFamily="34" charset="0"/>
                </a:rPr>
                <a:t>Universitario Estatal - </a:t>
              </a:r>
              <a:r>
                <a:rPr lang="es-CO" sz="1100" dirty="0" smtClean="0">
                  <a:latin typeface="Arial Narrow" panose="020B0606020202030204" pitchFamily="34" charset="0"/>
                </a:rPr>
                <a:t>SUE</a:t>
              </a:r>
              <a:endParaRPr lang="es-CO" sz="1100" dirty="0">
                <a:latin typeface="Arial Narrow" panose="020B0606020202030204" pitchFamily="34" charset="0"/>
              </a:endParaRPr>
            </a:p>
          </p:txBody>
        </p:sp>
      </p:grpSp>
      <p:sp>
        <p:nvSpPr>
          <p:cNvPr id="16" name="Marco 15"/>
          <p:cNvSpPr/>
          <p:nvPr/>
        </p:nvSpPr>
        <p:spPr>
          <a:xfrm>
            <a:off x="6623627" y="1011384"/>
            <a:ext cx="2189240" cy="612273"/>
          </a:xfrm>
          <a:prstGeom prst="frame">
            <a:avLst/>
          </a:prstGeom>
          <a:solidFill>
            <a:srgbClr val="576A1C"/>
          </a:solidFill>
          <a:ln>
            <a:solidFill>
              <a:srgbClr val="00421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pic>
        <p:nvPicPr>
          <p:cNvPr id="18" name="Imagen 17"/>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6297104" y="7805253"/>
            <a:ext cx="987502" cy="148126"/>
          </a:xfrm>
          <a:prstGeom prst="rect">
            <a:avLst/>
          </a:prstGeom>
        </p:spPr>
      </p:pic>
      <p:sp>
        <p:nvSpPr>
          <p:cNvPr id="20" name="Rectángulo 19"/>
          <p:cNvSpPr/>
          <p:nvPr/>
        </p:nvSpPr>
        <p:spPr>
          <a:xfrm>
            <a:off x="985628" y="1288850"/>
            <a:ext cx="4787867" cy="4801314"/>
          </a:xfrm>
          <a:prstGeom prst="rect">
            <a:avLst/>
          </a:prstGeom>
        </p:spPr>
        <p:txBody>
          <a:bodyPr wrap="square">
            <a:spAutoFit/>
          </a:bodyPr>
          <a:lstStyle/>
          <a:p>
            <a:pPr algn="just"/>
            <a:r>
              <a:rPr lang="es-CO" sz="1700" dirty="0">
                <a:latin typeface="Arial Narrow" panose="020B0606020202030204" pitchFamily="34" charset="0"/>
              </a:rPr>
              <a:t>La transferencia de la Nación financia una universidad de 1993, por lo que no soporta el crecimiento y evolución de la misma, generando necesidades que no pueden ser atendidas con el incremento en los aportes del presupuesto general de la Nación que sólo reconocen el valor del dinero en el tiempo. Por esta razón, se hace necesaria la gestión ante el Gobierno Central y otros entes gubernamentales de mayores recursos para la Universidad, y de manera paralela la búsqueda de nuevas fuentes de financiación que permitan atender el crecimiento de los gastos de la institución.</a:t>
            </a:r>
          </a:p>
          <a:p>
            <a:pPr algn="just"/>
            <a:r>
              <a:rPr lang="es-CO" sz="1700" dirty="0">
                <a:latin typeface="Arial Narrow" panose="020B0606020202030204" pitchFamily="34" charset="0"/>
              </a:rPr>
              <a:t> </a:t>
            </a:r>
          </a:p>
          <a:p>
            <a:pPr algn="just"/>
            <a:r>
              <a:rPr lang="es-CO" sz="1700" dirty="0">
                <a:latin typeface="Arial Narrow" panose="020B0606020202030204" pitchFamily="34" charset="0"/>
              </a:rPr>
              <a:t>Este proyecto busca direccionar esfuerzos para la gestión de recursos ante el Gobierno Central y otras entidades gubernamentales, la búsqueda de fuentes de financiación alternas y el seguimiento a normas que impacten la financiación a fin de garantizar la sostenibilidad institucional y apalancar su desarrollo.</a:t>
            </a:r>
          </a:p>
        </p:txBody>
      </p:sp>
      <p:sp>
        <p:nvSpPr>
          <p:cNvPr id="19" name="CuadroTexto 18"/>
          <p:cNvSpPr txBox="1"/>
          <p:nvPr/>
        </p:nvSpPr>
        <p:spPr>
          <a:xfrm>
            <a:off x="6742354" y="1164045"/>
            <a:ext cx="1880356" cy="319786"/>
          </a:xfrm>
          <a:prstGeom prst="rect">
            <a:avLst/>
          </a:prstGeom>
          <a:solidFill>
            <a:schemeClr val="bg1"/>
          </a:solidFill>
        </p:spPr>
        <p:style>
          <a:lnRef idx="0">
            <a:scrgbClr r="0" g="0" b="0"/>
          </a:lnRef>
          <a:fillRef idx="0">
            <a:scrgbClr r="0" g="0" b="0"/>
          </a:fillRef>
          <a:effectRef idx="0">
            <a:scrgbClr r="0" g="0" b="0"/>
          </a:effectRef>
          <a:fontRef idx="minor">
            <a:schemeClr val="lt1"/>
          </a:fontRef>
        </p:style>
        <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s-CO" sz="2800" b="1" dirty="0">
                <a:solidFill>
                  <a:srgbClr val="576A1C"/>
                </a:solidFill>
                <a:effectLst>
                  <a:outerShdw blurRad="38100" dist="38100" dir="2700000" algn="tl">
                    <a:srgbClr val="000000">
                      <a:alpha val="43137"/>
                    </a:srgbClr>
                  </a:outerShdw>
                </a:effectLst>
                <a:latin typeface="+mj-lt"/>
                <a:ea typeface="+mj-ea"/>
                <a:cs typeface="+mj-cs"/>
              </a:rPr>
              <a:t>Involucrados</a:t>
            </a:r>
          </a:p>
        </p:txBody>
      </p:sp>
      <p:cxnSp>
        <p:nvCxnSpPr>
          <p:cNvPr id="21" name="Conector recto 20"/>
          <p:cNvCxnSpPr/>
          <p:nvPr/>
        </p:nvCxnSpPr>
        <p:spPr>
          <a:xfrm flipH="1">
            <a:off x="6821409" y="2241915"/>
            <a:ext cx="1" cy="1325710"/>
          </a:xfrm>
          <a:prstGeom prst="line">
            <a:avLst/>
          </a:prstGeom>
          <a:ln w="28575">
            <a:solidFill>
              <a:srgbClr val="576A1C"/>
            </a:solidFill>
          </a:ln>
        </p:spPr>
        <p:style>
          <a:lnRef idx="1">
            <a:schemeClr val="accent1"/>
          </a:lnRef>
          <a:fillRef idx="0">
            <a:schemeClr val="accent1"/>
          </a:fillRef>
          <a:effectRef idx="0">
            <a:schemeClr val="accent1"/>
          </a:effectRef>
          <a:fontRef idx="minor">
            <a:schemeClr val="tx1"/>
          </a:fontRef>
        </p:style>
      </p:cxnSp>
      <p:pic>
        <p:nvPicPr>
          <p:cNvPr id="26" name="Imagen 25"/>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6332118" y="4659911"/>
            <a:ext cx="1900617" cy="1900617"/>
          </a:xfrm>
          <a:prstGeom prst="rect">
            <a:avLst/>
          </a:prstGeom>
        </p:spPr>
      </p:pic>
      <p:pic>
        <p:nvPicPr>
          <p:cNvPr id="27" name="Imagen 26"/>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16426976" y="10881195"/>
            <a:ext cx="227332" cy="227332"/>
          </a:xfrm>
          <a:prstGeom prst="rect">
            <a:avLst/>
          </a:prstGeom>
        </p:spPr>
      </p:pic>
      <p:pic>
        <p:nvPicPr>
          <p:cNvPr id="33" name="Imagen 32"/>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6075608" y="3886747"/>
            <a:ext cx="4476486" cy="671473"/>
          </a:xfrm>
          <a:prstGeom prst="rect">
            <a:avLst/>
          </a:prstGeom>
        </p:spPr>
      </p:pic>
      <p:cxnSp>
        <p:nvCxnSpPr>
          <p:cNvPr id="34" name="Conector recto 33"/>
          <p:cNvCxnSpPr/>
          <p:nvPr/>
        </p:nvCxnSpPr>
        <p:spPr>
          <a:xfrm>
            <a:off x="6821409" y="1551316"/>
            <a:ext cx="0" cy="1475505"/>
          </a:xfrm>
          <a:prstGeom prst="line">
            <a:avLst/>
          </a:prstGeom>
          <a:ln w="28575">
            <a:solidFill>
              <a:srgbClr val="576A1C"/>
            </a:solidFill>
          </a:ln>
        </p:spPr>
        <p:style>
          <a:lnRef idx="1">
            <a:schemeClr val="accent1"/>
          </a:lnRef>
          <a:fillRef idx="0">
            <a:schemeClr val="accent1"/>
          </a:fillRef>
          <a:effectRef idx="0">
            <a:schemeClr val="accent1"/>
          </a:effectRef>
          <a:fontRef idx="minor">
            <a:schemeClr val="tx1"/>
          </a:fontRef>
        </p:style>
      </p:cxnSp>
      <p:pic>
        <p:nvPicPr>
          <p:cNvPr id="30" name="Imagen 29"/>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8514398" y="4659911"/>
            <a:ext cx="1900618" cy="1900618"/>
          </a:xfrm>
          <a:prstGeom prst="rect">
            <a:avLst/>
          </a:prstGeom>
        </p:spPr>
      </p:pic>
      <p:sp>
        <p:nvSpPr>
          <p:cNvPr id="28" name="Rectángulo 27"/>
          <p:cNvSpPr/>
          <p:nvPr/>
        </p:nvSpPr>
        <p:spPr>
          <a:xfrm rot="16200000">
            <a:off x="-1049706" y="3566397"/>
            <a:ext cx="2614870" cy="21544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34. </a:t>
            </a:r>
            <a:r>
              <a:rPr lang="es-CO" sz="800" dirty="0">
                <a:solidFill>
                  <a:schemeClr val="bg1">
                    <a:lumMod val="50000"/>
                  </a:schemeClr>
                </a:solidFill>
                <a:latin typeface="Arial Rounded MT Bold" panose="020F0704030504030204" pitchFamily="34" charset="0"/>
              </a:rPr>
              <a:t>Gestión y sostenibilidad de recursos</a:t>
            </a:r>
          </a:p>
        </p:txBody>
      </p:sp>
    </p:spTree>
    <p:extLst>
      <p:ext uri="{BB962C8B-B14F-4D97-AF65-F5344CB8AC3E}">
        <p14:creationId xmlns:p14="http://schemas.microsoft.com/office/powerpoint/2010/main" val="7406146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5" name="Título 1">
            <a:extLst>
              <a:ext uri="{FF2B5EF4-FFF2-40B4-BE49-F238E27FC236}">
                <a16:creationId xmlns:a16="http://schemas.microsoft.com/office/drawing/2014/main" id="{6E8F9C17-DF16-4503-A23D-C04985936785}"/>
              </a:ext>
            </a:extLst>
          </p:cNvPr>
          <p:cNvSpPr txBox="1">
            <a:spLocks/>
          </p:cNvSpPr>
          <p:nvPr/>
        </p:nvSpPr>
        <p:spPr>
          <a:xfrm>
            <a:off x="2079811" y="127702"/>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rgbClr val="576A1C"/>
                </a:solidFill>
                <a:effectLst>
                  <a:outerShdw blurRad="38100" dist="38100" dir="2700000" algn="tl">
                    <a:srgbClr val="000000">
                      <a:alpha val="43137"/>
                    </a:srgbClr>
                  </a:outerShdw>
                </a:effectLst>
              </a:rPr>
              <a:t>Objetivos del proyecto</a:t>
            </a:r>
          </a:p>
        </p:txBody>
      </p:sp>
      <p:sp>
        <p:nvSpPr>
          <p:cNvPr id="6" name="Título 1">
            <a:extLst>
              <a:ext uri="{FF2B5EF4-FFF2-40B4-BE49-F238E27FC236}">
                <a16:creationId xmlns:a16="http://schemas.microsoft.com/office/drawing/2014/main" id="{6E8F9C17-DF16-4503-A23D-C04985936785}"/>
              </a:ext>
            </a:extLst>
          </p:cNvPr>
          <p:cNvSpPr txBox="1">
            <a:spLocks/>
          </p:cNvSpPr>
          <p:nvPr/>
        </p:nvSpPr>
        <p:spPr>
          <a:xfrm>
            <a:off x="645459" y="1060289"/>
            <a:ext cx="3039035"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r>
              <a:rPr lang="es-CO" sz="3200" dirty="0" smtClean="0">
                <a:solidFill>
                  <a:srgbClr val="576A1C"/>
                </a:solidFill>
                <a:effectLst>
                  <a:outerShdw blurRad="38100" dist="38100" dir="2700000" algn="tl">
                    <a:srgbClr val="000000">
                      <a:alpha val="43137"/>
                    </a:srgbClr>
                  </a:outerShdw>
                </a:effectLst>
              </a:rPr>
              <a:t>General</a:t>
            </a:r>
            <a:endParaRPr lang="es-CO" sz="3200" dirty="0">
              <a:solidFill>
                <a:srgbClr val="576A1C"/>
              </a:solidFill>
              <a:effectLst>
                <a:outerShdw blurRad="38100" dist="38100" dir="2700000" algn="tl">
                  <a:srgbClr val="000000">
                    <a:alpha val="43137"/>
                  </a:srgbClr>
                </a:outerShdw>
              </a:effectLst>
            </a:endParaRPr>
          </a:p>
        </p:txBody>
      </p:sp>
      <p:sp>
        <p:nvSpPr>
          <p:cNvPr id="7" name="Título 1">
            <a:extLst>
              <a:ext uri="{FF2B5EF4-FFF2-40B4-BE49-F238E27FC236}">
                <a16:creationId xmlns:a16="http://schemas.microsoft.com/office/drawing/2014/main" id="{6E8F9C17-DF16-4503-A23D-C04985936785}"/>
              </a:ext>
            </a:extLst>
          </p:cNvPr>
          <p:cNvSpPr txBox="1">
            <a:spLocks/>
          </p:cNvSpPr>
          <p:nvPr/>
        </p:nvSpPr>
        <p:spPr>
          <a:xfrm>
            <a:off x="645459" y="2790736"/>
            <a:ext cx="3039035"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r>
              <a:rPr lang="es-CO" sz="3200" dirty="0" smtClean="0">
                <a:solidFill>
                  <a:srgbClr val="576A1C"/>
                </a:solidFill>
                <a:effectLst>
                  <a:outerShdw blurRad="38100" dist="38100" dir="2700000" algn="tl">
                    <a:srgbClr val="000000">
                      <a:alpha val="43137"/>
                    </a:srgbClr>
                  </a:outerShdw>
                </a:effectLst>
              </a:rPr>
              <a:t>Específicos</a:t>
            </a:r>
            <a:endParaRPr lang="es-CO" sz="3200" dirty="0">
              <a:solidFill>
                <a:srgbClr val="576A1C"/>
              </a:solidFill>
              <a:effectLst>
                <a:outerShdw blurRad="38100" dist="38100" dir="2700000" algn="tl">
                  <a:srgbClr val="000000">
                    <a:alpha val="43137"/>
                  </a:srgbClr>
                </a:outerShdw>
              </a:effectLst>
            </a:endParaRPr>
          </a:p>
        </p:txBody>
      </p:sp>
      <p:sp>
        <p:nvSpPr>
          <p:cNvPr id="9" name="Rectángulo 8"/>
          <p:cNvSpPr/>
          <p:nvPr/>
        </p:nvSpPr>
        <p:spPr>
          <a:xfrm>
            <a:off x="1002656" y="1780593"/>
            <a:ext cx="9704602" cy="923330"/>
          </a:xfrm>
          <a:prstGeom prst="rect">
            <a:avLst/>
          </a:prstGeom>
        </p:spPr>
        <p:txBody>
          <a:bodyPr wrap="square">
            <a:spAutoFit/>
          </a:bodyPr>
          <a:lstStyle/>
          <a:p>
            <a:pPr algn="just"/>
            <a:r>
              <a:rPr lang="es-CO" dirty="0">
                <a:latin typeface="Arial Narrow" panose="020B0606020202030204" pitchFamily="34" charset="0"/>
              </a:rPr>
              <a:t>Garantizar la sostenibilidad institucional y apalancar su desarrollo a través de la gestión de recursos ante el Gobierno Central y otras entidades gubernamentales, la búsqueda de fuentes de financiación alternas y el seguimiento a proyectos de ley y decretos que impacten la financiación </a:t>
            </a:r>
            <a:r>
              <a:rPr lang="es-CO" dirty="0" smtClean="0">
                <a:latin typeface="Arial Narrow" panose="020B0606020202030204" pitchFamily="34" charset="0"/>
              </a:rPr>
              <a:t>institucional.</a:t>
            </a:r>
            <a:r>
              <a:rPr lang="es-CO" dirty="0"/>
              <a:t>	</a:t>
            </a:r>
            <a:endParaRPr lang="es-CO" dirty="0">
              <a:latin typeface="Arial Narrow" panose="020B0606020202030204" pitchFamily="34" charset="0"/>
            </a:endParaRPr>
          </a:p>
        </p:txBody>
      </p:sp>
      <p:sp>
        <p:nvSpPr>
          <p:cNvPr id="2" name="Rectángulo 1"/>
          <p:cNvSpPr/>
          <p:nvPr/>
        </p:nvSpPr>
        <p:spPr>
          <a:xfrm>
            <a:off x="908833" y="3636510"/>
            <a:ext cx="9798424" cy="1477328"/>
          </a:xfrm>
          <a:prstGeom prst="rect">
            <a:avLst/>
          </a:prstGeom>
        </p:spPr>
        <p:txBody>
          <a:bodyPr wrap="square">
            <a:spAutoFit/>
          </a:bodyPr>
          <a:lstStyle/>
          <a:p>
            <a:pPr marL="285750" lvl="0" indent="-285750" algn="just">
              <a:buFontTx/>
              <a:buChar char="-"/>
            </a:pPr>
            <a:r>
              <a:rPr lang="es-CO" dirty="0" smtClean="0">
                <a:latin typeface="Arial Narrow" panose="020B0606020202030204" pitchFamily="34" charset="0"/>
              </a:rPr>
              <a:t>Gestionar </a:t>
            </a:r>
            <a:r>
              <a:rPr lang="es-CO" dirty="0">
                <a:latin typeface="Arial Narrow" panose="020B0606020202030204" pitchFamily="34" charset="0"/>
              </a:rPr>
              <a:t>ante el Gobierno Central, MEN, MINHCP entre otros entes gubernamentales, mayores recursos para la Universidad y Realizar seguimiento a proyectos de ley, decretos entre otros de origen externo que impactan el presupuesto de la </a:t>
            </a:r>
            <a:r>
              <a:rPr lang="es-CO" dirty="0" smtClean="0">
                <a:latin typeface="Arial Narrow" panose="020B0606020202030204" pitchFamily="34" charset="0"/>
              </a:rPr>
              <a:t>Universidad.</a:t>
            </a:r>
          </a:p>
          <a:p>
            <a:pPr marL="285750" lvl="0" indent="-285750" algn="just">
              <a:buFontTx/>
              <a:buChar char="-"/>
            </a:pPr>
            <a:endParaRPr lang="es-CO" dirty="0">
              <a:latin typeface="Arial Narrow" panose="020B0606020202030204" pitchFamily="34" charset="0"/>
            </a:endParaRPr>
          </a:p>
          <a:p>
            <a:pPr marL="285750" lvl="0" indent="-285750" algn="just">
              <a:buFontTx/>
              <a:buChar char="-"/>
            </a:pPr>
            <a:r>
              <a:rPr lang="es-CO" dirty="0" smtClean="0">
                <a:latin typeface="Arial Narrow" panose="020B0606020202030204" pitchFamily="34" charset="0"/>
              </a:rPr>
              <a:t>Gestionar </a:t>
            </a:r>
            <a:r>
              <a:rPr lang="es-CO" dirty="0">
                <a:latin typeface="Arial Narrow" panose="020B0606020202030204" pitchFamily="34" charset="0"/>
              </a:rPr>
              <a:t>fuentes de financiación </a:t>
            </a:r>
            <a:r>
              <a:rPr lang="es-CO" dirty="0" smtClean="0">
                <a:latin typeface="Arial Narrow" panose="020B0606020202030204" pitchFamily="34" charset="0"/>
              </a:rPr>
              <a:t>alternas.</a:t>
            </a:r>
            <a:endParaRPr lang="es-CO" dirty="0">
              <a:latin typeface="Arial Narrow" panose="020B0606020202030204" pitchFamily="34" charset="0"/>
            </a:endParaRPr>
          </a:p>
        </p:txBody>
      </p:sp>
      <p:sp>
        <p:nvSpPr>
          <p:cNvPr id="10" name="Rectángulo 9"/>
          <p:cNvSpPr/>
          <p:nvPr/>
        </p:nvSpPr>
        <p:spPr>
          <a:xfrm rot="16200000">
            <a:off x="-1049706" y="3566397"/>
            <a:ext cx="2614870" cy="21544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34. </a:t>
            </a:r>
            <a:r>
              <a:rPr lang="es-CO" sz="800" dirty="0">
                <a:solidFill>
                  <a:schemeClr val="bg1">
                    <a:lumMod val="50000"/>
                  </a:schemeClr>
                </a:solidFill>
                <a:latin typeface="Arial Rounded MT Bold" panose="020F0704030504030204" pitchFamily="34" charset="0"/>
              </a:rPr>
              <a:t>Gestión y sostenibilidad de recursos</a:t>
            </a:r>
          </a:p>
        </p:txBody>
      </p:sp>
    </p:spTree>
    <p:extLst>
      <p:ext uri="{BB962C8B-B14F-4D97-AF65-F5344CB8AC3E}">
        <p14:creationId xmlns:p14="http://schemas.microsoft.com/office/powerpoint/2010/main" val="11843571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5" name="Título 1">
            <a:extLst>
              <a:ext uri="{FF2B5EF4-FFF2-40B4-BE49-F238E27FC236}">
                <a16:creationId xmlns:a16="http://schemas.microsoft.com/office/drawing/2014/main" id="{6E8F9C17-DF16-4503-A23D-C04985936785}"/>
              </a:ext>
            </a:extLst>
          </p:cNvPr>
          <p:cNvSpPr txBox="1">
            <a:spLocks/>
          </p:cNvSpPr>
          <p:nvPr/>
        </p:nvSpPr>
        <p:spPr>
          <a:xfrm>
            <a:off x="2166654" y="80194"/>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smtClean="0">
                <a:solidFill>
                  <a:srgbClr val="576A1C"/>
                </a:solidFill>
                <a:effectLst>
                  <a:outerShdw blurRad="38100" dist="38100" dir="2700000" algn="tl">
                    <a:srgbClr val="000000">
                      <a:alpha val="43137"/>
                    </a:srgbClr>
                  </a:outerShdw>
                </a:effectLst>
              </a:rPr>
              <a:t>Planes operativos</a:t>
            </a:r>
            <a:endParaRPr lang="es-CO" sz="3600" dirty="0">
              <a:solidFill>
                <a:srgbClr val="576A1C"/>
              </a:solidFill>
              <a:effectLst>
                <a:outerShdw blurRad="38100" dist="38100" dir="2700000" algn="tl">
                  <a:srgbClr val="000000">
                    <a:alpha val="43137"/>
                  </a:srgbClr>
                </a:outerShdw>
              </a:effectLst>
            </a:endParaRPr>
          </a:p>
        </p:txBody>
      </p:sp>
      <p:graphicFrame>
        <p:nvGraphicFramePr>
          <p:cNvPr id="9" name="Tabla 8"/>
          <p:cNvGraphicFramePr>
            <a:graphicFrameLocks noGrp="1"/>
          </p:cNvGraphicFramePr>
          <p:nvPr>
            <p:extLst>
              <p:ext uri="{D42A27DB-BD31-4B8C-83A1-F6EECF244321}">
                <p14:modId xmlns:p14="http://schemas.microsoft.com/office/powerpoint/2010/main" val="1152946545"/>
              </p:ext>
            </p:extLst>
          </p:nvPr>
        </p:nvGraphicFramePr>
        <p:xfrm>
          <a:off x="1111625" y="1645940"/>
          <a:ext cx="9626409" cy="3893917"/>
        </p:xfrm>
        <a:graphic>
          <a:graphicData uri="http://schemas.openxmlformats.org/drawingml/2006/table">
            <a:tbl>
              <a:tblPr firstRow="1" firstCol="1" bandRow="1"/>
              <a:tblGrid>
                <a:gridCol w="2922613">
                  <a:extLst>
                    <a:ext uri="{9D8B030D-6E8A-4147-A177-3AD203B41FA5}">
                      <a16:colId xmlns:a16="http://schemas.microsoft.com/office/drawing/2014/main" val="622973615"/>
                    </a:ext>
                  </a:extLst>
                </a:gridCol>
                <a:gridCol w="6703796">
                  <a:extLst>
                    <a:ext uri="{9D8B030D-6E8A-4147-A177-3AD203B41FA5}">
                      <a16:colId xmlns:a16="http://schemas.microsoft.com/office/drawing/2014/main" val="2008709917"/>
                    </a:ext>
                  </a:extLst>
                </a:gridCol>
              </a:tblGrid>
              <a:tr h="136309">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2000" b="1" dirty="0" smtClean="0">
                          <a:solidFill>
                            <a:schemeClr val="tx1"/>
                          </a:solidFill>
                          <a:effectLst/>
                        </a:rPr>
                        <a:t>Plan operativo</a:t>
                      </a:r>
                      <a:endParaRPr lang="es-CO" sz="2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CFE292"/>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2000" b="1" dirty="0" smtClean="0">
                          <a:solidFill>
                            <a:schemeClr val="tx1"/>
                          </a:solidFill>
                          <a:effectLst/>
                        </a:rPr>
                        <a:t>Acciones</a:t>
                      </a:r>
                      <a:endParaRPr lang="es-CO" sz="2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CFE292"/>
                    </a:solidFill>
                  </a:tcPr>
                </a:tc>
                <a:extLst>
                  <a:ext uri="{0D108BD9-81ED-4DB2-BD59-A6C34878D82A}">
                    <a16:rowId xmlns:a16="http://schemas.microsoft.com/office/drawing/2014/main" val="3686363448"/>
                  </a:ext>
                </a:extLst>
              </a:tr>
              <a:tr h="10823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1800" b="1" kern="1200" dirty="0" smtClean="0">
                          <a:solidFill>
                            <a:schemeClr val="tx1"/>
                          </a:solidFill>
                          <a:effectLst/>
                          <a:latin typeface="Calibri" panose="020F0502020204030204"/>
                          <a:ea typeface="+mn-ea"/>
                          <a:cs typeface="+mn-cs"/>
                        </a:rPr>
                        <a:t>Gestión de recursos para funcionamiento e inversión y monitoreo a proyectos de ley de impacto financiero</a:t>
                      </a:r>
                      <a:endParaRPr lang="es-CO" sz="1200" b="1" dirty="0">
                        <a:solidFill>
                          <a:srgbClr val="4B731F"/>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CFE292"/>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es-CO" sz="1700" kern="1200" dirty="0" smtClean="0">
                          <a:solidFill>
                            <a:schemeClr val="tx1"/>
                          </a:solidFill>
                          <a:effectLst/>
                          <a:latin typeface="Arial Narrow" panose="020B0606020202030204" pitchFamily="34" charset="0"/>
                          <a:ea typeface="+mn-ea"/>
                          <a:cs typeface="+mn-cs"/>
                        </a:rPr>
                        <a:t>Actualización de los estudios e informes en aspectos presupuestales y financieros de la UTP y demás Universidades Públicas. Participación en escenarios para la gestión de nuevos recursos y conservación de los existentes. Envío de solicitudes formales al MEN, MINHCP, entre otros. Presentación de propuestas encaminadas a la financiación y sostenibilidad de la UTP y demás Universidades Públicas. Seguimiento a través del Congreso de la República, ASCUN y otros organismos de proyectos de ley que impacten la financiación de la UTP y demás universidades públicas. Participación en escenarios de debate de nuevas reglamentaciones que impacten la financiación de la UTP y demás universidades públicas.</a:t>
                      </a: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5F9E7"/>
                    </a:solidFill>
                  </a:tcPr>
                </a:tc>
                <a:extLst>
                  <a:ext uri="{0D108BD9-81ED-4DB2-BD59-A6C34878D82A}">
                    <a16:rowId xmlns:a16="http://schemas.microsoft.com/office/drawing/2014/main" val="3877856177"/>
                  </a:ext>
                </a:extLst>
              </a:tr>
              <a:tr h="1093694">
                <a:tc>
                  <a:txBody>
                    <a:bodyPr/>
                    <a:lstStyle/>
                    <a:p>
                      <a:pPr algn="ctr">
                        <a:lnSpc>
                          <a:spcPct val="107000"/>
                        </a:lnSpc>
                        <a:spcAft>
                          <a:spcPts val="0"/>
                        </a:spcAft>
                      </a:pPr>
                      <a:r>
                        <a:rPr lang="es-CO" sz="1800" b="1" kern="1200" dirty="0" smtClean="0">
                          <a:solidFill>
                            <a:schemeClr val="tx1"/>
                          </a:solidFill>
                          <a:effectLst/>
                          <a:latin typeface="+mn-lt"/>
                          <a:ea typeface="+mn-ea"/>
                          <a:cs typeface="+mn-cs"/>
                        </a:rPr>
                        <a:t>Gestión de fuentes de financiación alternas</a:t>
                      </a:r>
                      <a:endParaRPr lang="es-CO" sz="1200" b="1" dirty="0">
                        <a:solidFill>
                          <a:srgbClr val="4B731F"/>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CFE292"/>
                    </a:solidFill>
                  </a:tcPr>
                </a:tc>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es-CO" sz="1700" kern="1200" dirty="0" smtClean="0">
                          <a:solidFill>
                            <a:schemeClr val="tx1"/>
                          </a:solidFill>
                          <a:effectLst/>
                          <a:latin typeface="Arial Narrow" panose="020B0606020202030204" pitchFamily="34" charset="0"/>
                          <a:ea typeface="+mn-ea"/>
                          <a:cs typeface="+mn-cs"/>
                        </a:rPr>
                        <a:t>Seguimiento a través del Congreso de la República, ASCUN y otros organismos de proyectos de ley que impacten la financiación de la UTP y demás universidades públicas. Participación en escenarios de debate de nuevas reglamentaciones que impacten la financiación de la UTP y demás universidades públicas.</a:t>
                      </a:r>
                      <a:endParaRPr lang="es-CO" sz="1700" kern="1200" dirty="0">
                        <a:solidFill>
                          <a:schemeClr val="tx1"/>
                        </a:solidFill>
                        <a:effectLst/>
                        <a:latin typeface="Arial Narrow" panose="020B0606020202030204" pitchFamily="34" charset="0"/>
                        <a:ea typeface="+mn-ea"/>
                        <a:cs typeface="+mn-cs"/>
                      </a:endParaRPr>
                    </a:p>
                  </a:txBody>
                  <a:tcPr marL="32592" marR="32592" marT="0" marB="0" anchor="ctr">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5F9E7"/>
                    </a:solidFill>
                  </a:tcPr>
                </a:tc>
                <a:extLst>
                  <a:ext uri="{0D108BD9-81ED-4DB2-BD59-A6C34878D82A}">
                    <a16:rowId xmlns:a16="http://schemas.microsoft.com/office/drawing/2014/main" val="4141081159"/>
                  </a:ext>
                </a:extLst>
              </a:tr>
            </a:tbl>
          </a:graphicData>
        </a:graphic>
      </p:graphicFrame>
      <p:sp>
        <p:nvSpPr>
          <p:cNvPr id="6" name="Rectángulo 5"/>
          <p:cNvSpPr/>
          <p:nvPr/>
        </p:nvSpPr>
        <p:spPr>
          <a:xfrm rot="16200000">
            <a:off x="-1049706" y="3566397"/>
            <a:ext cx="2614870" cy="21544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34. </a:t>
            </a:r>
            <a:r>
              <a:rPr lang="es-CO" sz="800" dirty="0">
                <a:solidFill>
                  <a:schemeClr val="bg1">
                    <a:lumMod val="50000"/>
                  </a:schemeClr>
                </a:solidFill>
                <a:latin typeface="Arial Rounded MT Bold" panose="020F0704030504030204" pitchFamily="34" charset="0"/>
              </a:rPr>
              <a:t>Gestión y sostenibilidad de recursos</a:t>
            </a:r>
          </a:p>
        </p:txBody>
      </p:sp>
    </p:spTree>
    <p:extLst>
      <p:ext uri="{BB962C8B-B14F-4D97-AF65-F5344CB8AC3E}">
        <p14:creationId xmlns:p14="http://schemas.microsoft.com/office/powerpoint/2010/main" val="1639179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1">
            <a:extLst>
              <a:ext uri="{FF2B5EF4-FFF2-40B4-BE49-F238E27FC236}">
                <a16:creationId xmlns:a16="http://schemas.microsoft.com/office/drawing/2014/main" id="{86E23B3A-2FD3-4FB4-8F91-E9FFED48E944}"/>
              </a:ext>
            </a:extLst>
          </p:cNvPr>
          <p:cNvSpPr txBox="1">
            <a:spLocks/>
          </p:cNvSpPr>
          <p:nvPr/>
        </p:nvSpPr>
        <p:spPr>
          <a:xfrm>
            <a:off x="3052941" y="2147692"/>
            <a:ext cx="5888891" cy="1092404"/>
          </a:xfrm>
          <a:prstGeom prst="rect">
            <a:avLst/>
          </a:prstGeom>
          <a:noFill/>
        </p:spPr>
        <p:txBody>
          <a:bodyPr vert="horz" lIns="91440" tIns="45720" rIns="91440" bIns="45720" rtlCol="0" anchor="ctr">
            <a:normAutofit/>
          </a:bodyPr>
          <a:lstStyle>
            <a:lvl1pPr algn="l" defTabSz="914400" rtl="0" eaLnBrk="1" latinLnBrk="0" hangingPunct="1">
              <a:lnSpc>
                <a:spcPct val="90000"/>
              </a:lnSpc>
              <a:spcBef>
                <a:spcPct val="0"/>
              </a:spcBef>
              <a:buNone/>
              <a:defRPr sz="2400" b="1" kern="1200">
                <a:solidFill>
                  <a:schemeClr val="tx1"/>
                </a:solidFill>
                <a:latin typeface="Myriad Pro" panose="020B0503030403020204" pitchFamily="34" charset="0"/>
                <a:ea typeface="+mj-ea"/>
                <a:cs typeface="+mj-cs"/>
              </a:defRPr>
            </a:lvl1pPr>
          </a:lstStyle>
          <a:p>
            <a:pPr algn="ctr"/>
            <a:r>
              <a:rPr lang="es-ES" sz="7200" dirty="0">
                <a:solidFill>
                  <a:srgbClr val="576A1C"/>
                </a:solidFill>
                <a:effectLst>
                  <a:outerShdw blurRad="38100" dist="38100" dir="2700000" algn="tl">
                    <a:srgbClr val="000000">
                      <a:alpha val="43137"/>
                    </a:srgbClr>
                  </a:outerShdw>
                </a:effectLst>
                <a:latin typeface="Arial Rounded MT Bold" panose="020F0704030504030204" pitchFamily="34" charset="0"/>
              </a:rPr>
              <a:t>¡GRACIAS!</a:t>
            </a:r>
          </a:p>
        </p:txBody>
      </p:sp>
      <p:pic>
        <p:nvPicPr>
          <p:cNvPr id="5" name="Imagen 4"/>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4861066" y="3781669"/>
            <a:ext cx="2272639" cy="2208669"/>
          </a:xfrm>
          <a:prstGeom prst="rect">
            <a:avLst/>
          </a:prstGeom>
        </p:spPr>
      </p:pic>
    </p:spTree>
    <p:extLst>
      <p:ext uri="{BB962C8B-B14F-4D97-AF65-F5344CB8AC3E}">
        <p14:creationId xmlns:p14="http://schemas.microsoft.com/office/powerpoint/2010/main" val="3644637789"/>
      </p:ext>
    </p:extLst>
  </p:cSld>
  <p:clrMapOvr>
    <a:masterClrMapping/>
  </p:clrMapOvr>
</p:sld>
</file>

<file path=ppt/theme/theme1.xml><?xml version="1.0" encoding="utf-8"?>
<a:theme xmlns:a="http://schemas.openxmlformats.org/drawingml/2006/main" name="Tema de Office">
  <a:themeElements>
    <a:clrScheme name="Verde azulado">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6356</TotalTime>
  <Words>1527</Words>
  <Application>Microsoft Office PowerPoint</Application>
  <PresentationFormat>Panorámica</PresentationFormat>
  <Paragraphs>91</Paragraphs>
  <Slides>7</Slides>
  <Notes>0</Notes>
  <HiddenSlides>0</HiddenSlides>
  <MMClips>0</MMClips>
  <ScaleCrop>false</ScaleCrop>
  <HeadingPairs>
    <vt:vector size="6" baseType="variant">
      <vt:variant>
        <vt:lpstr>Fuentes usadas</vt:lpstr>
      </vt:variant>
      <vt:variant>
        <vt:i4>10</vt:i4>
      </vt:variant>
      <vt:variant>
        <vt:lpstr>Tema</vt:lpstr>
      </vt:variant>
      <vt:variant>
        <vt:i4>1</vt:i4>
      </vt:variant>
      <vt:variant>
        <vt:lpstr>Títulos de diapositiva</vt:lpstr>
      </vt:variant>
      <vt:variant>
        <vt:i4>7</vt:i4>
      </vt:variant>
    </vt:vector>
  </HeadingPairs>
  <TitlesOfParts>
    <vt:vector size="18" baseType="lpstr">
      <vt:lpstr>SimSun</vt:lpstr>
      <vt:lpstr>Arial</vt:lpstr>
      <vt:lpstr>Arial Narrow</vt:lpstr>
      <vt:lpstr>Arial Rounded MT Bold</vt:lpstr>
      <vt:lpstr>Asap Medium</vt:lpstr>
      <vt:lpstr>Calibri</vt:lpstr>
      <vt:lpstr>Calibri Light</vt:lpstr>
      <vt:lpstr>Khmer UI</vt:lpstr>
      <vt:lpstr>Open Sans Light</vt:lpstr>
      <vt:lpstr>Times New Roman</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UTP</dc:creator>
  <cp:lastModifiedBy>julian andrés valencia quintero</cp:lastModifiedBy>
  <cp:revision>757</cp:revision>
  <cp:lastPrinted>2017-05-16T14:27:28Z</cp:lastPrinted>
  <dcterms:created xsi:type="dcterms:W3CDTF">2017-03-06T22:18:18Z</dcterms:created>
  <dcterms:modified xsi:type="dcterms:W3CDTF">2026-03-18T13:26:23Z</dcterms:modified>
</cp:coreProperties>
</file>